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37" r:id="rId7"/>
    <p:sldMasterId id="2147484565" r:id="rId8"/>
    <p:sldMasterId id="2147484593" r:id="rId9"/>
    <p:sldMasterId id="2147484623" r:id="rId10"/>
  </p:sldMasterIdLst>
  <p:notesMasterIdLst>
    <p:notesMasterId r:id="rId74"/>
  </p:notesMasterIdLst>
  <p:handoutMasterIdLst>
    <p:handoutMasterId r:id="rId75"/>
  </p:handoutMasterIdLst>
  <p:sldIdLst>
    <p:sldId id="476" r:id="rId11"/>
    <p:sldId id="2449" r:id="rId12"/>
    <p:sldId id="387" r:id="rId13"/>
    <p:sldId id="453" r:id="rId14"/>
    <p:sldId id="423" r:id="rId15"/>
    <p:sldId id="493" r:id="rId16"/>
    <p:sldId id="494" r:id="rId17"/>
    <p:sldId id="502" r:id="rId18"/>
    <p:sldId id="508" r:id="rId19"/>
    <p:sldId id="2450" r:id="rId20"/>
    <p:sldId id="435" r:id="rId21"/>
    <p:sldId id="2451" r:id="rId22"/>
    <p:sldId id="429" r:id="rId23"/>
    <p:sldId id="1720" r:id="rId24"/>
    <p:sldId id="1746" r:id="rId25"/>
    <p:sldId id="2452" r:id="rId26"/>
    <p:sldId id="504" r:id="rId27"/>
    <p:sldId id="2454" r:id="rId28"/>
    <p:sldId id="2453" r:id="rId29"/>
    <p:sldId id="335" r:id="rId30"/>
    <p:sldId id="2422" r:id="rId31"/>
    <p:sldId id="350" r:id="rId32"/>
    <p:sldId id="511" r:id="rId33"/>
    <p:sldId id="2465" r:id="rId34"/>
    <p:sldId id="2461" r:id="rId35"/>
    <p:sldId id="2463" r:id="rId36"/>
    <p:sldId id="262" r:id="rId37"/>
    <p:sldId id="2460" r:id="rId38"/>
    <p:sldId id="2459" r:id="rId39"/>
    <p:sldId id="2458" r:id="rId40"/>
    <p:sldId id="534" r:id="rId41"/>
    <p:sldId id="2456" r:id="rId42"/>
    <p:sldId id="2457" r:id="rId43"/>
    <p:sldId id="2471" r:id="rId44"/>
    <p:sldId id="2474" r:id="rId45"/>
    <p:sldId id="1911" r:id="rId46"/>
    <p:sldId id="1825" r:id="rId47"/>
    <p:sldId id="1901" r:id="rId48"/>
    <p:sldId id="1900" r:id="rId49"/>
    <p:sldId id="1912" r:id="rId50"/>
    <p:sldId id="1816" r:id="rId51"/>
    <p:sldId id="1875" r:id="rId52"/>
    <p:sldId id="1874" r:id="rId53"/>
    <p:sldId id="1888" r:id="rId54"/>
    <p:sldId id="1832" r:id="rId55"/>
    <p:sldId id="1850" r:id="rId56"/>
    <p:sldId id="1919" r:id="rId57"/>
    <p:sldId id="1833" r:id="rId58"/>
    <p:sldId id="1848" r:id="rId59"/>
    <p:sldId id="1856" r:id="rId60"/>
    <p:sldId id="1906" r:id="rId61"/>
    <p:sldId id="1918" r:id="rId62"/>
    <p:sldId id="1839" r:id="rId63"/>
    <p:sldId id="2470" r:id="rId64"/>
    <p:sldId id="1894" r:id="rId65"/>
    <p:sldId id="2473" r:id="rId66"/>
    <p:sldId id="2472" r:id="rId67"/>
    <p:sldId id="2466" r:id="rId68"/>
    <p:sldId id="2439" r:id="rId69"/>
    <p:sldId id="2500" r:id="rId70"/>
    <p:sldId id="2468" r:id="rId71"/>
    <p:sldId id="2469" r:id="rId72"/>
    <p:sldId id="47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772B96C8-1083-4E08-8F1C-527CE8C8718B}">
          <p14:sldIdLst>
            <p14:sldId id="476"/>
          </p14:sldIdLst>
        </p14:section>
        <p14:section name="Intro to SF" id="{4AB94B22-D67A-4A7F-A051-0BD310284187}">
          <p14:sldIdLst>
            <p14:sldId id="2449"/>
            <p14:sldId id="387"/>
            <p14:sldId id="453"/>
            <p14:sldId id="423"/>
            <p14:sldId id="493"/>
            <p14:sldId id="494"/>
          </p14:sldIdLst>
        </p14:section>
        <p14:section name="Why and When" id="{2B6CA799-711F-4B70-B105-F4FDE3BE99DF}">
          <p14:sldIdLst>
            <p14:sldId id="502"/>
            <p14:sldId id="508"/>
            <p14:sldId id="2450"/>
            <p14:sldId id="435"/>
            <p14:sldId id="2451"/>
            <p14:sldId id="429"/>
            <p14:sldId id="1720"/>
            <p14:sldId id="1746"/>
            <p14:sldId id="2452"/>
            <p14:sldId id="504"/>
            <p14:sldId id="2454"/>
            <p14:sldId id="2453"/>
            <p14:sldId id="335"/>
            <p14:sldId id="2422"/>
            <p14:sldId id="350"/>
            <p14:sldId id="511"/>
          </p14:sldIdLst>
        </p14:section>
        <p14:section name=".Net Microservices" id="{B4CD0D24-37A5-4D7E-8904-3E9A1F4B971A}">
          <p14:sldIdLst>
            <p14:sldId id="2465"/>
            <p14:sldId id="2461"/>
            <p14:sldId id="2463"/>
            <p14:sldId id="262"/>
            <p14:sldId id="2460"/>
            <p14:sldId id="2459"/>
            <p14:sldId id="2458"/>
            <p14:sldId id="534"/>
            <p14:sldId id="2456"/>
            <p14:sldId id="2457"/>
          </p14:sldIdLst>
        </p14:section>
        <p14:section name="Service Fabric roadmap" id="{8DC3BBE4-47BD-429F-A9CC-BD0C9983708C}">
          <p14:sldIdLst>
            <p14:sldId id="2471"/>
            <p14:sldId id="2474"/>
            <p14:sldId id="1911"/>
            <p14:sldId id="1825"/>
            <p14:sldId id="1901"/>
            <p14:sldId id="1900"/>
            <p14:sldId id="1912"/>
            <p14:sldId id="1816"/>
            <p14:sldId id="1875"/>
            <p14:sldId id="1874"/>
            <p14:sldId id="1888"/>
            <p14:sldId id="1832"/>
            <p14:sldId id="1850"/>
            <p14:sldId id="1919"/>
            <p14:sldId id="1833"/>
            <p14:sldId id="1848"/>
            <p14:sldId id="1856"/>
            <p14:sldId id="1906"/>
            <p14:sldId id="1918"/>
            <p14:sldId id="1839"/>
            <p14:sldId id="2470"/>
            <p14:sldId id="1894"/>
            <p14:sldId id="2473"/>
          </p14:sldIdLst>
        </p14:section>
        <p14:section name="Hackathon" id="{672181FB-1294-4618-AA1B-9FAC2A868A3A}">
          <p14:sldIdLst>
            <p14:sldId id="2472"/>
            <p14:sldId id="2466"/>
            <p14:sldId id="2439"/>
            <p14:sldId id="2500"/>
            <p14:sldId id="2468"/>
            <p14:sldId id="2469"/>
          </p14:sldIdLst>
        </p14:section>
        <p14:section name="Conclusion" id="{29242AB8-68A9-4F28-9B40-1E440BB4661B}">
          <p14:sldIdLst>
            <p14:sldId id="47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1A1A"/>
    <a:srgbClr val="909090"/>
    <a:srgbClr val="000000"/>
    <a:srgbClr val="3179CF"/>
    <a:srgbClr val="414241"/>
    <a:srgbClr val="B4009E"/>
    <a:srgbClr val="0478D7"/>
    <a:srgbClr val="0359A0"/>
    <a:srgbClr val="95CFFF"/>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0FD6E-8D7E-4DED-A207-FDDACF33835C}" v="1" dt="2018-10-26T21:39:37.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1003" autoAdjust="0"/>
  </p:normalViewPr>
  <p:slideViewPr>
    <p:cSldViewPr snapToGrid="0">
      <p:cViewPr varScale="1">
        <p:scale>
          <a:sx n="93" d="100"/>
          <a:sy n="93" d="100"/>
        </p:scale>
        <p:origin x="1272" y="78"/>
      </p:cViewPr>
      <p:guideLst>
        <p:guide orient="horz"/>
        <p:guide pos="3840"/>
      </p:guideLst>
    </p:cSldViewPr>
  </p:slideViewPr>
  <p:notesTextViewPr>
    <p:cViewPr>
      <p:scale>
        <a:sx n="100" d="100"/>
        <a:sy n="100" d="100"/>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dgm:spPr>
        <a:solidFill>
          <a:schemeClr val="bg1"/>
        </a:solidFill>
        <a:ln>
          <a:solidFill>
            <a:srgbClr val="000000"/>
          </a:solidFill>
        </a:ln>
      </dgm:spPr>
      <dgm:t>
        <a:bodyPr/>
        <a:lstStyle/>
        <a:p>
          <a:r>
            <a:rPr lang="en-US" dirty="0">
              <a:solidFill>
                <a:srgbClr val="000000"/>
              </a:solidFill>
              <a:effectLst/>
            </a:rPr>
            <a:t>Microsoft has </a:t>
          </a:r>
          <a:r>
            <a:rPr lang="en-US" b="1" dirty="0">
              <a:solidFill>
                <a:srgbClr val="000000"/>
              </a:solidFill>
              <a:effectLst/>
            </a:rPr>
            <a:t>deep expertise</a:t>
          </a:r>
          <a:r>
            <a:rPr lang="en-US" dirty="0">
              <a:solidFill>
                <a:srgbClr val="000000"/>
              </a:solidFill>
              <a:effectLst/>
            </a:rPr>
            <a:t> in running global services such as Cortana, Skype &amp; Cosmos DB</a:t>
          </a:r>
        </a:p>
      </dgm:t>
    </dgm:pt>
    <dgm:pt modelId="{3CD9CF13-4E10-4C0D-88A0-93281058D8AF}" type="parTrans" cxnId="{C2A177B9-3629-4FFD-94A9-0F1659B05EA9}">
      <dgm:prSet/>
      <dgm:spPr/>
      <dgm:t>
        <a:bodyPr/>
        <a:lstStyle/>
        <a:p>
          <a:endParaRPr lang="en-US">
            <a:solidFill>
              <a:schemeClr val="bg1"/>
            </a:solidFill>
            <a:effectLst/>
          </a:endParaRPr>
        </a:p>
      </dgm:t>
    </dgm:pt>
    <dgm:pt modelId="{CFF91F5F-1210-43BB-AB0A-3378FEF83649}" type="sibTrans" cxnId="{C2A177B9-3629-4FFD-94A9-0F1659B05EA9}">
      <dgm:prSet/>
      <dgm:spPr/>
      <dgm:t>
        <a:bodyPr/>
        <a:lstStyle/>
        <a:p>
          <a:endParaRPr lang="en-US">
            <a:solidFill>
              <a:schemeClr val="bg1"/>
            </a:solidFill>
            <a:effectLst/>
          </a:endParaRPr>
        </a:p>
      </dgm:t>
    </dgm:pt>
    <dgm:pt modelId="{5B0513F0-BD0B-4F85-B68F-FB530B4BCE0F}">
      <dgm:prSet/>
      <dgm:spPr>
        <a:solidFill>
          <a:schemeClr val="bg1"/>
        </a:solidFill>
        <a:ln>
          <a:solidFill>
            <a:srgbClr val="000000"/>
          </a:solidFill>
        </a:ln>
      </dgm:spPr>
      <dgm:t>
        <a:bodyPr/>
        <a:lstStyle/>
        <a:p>
          <a:r>
            <a:rPr lang="en-US">
              <a:solidFill>
                <a:srgbClr val="000000"/>
              </a:solidFill>
              <a:effectLst/>
            </a:rPr>
            <a:t>Service Fabric is the </a:t>
          </a:r>
          <a:r>
            <a:rPr lang="en-US" b="1">
              <a:solidFill>
                <a:srgbClr val="000000"/>
              </a:solidFill>
              <a:effectLst/>
            </a:rPr>
            <a:t>foundational technology </a:t>
          </a:r>
          <a:r>
            <a:rPr lang="en-US">
              <a:solidFill>
                <a:srgbClr val="000000"/>
              </a:solidFill>
              <a:effectLst/>
            </a:rPr>
            <a:t>powering these services &amp; core Azure infra</a:t>
          </a:r>
        </a:p>
      </dgm:t>
    </dgm:pt>
    <dgm:pt modelId="{E3A64A8A-2621-47AF-A01B-B9516621C85A}" type="parTrans" cxnId="{5CCA8CCA-278F-42DF-BAA5-11B5B3887272}">
      <dgm:prSet/>
      <dgm:spPr/>
      <dgm:t>
        <a:bodyPr/>
        <a:lstStyle/>
        <a:p>
          <a:endParaRPr lang="en-US">
            <a:solidFill>
              <a:schemeClr val="bg1"/>
            </a:solidFill>
            <a:effectLst/>
          </a:endParaRPr>
        </a:p>
      </dgm:t>
    </dgm:pt>
    <dgm:pt modelId="{B725FD9F-B45C-4F51-A831-AFFC79E7A259}" type="sibTrans" cxnId="{5CCA8CCA-278F-42DF-BAA5-11B5B3887272}">
      <dgm:prSet/>
      <dgm:spPr/>
      <dgm:t>
        <a:bodyPr/>
        <a:lstStyle/>
        <a:p>
          <a:endParaRPr lang="en-US">
            <a:solidFill>
              <a:schemeClr val="bg1"/>
            </a:solidFill>
            <a:effectLst/>
          </a:endParaRPr>
        </a:p>
      </dgm:t>
    </dgm:pt>
    <dgm:pt modelId="{53D0D1CF-76E6-47AA-8083-53E8B81DC29C}">
      <dgm:prSet/>
      <dgm:spPr>
        <a:solidFill>
          <a:schemeClr val="bg1"/>
        </a:solidFill>
        <a:ln>
          <a:solidFill>
            <a:srgbClr val="000000"/>
          </a:solidFill>
        </a:ln>
      </dgm:spPr>
      <dgm:t>
        <a:bodyPr/>
        <a:lstStyle/>
        <a:p>
          <a:r>
            <a:rPr lang="en-US" dirty="0">
              <a:solidFill>
                <a:srgbClr val="000000"/>
              </a:solidFill>
              <a:effectLst/>
            </a:rPr>
            <a:t>Sample scale of one of these services</a:t>
          </a:r>
          <a:r>
            <a:rPr lang="en-US" b="1" dirty="0">
              <a:solidFill>
                <a:srgbClr val="000000"/>
              </a:solidFill>
              <a:effectLst/>
            </a:rPr>
            <a:t>: 60 billion events per day</a:t>
          </a:r>
          <a:r>
            <a:rPr lang="en-US" dirty="0">
              <a:solidFill>
                <a:srgbClr val="000000"/>
              </a:solidFill>
              <a:effectLst/>
            </a:rPr>
            <a:t> with millions of databases</a:t>
          </a:r>
        </a:p>
      </dgm:t>
    </dgm:pt>
    <dgm:pt modelId="{5D636FD4-D78F-4935-A871-843BE8899B5F}" type="parTrans" cxnId="{EF8A11BA-1AFD-4AEF-B0F4-EFE8D641D527}">
      <dgm:prSet/>
      <dgm:spPr/>
      <dgm:t>
        <a:bodyPr/>
        <a:lstStyle/>
        <a:p>
          <a:endParaRPr lang="en-US">
            <a:solidFill>
              <a:schemeClr val="bg1"/>
            </a:solidFill>
            <a:effectLst/>
          </a:endParaRPr>
        </a:p>
      </dgm:t>
    </dgm:pt>
    <dgm:pt modelId="{6F770059-AA87-4758-95BE-AAEF6F1EC39E}" type="sibTrans" cxnId="{EF8A11BA-1AFD-4AEF-B0F4-EFE8D641D527}">
      <dgm:prSet/>
      <dgm:spPr/>
      <dgm:t>
        <a:bodyPr/>
        <a:lstStyle/>
        <a:p>
          <a:endParaRPr lang="en-US">
            <a:solidFill>
              <a:schemeClr val="bg1"/>
            </a:solidFill>
            <a:effectLst/>
          </a:endParaRPr>
        </a:p>
      </dgm:t>
    </dgm:pt>
    <dgm:pt modelId="{9CAF0E11-3B27-4234-A0A1-7ED56FB65730}">
      <dgm:prSet/>
      <dgm:spPr>
        <a:solidFill>
          <a:schemeClr val="bg1"/>
        </a:solidFill>
        <a:ln>
          <a:solidFill>
            <a:srgbClr val="000000"/>
          </a:solidFill>
        </a:ln>
      </dgm:spPr>
      <dgm:t>
        <a:bodyPr/>
        <a:lstStyle/>
        <a:p>
          <a:r>
            <a:rPr lang="en-US" dirty="0">
              <a:solidFill>
                <a:srgbClr val="000000"/>
              </a:solidFill>
              <a:effectLst/>
            </a:rPr>
            <a:t>About </a:t>
          </a:r>
          <a:r>
            <a:rPr lang="en-US" b="1" dirty="0">
              <a:solidFill>
                <a:srgbClr val="000000"/>
              </a:solidFill>
              <a:effectLst/>
            </a:rPr>
            <a:t>30% </a:t>
          </a:r>
          <a:r>
            <a:rPr lang="en-US" dirty="0">
              <a:solidFill>
                <a:srgbClr val="000000"/>
              </a:solidFill>
              <a:effectLst/>
            </a:rPr>
            <a:t>of Azure’s cores run Service Fabric directly.</a:t>
          </a:r>
        </a:p>
      </dgm:t>
    </dgm:pt>
    <dgm:pt modelId="{7F57073C-3F82-4023-8CCD-3968F5AF3197}" type="parTrans" cxnId="{CB736D59-3B98-492D-A99B-157979E34A93}">
      <dgm:prSet/>
      <dgm:spPr/>
      <dgm:t>
        <a:bodyPr/>
        <a:lstStyle/>
        <a:p>
          <a:endParaRPr lang="en-US">
            <a:solidFill>
              <a:schemeClr val="bg1"/>
            </a:solidFill>
            <a:effectLst/>
          </a:endParaRPr>
        </a:p>
      </dgm:t>
    </dgm:pt>
    <dgm:pt modelId="{385FD1AF-E97A-48AD-98AF-FDBAF0DCF044}" type="sibTrans" cxnId="{CB736D59-3B98-492D-A99B-157979E34A93}">
      <dgm:prSet/>
      <dgm:spPr/>
      <dgm:t>
        <a:bodyPr/>
        <a:lstStyle/>
        <a:p>
          <a:endParaRPr lang="en-US">
            <a:solidFill>
              <a:schemeClr val="bg1"/>
            </a:solidFill>
            <a:effectLst/>
          </a:endParaRPr>
        </a:p>
      </dgm:t>
    </dgm:pt>
    <dgm:pt modelId="{AE5ADC95-1948-469E-85FC-428A3F31A524}">
      <dgm:prSet/>
      <dgm:spPr>
        <a:solidFill>
          <a:schemeClr val="bg1"/>
        </a:solidFill>
        <a:ln>
          <a:solidFill>
            <a:srgbClr val="000000"/>
          </a:solidFill>
        </a:ln>
      </dgm:spPr>
      <dgm:t>
        <a:bodyPr/>
        <a:lstStyle/>
        <a:p>
          <a:r>
            <a:rPr lang="en-US" dirty="0">
              <a:solidFill>
                <a:srgbClr val="000000"/>
              </a:solidFill>
              <a:effectLst/>
            </a:rPr>
            <a:t>Service Fabric Manages </a:t>
          </a:r>
          <a:r>
            <a:rPr lang="en-US" b="1" dirty="0">
              <a:solidFill>
                <a:srgbClr val="000000"/>
              </a:solidFill>
              <a:effectLst/>
            </a:rPr>
            <a:t>Millions</a:t>
          </a:r>
          <a:r>
            <a:rPr lang="en-US" dirty="0">
              <a:solidFill>
                <a:srgbClr val="000000"/>
              </a:solidFill>
              <a:effectLst/>
            </a:rPr>
            <a:t> </a:t>
          </a:r>
          <a:r>
            <a:rPr lang="en-US" b="1" dirty="0">
              <a:solidFill>
                <a:srgbClr val="000000"/>
              </a:solidFill>
              <a:effectLst/>
            </a:rPr>
            <a:t>of Service upgrades </a:t>
          </a:r>
          <a:r>
            <a:rPr lang="en-US" dirty="0">
              <a:solidFill>
                <a:srgbClr val="000000"/>
              </a:solidFill>
              <a:effectLst/>
            </a:rPr>
            <a:t>weekly within Microsoft alone</a:t>
          </a:r>
        </a:p>
      </dgm:t>
    </dgm:pt>
    <dgm:pt modelId="{4026C516-CBF8-4F64-B1CA-88220EB2DB46}" type="parTrans" cxnId="{0E4EB014-E3BE-4848-A2B8-F8E634F8442A}">
      <dgm:prSet/>
      <dgm:spPr/>
      <dgm:t>
        <a:bodyPr/>
        <a:lstStyle/>
        <a:p>
          <a:endParaRPr lang="en-US">
            <a:solidFill>
              <a:schemeClr val="bg1"/>
            </a:solidFill>
            <a:effectLst/>
          </a:endParaRPr>
        </a:p>
      </dgm:t>
    </dgm:pt>
    <dgm:pt modelId="{022B85C4-1E33-44EC-A289-551F07B807FB}" type="sibTrans" cxnId="{0E4EB014-E3BE-4848-A2B8-F8E634F8442A}">
      <dgm:prSet/>
      <dgm:spPr/>
      <dgm:t>
        <a:bodyPr/>
        <a:lstStyle/>
        <a:p>
          <a:endParaRPr lang="en-US">
            <a:solidFill>
              <a:schemeClr val="bg1"/>
            </a:solidFill>
            <a:effectLst/>
          </a:endParaRPr>
        </a:p>
      </dgm:t>
    </dgm:pt>
    <dgm:pt modelId="{116C3EC5-5D76-4E6B-AA36-B4BCB248CD89}">
      <dgm:prSet/>
      <dgm:spPr>
        <a:solidFill>
          <a:schemeClr val="bg1"/>
        </a:solidFill>
        <a:ln>
          <a:solidFill>
            <a:srgbClr val="000000"/>
          </a:solidFill>
        </a:ln>
      </dgm:spPr>
      <dgm:t>
        <a:bodyPr/>
        <a:lstStyle/>
        <a:p>
          <a:r>
            <a:rPr lang="en-US" dirty="0">
              <a:solidFill>
                <a:srgbClr val="000000"/>
              </a:solidFill>
              <a:effectLst/>
            </a:rPr>
            <a:t>May 23, 2018 – 2.0066 Trillion requests to Azure Event Hubs (from Dan </a:t>
          </a:r>
          <a:r>
            <a:rPr lang="en-US" dirty="0" err="1">
              <a:solidFill>
                <a:srgbClr val="000000"/>
              </a:solidFill>
              <a:effectLst/>
            </a:rPr>
            <a:t>Rosanova</a:t>
          </a:r>
          <a:r>
            <a:rPr lang="en-US" dirty="0">
              <a:solidFill>
                <a:srgbClr val="000000"/>
              </a:solidFill>
              <a:effectLst/>
            </a:rPr>
            <a:t> via Twitter)</a:t>
          </a:r>
        </a:p>
      </dgm:t>
    </dgm:pt>
    <dgm:pt modelId="{2E6A9521-FCCA-4261-B94D-C839384483A5}" type="parTrans" cxnId="{FDCC33FC-2557-4794-B8BC-348957F0F86D}">
      <dgm:prSet/>
      <dgm:spPr/>
    </dgm:pt>
    <dgm:pt modelId="{86541033-A80B-4A9C-BBF5-9462E076DC36}" type="sibTrans" cxnId="{FDCC33FC-2557-4794-B8BC-348957F0F86D}">
      <dgm:prSet/>
      <dgm:spPr/>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6"/>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6"/>
      <dgm:spPr/>
    </dgm:pt>
    <dgm:pt modelId="{293BAD23-0525-4115-9492-791CB186C08A}" type="pres">
      <dgm:prSet presAssocID="{98397642-8672-426F-9F56-11ECB4EBDA6B}" presName="dstNode" presStyleLbl="node1" presStyleIdx="0" presStyleCnt="6"/>
      <dgm:spPr/>
    </dgm:pt>
    <dgm:pt modelId="{F964BE29-B9F4-4645-B18E-1AC36CA054D3}" type="pres">
      <dgm:prSet presAssocID="{AAE59CB2-8B8D-4E2C-AEE8-A61D0C2B7BA2}" presName="text_1" presStyleLbl="node1" presStyleIdx="0" presStyleCnt="6">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6"/>
      <dgm:spPr/>
    </dgm:pt>
    <dgm:pt modelId="{6BBDF7A6-9EA3-465F-956D-622DE8487AF1}" type="pres">
      <dgm:prSet presAssocID="{5B0513F0-BD0B-4F85-B68F-FB530B4BCE0F}" presName="text_2" presStyleLbl="node1" presStyleIdx="1" presStyleCnt="6">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6"/>
      <dgm:spPr/>
    </dgm:pt>
    <dgm:pt modelId="{D22977FF-D262-4E03-89D3-C3A1D48D78BF}" type="pres">
      <dgm:prSet presAssocID="{53D0D1CF-76E6-47AA-8083-53E8B81DC29C}" presName="text_3" presStyleLbl="node1" presStyleIdx="2" presStyleCnt="6">
        <dgm:presLayoutVars>
          <dgm:bulletEnabled val="1"/>
        </dgm:presLayoutVars>
      </dgm:prSet>
      <dgm:spPr/>
    </dgm:pt>
    <dgm:pt modelId="{84A34A13-A2E5-45B6-A385-B95C95260569}" type="pres">
      <dgm:prSet presAssocID="{53D0D1CF-76E6-47AA-8083-53E8B81DC29C}" presName="accent_3" presStyleCnt="0"/>
      <dgm:spPr/>
    </dgm:pt>
    <dgm:pt modelId="{DD7E1CDE-D2D3-4988-9BA3-E65AB384ABC3}" type="pres">
      <dgm:prSet presAssocID="{53D0D1CF-76E6-47AA-8083-53E8B81DC29C}" presName="accentRepeatNode" presStyleLbl="solidFgAcc1" presStyleIdx="2" presStyleCnt="6"/>
      <dgm:spPr/>
    </dgm:pt>
    <dgm:pt modelId="{C5B5A994-DA03-4A20-8466-869F0D84E20E}" type="pres">
      <dgm:prSet presAssocID="{9CAF0E11-3B27-4234-A0A1-7ED56FB65730}" presName="text_4" presStyleLbl="node1" presStyleIdx="3" presStyleCnt="6">
        <dgm:presLayoutVars>
          <dgm:bulletEnabled val="1"/>
        </dgm:presLayoutVars>
      </dgm:prSet>
      <dgm:spPr/>
    </dgm:pt>
    <dgm:pt modelId="{0C237DC8-BD32-4B29-BAC2-CDA5EEA8ECC9}" type="pres">
      <dgm:prSet presAssocID="{9CAF0E11-3B27-4234-A0A1-7ED56FB65730}" presName="accent_4" presStyleCnt="0"/>
      <dgm:spPr/>
    </dgm:pt>
    <dgm:pt modelId="{5E4FA514-AD7C-418C-91C4-81AED1EA35BB}" type="pres">
      <dgm:prSet presAssocID="{9CAF0E11-3B27-4234-A0A1-7ED56FB65730}" presName="accentRepeatNode" presStyleLbl="solidFgAcc1" presStyleIdx="3" presStyleCnt="6"/>
      <dgm:spPr/>
    </dgm:pt>
    <dgm:pt modelId="{7CD6CAD1-E5B2-4370-ABE3-72D535883C36}" type="pres">
      <dgm:prSet presAssocID="{AE5ADC95-1948-469E-85FC-428A3F31A524}" presName="text_5" presStyleLbl="node1" presStyleIdx="4" presStyleCnt="6">
        <dgm:presLayoutVars>
          <dgm:bulletEnabled val="1"/>
        </dgm:presLayoutVars>
      </dgm:prSet>
      <dgm:spPr/>
    </dgm:pt>
    <dgm:pt modelId="{0D4C93F1-00E7-4B26-85E1-772338643D76}" type="pres">
      <dgm:prSet presAssocID="{AE5ADC95-1948-469E-85FC-428A3F31A524}" presName="accent_5" presStyleCnt="0"/>
      <dgm:spPr/>
    </dgm:pt>
    <dgm:pt modelId="{71D314B7-35F7-450A-A3BE-4C866080CA56}" type="pres">
      <dgm:prSet presAssocID="{AE5ADC95-1948-469E-85FC-428A3F31A524}" presName="accentRepeatNode" presStyleLbl="solidFgAcc1" presStyleIdx="4" presStyleCnt="6"/>
      <dgm:spPr/>
    </dgm:pt>
    <dgm:pt modelId="{78A96890-D0AD-4EE5-B953-9B38C7F36BE3}" type="pres">
      <dgm:prSet presAssocID="{116C3EC5-5D76-4E6B-AA36-B4BCB248CD89}" presName="text_6" presStyleLbl="node1" presStyleIdx="5" presStyleCnt="6">
        <dgm:presLayoutVars>
          <dgm:bulletEnabled val="1"/>
        </dgm:presLayoutVars>
      </dgm:prSet>
      <dgm:spPr/>
    </dgm:pt>
    <dgm:pt modelId="{067DE47A-159F-4850-A7E4-0EC7C0527EFE}" type="pres">
      <dgm:prSet presAssocID="{116C3EC5-5D76-4E6B-AA36-B4BCB248CD89}" presName="accent_6" presStyleCnt="0"/>
      <dgm:spPr/>
    </dgm:pt>
    <dgm:pt modelId="{59329CDB-F966-46ED-BDD2-798425343C74}" type="pres">
      <dgm:prSet presAssocID="{116C3EC5-5D76-4E6B-AA36-B4BCB248CD89}" presName="accentRepeatNode" presStyleLbl="solidFgAcc1" presStyleIdx="5" presStyleCnt="6"/>
      <dgm:spPr/>
    </dgm:pt>
  </dgm:ptLst>
  <dgm:cxnLst>
    <dgm:cxn modelId="{0E4EB014-E3BE-4848-A2B8-F8E634F8442A}" srcId="{98397642-8672-426F-9F56-11ECB4EBDA6B}" destId="{AE5ADC95-1948-469E-85FC-428A3F31A524}" srcOrd="4" destOrd="0" parTransId="{4026C516-CBF8-4F64-B1CA-88220EB2DB46}" sibTransId="{022B85C4-1E33-44EC-A289-551F07B807FB}"/>
    <dgm:cxn modelId="{2A705A26-D5B3-4B9C-9E5F-511AC2F1F427}" type="presOf" srcId="{9CAF0E11-3B27-4234-A0A1-7ED56FB65730}" destId="{C5B5A994-DA03-4A20-8466-869F0D84E20E}"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F7AF044B-0B91-419D-948D-A8CCA2B81B8F}" type="presOf" srcId="{CFF91F5F-1210-43BB-AB0A-3378FEF83649}" destId="{A3334A3C-EF65-44E8-BEE7-8D1B7195726E}" srcOrd="0" destOrd="0" presId="urn:microsoft.com/office/officeart/2008/layout/VerticalCurvedList"/>
    <dgm:cxn modelId="{3B2C9156-55C5-4A6A-B305-6C0A7453828A}" type="presOf" srcId="{AE5ADC95-1948-469E-85FC-428A3F31A524}" destId="{7CD6CAD1-E5B2-4370-ABE3-72D535883C36}" srcOrd="0" destOrd="0" presId="urn:microsoft.com/office/officeart/2008/layout/VerticalCurvedList"/>
    <dgm:cxn modelId="{CB736D59-3B98-492D-A99B-157979E34A93}" srcId="{98397642-8672-426F-9F56-11ECB4EBDA6B}" destId="{9CAF0E11-3B27-4234-A0A1-7ED56FB65730}" srcOrd="3" destOrd="0" parTransId="{7F57073C-3F82-4023-8CCD-3968F5AF3197}" sibTransId="{385FD1AF-E97A-48AD-98AF-FDBAF0DCF044}"/>
    <dgm:cxn modelId="{1B99A09D-5839-489A-9C35-D2C09E583222}" type="presOf" srcId="{53D0D1CF-76E6-47AA-8083-53E8B81DC29C}" destId="{D22977FF-D262-4E03-89D3-C3A1D48D78BF}" srcOrd="0" destOrd="0" presId="urn:microsoft.com/office/officeart/2008/layout/VerticalCurvedList"/>
    <dgm:cxn modelId="{17FD55B4-6442-470A-A486-20EF9EA54514}" type="presOf" srcId="{116C3EC5-5D76-4E6B-AA36-B4BCB248CD89}" destId="{78A96890-D0AD-4EE5-B953-9B38C7F36BE3}"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2"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F93D7CF3-ABF6-445C-9DC7-D3203CF3AF9E}" type="presOf" srcId="{5B0513F0-BD0B-4F85-B68F-FB530B4BCE0F}" destId="{6BBDF7A6-9EA3-465F-956D-622DE8487AF1}" srcOrd="0" destOrd="0" presId="urn:microsoft.com/office/officeart/2008/layout/VerticalCurvedList"/>
    <dgm:cxn modelId="{FDCC33FC-2557-4794-B8BC-348957F0F86D}" srcId="{98397642-8672-426F-9F56-11ECB4EBDA6B}" destId="{116C3EC5-5D76-4E6B-AA36-B4BCB248CD89}" srcOrd="5" destOrd="0" parTransId="{2E6A9521-FCCA-4261-B94D-C839384483A5}" sibTransId="{86541033-A80B-4A9C-BBF5-9462E076DC36}"/>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DE643EE-C2DF-4473-AE4B-0DFB286A8C89}" type="presParOf" srcId="{722F189D-7019-4F33-9960-E68D7C7FFCF8}" destId="{D22977FF-D262-4E03-89D3-C3A1D48D78BF}" srcOrd="5" destOrd="0" presId="urn:microsoft.com/office/officeart/2008/layout/VerticalCurvedList"/>
    <dgm:cxn modelId="{01D81ABA-4A07-408C-8B5C-CF76C6E5A146}" type="presParOf" srcId="{722F189D-7019-4F33-9960-E68D7C7FFCF8}" destId="{84A34A13-A2E5-45B6-A385-B95C95260569}" srcOrd="6" destOrd="0" presId="urn:microsoft.com/office/officeart/2008/layout/VerticalCurvedList"/>
    <dgm:cxn modelId="{A5C1D3AD-F74A-40B3-B55E-6928A390F3AA}" type="presParOf" srcId="{84A34A13-A2E5-45B6-A385-B95C95260569}" destId="{DD7E1CDE-D2D3-4988-9BA3-E65AB384ABC3}" srcOrd="0" destOrd="0" presId="urn:microsoft.com/office/officeart/2008/layout/VerticalCurvedList"/>
    <dgm:cxn modelId="{98473886-26AA-4131-A80D-022CB0E11866}" type="presParOf" srcId="{722F189D-7019-4F33-9960-E68D7C7FFCF8}" destId="{C5B5A994-DA03-4A20-8466-869F0D84E20E}" srcOrd="7" destOrd="0" presId="urn:microsoft.com/office/officeart/2008/layout/VerticalCurvedList"/>
    <dgm:cxn modelId="{809A0C65-CF41-4F32-AFBE-AB610E676343}" type="presParOf" srcId="{722F189D-7019-4F33-9960-E68D7C7FFCF8}" destId="{0C237DC8-BD32-4B29-BAC2-CDA5EEA8ECC9}" srcOrd="8" destOrd="0" presId="urn:microsoft.com/office/officeart/2008/layout/VerticalCurvedList"/>
    <dgm:cxn modelId="{B86EA7AD-9B23-4A0F-81E7-64BA432DE5F5}" type="presParOf" srcId="{0C237DC8-BD32-4B29-BAC2-CDA5EEA8ECC9}" destId="{5E4FA514-AD7C-418C-91C4-81AED1EA35BB}" srcOrd="0" destOrd="0" presId="urn:microsoft.com/office/officeart/2008/layout/VerticalCurvedList"/>
    <dgm:cxn modelId="{57AB9271-DB25-4452-8CFB-7C2CCDDCD4BF}" type="presParOf" srcId="{722F189D-7019-4F33-9960-E68D7C7FFCF8}" destId="{7CD6CAD1-E5B2-4370-ABE3-72D535883C36}" srcOrd="9" destOrd="0" presId="urn:microsoft.com/office/officeart/2008/layout/VerticalCurvedList"/>
    <dgm:cxn modelId="{3031EFA1-BE98-40CE-B47D-7E24FECB3DC6}" type="presParOf" srcId="{722F189D-7019-4F33-9960-E68D7C7FFCF8}" destId="{0D4C93F1-00E7-4B26-85E1-772338643D76}" srcOrd="10" destOrd="0" presId="urn:microsoft.com/office/officeart/2008/layout/VerticalCurvedList"/>
    <dgm:cxn modelId="{58344724-ABA1-46EA-97B0-B546048276E4}" type="presParOf" srcId="{0D4C93F1-00E7-4B26-85E1-772338643D76}" destId="{71D314B7-35F7-450A-A3BE-4C866080CA56}" srcOrd="0" destOrd="0" presId="urn:microsoft.com/office/officeart/2008/layout/VerticalCurvedList"/>
    <dgm:cxn modelId="{3777CD49-1AEB-4ED7-8B47-8D5A9BB0E1AE}" type="presParOf" srcId="{722F189D-7019-4F33-9960-E68D7C7FFCF8}" destId="{78A96890-D0AD-4EE5-B953-9B38C7F36BE3}" srcOrd="11" destOrd="0" presId="urn:microsoft.com/office/officeart/2008/layout/VerticalCurvedList"/>
    <dgm:cxn modelId="{7B007833-3E84-48E4-AD9B-E314BBFD1A1C}" type="presParOf" srcId="{722F189D-7019-4F33-9960-E68D7C7FFCF8}" destId="{067DE47A-159F-4850-A7E4-0EC7C0527EFE}" srcOrd="12" destOrd="0" presId="urn:microsoft.com/office/officeart/2008/layout/VerticalCurvedList"/>
    <dgm:cxn modelId="{DB0181AA-DEF1-44E2-AE09-28D77B7020AD}" type="presParOf" srcId="{067DE47A-159F-4850-A7E4-0EC7C0527EFE}" destId="{59329CDB-F966-46ED-BDD2-798425343C74}"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E0FC8B-7A46-448D-889F-318C2695732F}" type="doc">
      <dgm:prSet loTypeId="urn:microsoft.com/office/officeart/2005/8/layout/process1" loCatId="process" qsTypeId="urn:microsoft.com/office/officeart/2005/8/quickstyle/simple1" qsCatId="simple" csTypeId="urn:microsoft.com/office/officeart/2005/8/colors/colorful2" csCatId="colorful" phldr="1"/>
      <dgm:spPr/>
    </dgm:pt>
    <dgm:pt modelId="{C624D65E-78B5-4608-8FE1-CFE45E882D5F}">
      <dgm:prSet phldrT="[Text]" custT="1"/>
      <dgm:spPr/>
      <dgm:t>
        <a:bodyPr anchor="t"/>
        <a:lstStyle/>
        <a:p>
          <a:r>
            <a:rPr lang="en-US" sz="2800" dirty="0"/>
            <a:t>Repo</a:t>
          </a:r>
        </a:p>
      </dgm:t>
    </dgm:pt>
    <dgm:pt modelId="{59C39BDB-1CAC-40E6-B15A-1D39C7464B8D}" type="parTrans" cxnId="{FDCFA122-5E7C-4AB5-96B4-DD68C585ACCB}">
      <dgm:prSet/>
      <dgm:spPr/>
      <dgm:t>
        <a:bodyPr/>
        <a:lstStyle/>
        <a:p>
          <a:endParaRPr lang="en-US" sz="3200"/>
        </a:p>
      </dgm:t>
    </dgm:pt>
    <dgm:pt modelId="{2538BDD2-7C86-45CF-AE36-3D32098D3815}" type="sibTrans" cxnId="{FDCFA122-5E7C-4AB5-96B4-DD68C585ACCB}">
      <dgm:prSet custT="1"/>
      <dgm:spPr/>
      <dgm:t>
        <a:bodyPr/>
        <a:lstStyle/>
        <a:p>
          <a:endParaRPr lang="en-US" sz="2400"/>
        </a:p>
      </dgm:t>
    </dgm:pt>
    <dgm:pt modelId="{2FE5D819-EEEB-4E06-A876-84922E5B35FA}">
      <dgm:prSet phldrT="[Text]" custT="1"/>
      <dgm:spPr/>
      <dgm:t>
        <a:bodyPr/>
        <a:lstStyle/>
        <a:p>
          <a:r>
            <a:rPr lang="en-US" sz="2800" dirty="0"/>
            <a:t>Build</a:t>
          </a:r>
        </a:p>
      </dgm:t>
    </dgm:pt>
    <dgm:pt modelId="{CF305853-D836-4A3F-9641-91E6A5A4C638}" type="parTrans" cxnId="{9F8A35C8-7225-4795-865F-C26388ECE02F}">
      <dgm:prSet/>
      <dgm:spPr/>
      <dgm:t>
        <a:bodyPr/>
        <a:lstStyle/>
        <a:p>
          <a:endParaRPr lang="en-US" sz="3200"/>
        </a:p>
      </dgm:t>
    </dgm:pt>
    <dgm:pt modelId="{78F01E21-3A6E-4451-AC5F-9E4E722F91E6}" type="sibTrans" cxnId="{9F8A35C8-7225-4795-865F-C26388ECE02F}">
      <dgm:prSet custT="1"/>
      <dgm:spPr/>
      <dgm:t>
        <a:bodyPr/>
        <a:lstStyle/>
        <a:p>
          <a:endParaRPr lang="en-US" sz="2400"/>
        </a:p>
      </dgm:t>
    </dgm:pt>
    <dgm:pt modelId="{DDECE7EA-9D0B-4331-9A24-1BE84F2716C6}">
      <dgm:prSet phldrT="[Text]" custT="1"/>
      <dgm:spPr/>
      <dgm:t>
        <a:bodyPr/>
        <a:lstStyle/>
        <a:p>
          <a:r>
            <a:rPr lang="en-US" sz="2000" dirty="0"/>
            <a:t>Restore</a:t>
          </a:r>
        </a:p>
      </dgm:t>
    </dgm:pt>
    <dgm:pt modelId="{15EEF514-83ED-4198-88CF-FABD5F3264DA}" type="parTrans" cxnId="{E08A22FE-0C18-4CA5-8540-B61C192F2E1C}">
      <dgm:prSet/>
      <dgm:spPr/>
      <dgm:t>
        <a:bodyPr/>
        <a:lstStyle/>
        <a:p>
          <a:endParaRPr lang="en-US" sz="3200"/>
        </a:p>
      </dgm:t>
    </dgm:pt>
    <dgm:pt modelId="{77F242C7-C8A4-41B5-8F49-3ACE846ADB8E}" type="sibTrans" cxnId="{E08A22FE-0C18-4CA5-8540-B61C192F2E1C}">
      <dgm:prSet/>
      <dgm:spPr/>
      <dgm:t>
        <a:bodyPr/>
        <a:lstStyle/>
        <a:p>
          <a:endParaRPr lang="en-US" sz="3200"/>
        </a:p>
      </dgm:t>
    </dgm:pt>
    <dgm:pt modelId="{7814F9D1-045B-447E-8F56-E8A55F7EC797}">
      <dgm:prSet phldrT="[Text]" custT="1"/>
      <dgm:spPr/>
      <dgm:t>
        <a:bodyPr/>
        <a:lstStyle/>
        <a:p>
          <a:r>
            <a:rPr lang="en-US" sz="2000" dirty="0"/>
            <a:t>Build</a:t>
          </a:r>
        </a:p>
      </dgm:t>
    </dgm:pt>
    <dgm:pt modelId="{CE918F91-8E6B-4BE0-AC34-F4142D3153B3}" type="parTrans" cxnId="{9E262D5E-22B1-4399-A4EE-03233EBFB40C}">
      <dgm:prSet/>
      <dgm:spPr/>
      <dgm:t>
        <a:bodyPr/>
        <a:lstStyle/>
        <a:p>
          <a:endParaRPr lang="en-US" sz="3200"/>
        </a:p>
      </dgm:t>
    </dgm:pt>
    <dgm:pt modelId="{3A77E6CD-DBE7-4530-9535-B9B809494807}" type="sibTrans" cxnId="{9E262D5E-22B1-4399-A4EE-03233EBFB40C}">
      <dgm:prSet/>
      <dgm:spPr/>
      <dgm:t>
        <a:bodyPr/>
        <a:lstStyle/>
        <a:p>
          <a:endParaRPr lang="en-US" sz="3200"/>
        </a:p>
      </dgm:t>
    </dgm:pt>
    <dgm:pt modelId="{9536FE99-7EA9-49B3-9816-13B74DF24AA2}">
      <dgm:prSet phldrT="[Text]" custT="1"/>
      <dgm:spPr/>
      <dgm:t>
        <a:bodyPr/>
        <a:lstStyle/>
        <a:p>
          <a:r>
            <a:rPr lang="en-US" sz="2000" dirty="0"/>
            <a:t>Package</a:t>
          </a:r>
        </a:p>
      </dgm:t>
    </dgm:pt>
    <dgm:pt modelId="{FCDAE686-0B01-4B6F-A276-E106527952AD}" type="parTrans" cxnId="{CCC1B701-FCA3-46BD-8D93-9BA6AB8C882D}">
      <dgm:prSet/>
      <dgm:spPr/>
      <dgm:t>
        <a:bodyPr/>
        <a:lstStyle/>
        <a:p>
          <a:endParaRPr lang="en-US" sz="3200"/>
        </a:p>
      </dgm:t>
    </dgm:pt>
    <dgm:pt modelId="{C5A5A63E-0910-44D1-AEAC-429AAC87EFD9}" type="sibTrans" cxnId="{CCC1B701-FCA3-46BD-8D93-9BA6AB8C882D}">
      <dgm:prSet/>
      <dgm:spPr/>
      <dgm:t>
        <a:bodyPr/>
        <a:lstStyle/>
        <a:p>
          <a:endParaRPr lang="en-US" sz="3200"/>
        </a:p>
      </dgm:t>
    </dgm:pt>
    <dgm:pt modelId="{E79D335A-9790-4776-9400-384B2E09489D}">
      <dgm:prSet phldrT="[Text]" custT="1"/>
      <dgm:spPr/>
      <dgm:t>
        <a:bodyPr/>
        <a:lstStyle/>
        <a:p>
          <a:r>
            <a:rPr lang="en-US" sz="2000" dirty="0"/>
            <a:t>Publish Artifacts</a:t>
          </a:r>
        </a:p>
      </dgm:t>
    </dgm:pt>
    <dgm:pt modelId="{F350373A-2BCF-4A44-A555-F15CE4BA2972}" type="parTrans" cxnId="{943F908B-7B84-496C-8A50-FF0848ED226D}">
      <dgm:prSet/>
      <dgm:spPr/>
      <dgm:t>
        <a:bodyPr/>
        <a:lstStyle/>
        <a:p>
          <a:endParaRPr lang="en-US" sz="3200"/>
        </a:p>
      </dgm:t>
    </dgm:pt>
    <dgm:pt modelId="{97C1E764-5FA0-4C7D-B847-9EDC91865C58}" type="sibTrans" cxnId="{943F908B-7B84-496C-8A50-FF0848ED226D}">
      <dgm:prSet/>
      <dgm:spPr/>
      <dgm:t>
        <a:bodyPr/>
        <a:lstStyle/>
        <a:p>
          <a:endParaRPr lang="en-US" sz="3200"/>
        </a:p>
      </dgm:t>
    </dgm:pt>
    <dgm:pt modelId="{4B3ABFFC-FBE8-4C39-B956-B65FE70B106D}">
      <dgm:prSet phldrT="[Text]" custT="1"/>
      <dgm:spPr/>
      <dgm:t>
        <a:bodyPr/>
        <a:lstStyle/>
        <a:p>
          <a:r>
            <a:rPr lang="en-US" sz="2800" dirty="0"/>
            <a:t>Release</a:t>
          </a:r>
        </a:p>
      </dgm:t>
    </dgm:pt>
    <dgm:pt modelId="{E975085E-70B4-4B3B-BB87-FBD7B345768C}" type="parTrans" cxnId="{1B83D942-F499-4824-81E9-E0ED7A166C54}">
      <dgm:prSet/>
      <dgm:spPr/>
      <dgm:t>
        <a:bodyPr/>
        <a:lstStyle/>
        <a:p>
          <a:endParaRPr lang="en-US" sz="3200"/>
        </a:p>
      </dgm:t>
    </dgm:pt>
    <dgm:pt modelId="{2C6DFCAC-B584-4C91-A04E-949575E95122}" type="sibTrans" cxnId="{1B83D942-F499-4824-81E9-E0ED7A166C54}">
      <dgm:prSet/>
      <dgm:spPr/>
      <dgm:t>
        <a:bodyPr/>
        <a:lstStyle/>
        <a:p>
          <a:endParaRPr lang="en-US" sz="3200"/>
        </a:p>
      </dgm:t>
    </dgm:pt>
    <dgm:pt modelId="{C2C1E871-E4D4-4205-98EE-632585B5275C}">
      <dgm:prSet phldrT="[Text]" custT="1"/>
      <dgm:spPr/>
      <dgm:t>
        <a:bodyPr/>
        <a:lstStyle/>
        <a:p>
          <a:r>
            <a:rPr lang="en-US" sz="2000" dirty="0"/>
            <a:t>Deploy</a:t>
          </a:r>
        </a:p>
      </dgm:t>
    </dgm:pt>
    <dgm:pt modelId="{0FC39466-47D8-4912-8819-E98E4F11F094}" type="parTrans" cxnId="{FBCC08B0-F2A4-4439-9492-497DDD9E4F72}">
      <dgm:prSet/>
      <dgm:spPr/>
      <dgm:t>
        <a:bodyPr/>
        <a:lstStyle/>
        <a:p>
          <a:endParaRPr lang="en-US" sz="3200"/>
        </a:p>
      </dgm:t>
    </dgm:pt>
    <dgm:pt modelId="{591C9AED-B108-453C-BA17-ECC0E8555818}" type="sibTrans" cxnId="{FBCC08B0-F2A4-4439-9492-497DDD9E4F72}">
      <dgm:prSet/>
      <dgm:spPr/>
      <dgm:t>
        <a:bodyPr/>
        <a:lstStyle/>
        <a:p>
          <a:endParaRPr lang="en-US" sz="3200"/>
        </a:p>
      </dgm:t>
    </dgm:pt>
    <dgm:pt modelId="{A7EC0CB6-8588-4F48-B8F3-835829DE3DCA}">
      <dgm:prSet phldrT="[Text]" custT="1"/>
      <dgm:spPr/>
      <dgm:t>
        <a:bodyPr/>
        <a:lstStyle/>
        <a:p>
          <a:r>
            <a:rPr lang="en-US" sz="2000" b="1" dirty="0"/>
            <a:t>Unit Tests</a:t>
          </a:r>
        </a:p>
      </dgm:t>
    </dgm:pt>
    <dgm:pt modelId="{EC1AEBCA-D9CB-4DA8-8840-B52975F15FD3}" type="parTrans" cxnId="{C72E9382-F97D-4DF4-AB07-CE8DFEFC64D2}">
      <dgm:prSet/>
      <dgm:spPr/>
      <dgm:t>
        <a:bodyPr/>
        <a:lstStyle/>
        <a:p>
          <a:endParaRPr lang="en-US" sz="3200"/>
        </a:p>
      </dgm:t>
    </dgm:pt>
    <dgm:pt modelId="{921639AA-678B-4026-8B0A-2905FDE3D879}" type="sibTrans" cxnId="{C72E9382-F97D-4DF4-AB07-CE8DFEFC64D2}">
      <dgm:prSet/>
      <dgm:spPr/>
      <dgm:t>
        <a:bodyPr/>
        <a:lstStyle/>
        <a:p>
          <a:endParaRPr lang="en-US" sz="3200"/>
        </a:p>
      </dgm:t>
    </dgm:pt>
    <dgm:pt modelId="{61AA7185-7135-4C15-9E46-126BEB180348}">
      <dgm:prSet phldrT="[Text]" custT="1"/>
      <dgm:spPr/>
      <dgm:t>
        <a:bodyPr/>
        <a:lstStyle/>
        <a:p>
          <a:r>
            <a:rPr lang="en-US" sz="2000" b="1" dirty="0"/>
            <a:t>Run tests</a:t>
          </a:r>
        </a:p>
      </dgm:t>
    </dgm:pt>
    <dgm:pt modelId="{8C60FFA3-EF97-4DE9-A0CF-1D95A83EFA32}" type="parTrans" cxnId="{439BB8DB-DD12-4561-8F0E-D936E701B47C}">
      <dgm:prSet/>
      <dgm:spPr/>
      <dgm:t>
        <a:bodyPr/>
        <a:lstStyle/>
        <a:p>
          <a:endParaRPr lang="en-US" sz="3200"/>
        </a:p>
      </dgm:t>
    </dgm:pt>
    <dgm:pt modelId="{AB4DB274-4C5D-49BB-BB24-387303542A51}" type="sibTrans" cxnId="{439BB8DB-DD12-4561-8F0E-D936E701B47C}">
      <dgm:prSet/>
      <dgm:spPr/>
      <dgm:t>
        <a:bodyPr/>
        <a:lstStyle/>
        <a:p>
          <a:endParaRPr lang="en-US" sz="3200"/>
        </a:p>
      </dgm:t>
    </dgm:pt>
    <dgm:pt modelId="{EF4EC2AD-CA6E-47B5-ACA0-3664978E942B}">
      <dgm:prSet phldrT="[Text]" custT="1"/>
      <dgm:spPr/>
      <dgm:t>
        <a:bodyPr/>
        <a:lstStyle/>
        <a:p>
          <a:r>
            <a:rPr lang="en-US" sz="2000" b="1" dirty="0"/>
            <a:t>Approve</a:t>
          </a:r>
        </a:p>
      </dgm:t>
    </dgm:pt>
    <dgm:pt modelId="{7E18461B-D779-49D5-994F-0C54E6BB4348}" type="parTrans" cxnId="{62E097BF-E3D9-453D-9D05-5F13A4556E4E}">
      <dgm:prSet/>
      <dgm:spPr/>
      <dgm:t>
        <a:bodyPr/>
        <a:lstStyle/>
        <a:p>
          <a:endParaRPr lang="en-US" sz="3200"/>
        </a:p>
      </dgm:t>
    </dgm:pt>
    <dgm:pt modelId="{D98AA3B4-DE1C-4025-8846-8AA597906DFE}" type="sibTrans" cxnId="{62E097BF-E3D9-453D-9D05-5F13A4556E4E}">
      <dgm:prSet/>
      <dgm:spPr/>
      <dgm:t>
        <a:bodyPr/>
        <a:lstStyle/>
        <a:p>
          <a:endParaRPr lang="en-US" sz="3200"/>
        </a:p>
      </dgm:t>
    </dgm:pt>
    <dgm:pt modelId="{5710F43E-ADF5-4721-B778-AB0889A150F9}">
      <dgm:prSet phldrT="[Text]" custT="1"/>
      <dgm:spPr/>
      <dgm:t>
        <a:bodyPr/>
        <a:lstStyle/>
        <a:p>
          <a:r>
            <a:rPr lang="en-US" sz="2000" dirty="0"/>
            <a:t>Environment A</a:t>
          </a:r>
        </a:p>
      </dgm:t>
    </dgm:pt>
    <dgm:pt modelId="{18B5546A-AB80-4445-B14A-8D6FE1E9DD86}" type="parTrans" cxnId="{DC7BF6AF-F333-4D56-99B1-870B0A9E0C24}">
      <dgm:prSet/>
      <dgm:spPr/>
      <dgm:t>
        <a:bodyPr/>
        <a:lstStyle/>
        <a:p>
          <a:endParaRPr lang="en-US" sz="3200"/>
        </a:p>
      </dgm:t>
    </dgm:pt>
    <dgm:pt modelId="{F4D0B49F-EA33-4153-9EB6-DA646DE3E4EB}" type="sibTrans" cxnId="{DC7BF6AF-F333-4D56-99B1-870B0A9E0C24}">
      <dgm:prSet/>
      <dgm:spPr/>
      <dgm:t>
        <a:bodyPr/>
        <a:lstStyle/>
        <a:p>
          <a:endParaRPr lang="en-US" sz="3200"/>
        </a:p>
      </dgm:t>
    </dgm:pt>
    <dgm:pt modelId="{44E5DA23-F99A-456A-9EDB-B7AF48971F06}">
      <dgm:prSet phldrT="[Text]" custT="1"/>
      <dgm:spPr/>
      <dgm:t>
        <a:bodyPr/>
        <a:lstStyle/>
        <a:p>
          <a:r>
            <a:rPr lang="en-US" sz="2000" dirty="0"/>
            <a:t>Environment B</a:t>
          </a:r>
          <a:endParaRPr lang="en-US" sz="2000" b="1" dirty="0"/>
        </a:p>
      </dgm:t>
    </dgm:pt>
    <dgm:pt modelId="{7D124D14-E98D-455E-91D9-60E0AAD653BE}" type="parTrans" cxnId="{A12222C0-31D6-4487-AA63-80CF9D7AAFE2}">
      <dgm:prSet/>
      <dgm:spPr/>
      <dgm:t>
        <a:bodyPr/>
        <a:lstStyle/>
        <a:p>
          <a:endParaRPr lang="en-US" sz="3200"/>
        </a:p>
      </dgm:t>
    </dgm:pt>
    <dgm:pt modelId="{3B610B43-4C76-4B5D-BD6E-9E8D07E9DE0A}" type="sibTrans" cxnId="{A12222C0-31D6-4487-AA63-80CF9D7AAFE2}">
      <dgm:prSet/>
      <dgm:spPr/>
      <dgm:t>
        <a:bodyPr/>
        <a:lstStyle/>
        <a:p>
          <a:endParaRPr lang="en-US" sz="3200"/>
        </a:p>
      </dgm:t>
    </dgm:pt>
    <dgm:pt modelId="{B1680632-7482-4074-9637-5918659B9FBE}">
      <dgm:prSet phldrT="[Text]" custT="1"/>
      <dgm:spPr/>
      <dgm:t>
        <a:bodyPr/>
        <a:lstStyle/>
        <a:p>
          <a:r>
            <a:rPr lang="en-US" sz="2000" dirty="0"/>
            <a:t>Deploy</a:t>
          </a:r>
        </a:p>
      </dgm:t>
    </dgm:pt>
    <dgm:pt modelId="{306255F5-9448-4B02-A219-775BF96E71E8}" type="parTrans" cxnId="{B314AD9F-B2CE-4503-A9E2-2125919CCD83}">
      <dgm:prSet/>
      <dgm:spPr/>
      <dgm:t>
        <a:bodyPr/>
        <a:lstStyle/>
        <a:p>
          <a:endParaRPr lang="en-US" sz="3200"/>
        </a:p>
      </dgm:t>
    </dgm:pt>
    <dgm:pt modelId="{B0100840-8D7B-435F-8618-2F338B0869D5}" type="sibTrans" cxnId="{B314AD9F-B2CE-4503-A9E2-2125919CCD83}">
      <dgm:prSet/>
      <dgm:spPr/>
      <dgm:t>
        <a:bodyPr/>
        <a:lstStyle/>
        <a:p>
          <a:endParaRPr lang="en-US" sz="3200"/>
        </a:p>
      </dgm:t>
    </dgm:pt>
    <dgm:pt modelId="{77A96DDE-3717-4E4F-984C-023D36330FB7}">
      <dgm:prSet phldrT="[Text]" custT="1"/>
      <dgm:spPr/>
      <dgm:t>
        <a:bodyPr/>
        <a:lstStyle/>
        <a:p>
          <a:r>
            <a:rPr lang="en-US" sz="2000" b="1" dirty="0"/>
            <a:t>Run tests</a:t>
          </a:r>
        </a:p>
      </dgm:t>
    </dgm:pt>
    <dgm:pt modelId="{0220FFD6-FFF6-4B95-945B-FC4B0EA61CC4}" type="parTrans" cxnId="{6BDF0196-785E-44C8-964C-56C33A3A8175}">
      <dgm:prSet/>
      <dgm:spPr/>
      <dgm:t>
        <a:bodyPr/>
        <a:lstStyle/>
        <a:p>
          <a:endParaRPr lang="en-US" sz="3200"/>
        </a:p>
      </dgm:t>
    </dgm:pt>
    <dgm:pt modelId="{4ADE9DF0-7A3C-47D7-925B-0296FDEB3212}" type="sibTrans" cxnId="{6BDF0196-785E-44C8-964C-56C33A3A8175}">
      <dgm:prSet/>
      <dgm:spPr/>
      <dgm:t>
        <a:bodyPr/>
        <a:lstStyle/>
        <a:p>
          <a:endParaRPr lang="en-US" sz="3200"/>
        </a:p>
      </dgm:t>
    </dgm:pt>
    <dgm:pt modelId="{D1EEF6C7-D042-4BF0-A698-65A63C63EC9A}">
      <dgm:prSet phldrT="[Text]" custT="1"/>
      <dgm:spPr/>
      <dgm:t>
        <a:bodyPr/>
        <a:lstStyle/>
        <a:p>
          <a:r>
            <a:rPr lang="en-US" sz="2000" b="1" dirty="0"/>
            <a:t>Approve</a:t>
          </a:r>
        </a:p>
      </dgm:t>
    </dgm:pt>
    <dgm:pt modelId="{5EB7B617-84DD-4600-9BA2-F4EFAED88826}" type="parTrans" cxnId="{631C787D-B49A-449A-8E17-161E21DE72D5}">
      <dgm:prSet/>
      <dgm:spPr/>
      <dgm:t>
        <a:bodyPr/>
        <a:lstStyle/>
        <a:p>
          <a:endParaRPr lang="en-US" sz="3200"/>
        </a:p>
      </dgm:t>
    </dgm:pt>
    <dgm:pt modelId="{8C67BB51-A43F-43A2-8A1F-47D29F47B926}" type="sibTrans" cxnId="{631C787D-B49A-449A-8E17-161E21DE72D5}">
      <dgm:prSet/>
      <dgm:spPr/>
      <dgm:t>
        <a:bodyPr/>
        <a:lstStyle/>
        <a:p>
          <a:endParaRPr lang="en-US" sz="3200"/>
        </a:p>
      </dgm:t>
    </dgm:pt>
    <dgm:pt modelId="{B9D075F6-C8E4-4B52-A114-BCD86A20AAF4}">
      <dgm:prSet phldrT="[Text]" custT="1"/>
      <dgm:spPr/>
      <dgm:t>
        <a:bodyPr anchor="t"/>
        <a:lstStyle/>
        <a:p>
          <a:r>
            <a:rPr lang="en-US" sz="2000" dirty="0"/>
            <a:t>Commit</a:t>
          </a:r>
        </a:p>
      </dgm:t>
    </dgm:pt>
    <dgm:pt modelId="{B559F32F-E98D-42EC-8A1D-E57FADC5FB2D}" type="parTrans" cxnId="{0BC8D318-A34A-4C1E-82D3-A72E2E601BE5}">
      <dgm:prSet/>
      <dgm:spPr/>
      <dgm:t>
        <a:bodyPr/>
        <a:lstStyle/>
        <a:p>
          <a:endParaRPr lang="en-US"/>
        </a:p>
      </dgm:t>
    </dgm:pt>
    <dgm:pt modelId="{74ABA5B8-C300-4C21-8CA3-A4421D9BB9AE}" type="sibTrans" cxnId="{0BC8D318-A34A-4C1E-82D3-A72E2E601BE5}">
      <dgm:prSet/>
      <dgm:spPr/>
      <dgm:t>
        <a:bodyPr/>
        <a:lstStyle/>
        <a:p>
          <a:endParaRPr lang="en-US"/>
        </a:p>
      </dgm:t>
    </dgm:pt>
    <dgm:pt modelId="{77338B78-2698-4478-B88D-03AE12882CCA}">
      <dgm:prSet phldrT="[Text]" custT="1"/>
      <dgm:spPr/>
      <dgm:t>
        <a:bodyPr/>
        <a:lstStyle/>
        <a:p>
          <a:r>
            <a:rPr lang="en-US" sz="2000" b="1" dirty="0"/>
            <a:t>Update Versions</a:t>
          </a:r>
        </a:p>
      </dgm:t>
    </dgm:pt>
    <dgm:pt modelId="{5ED8923F-F229-4DB2-986C-8D7B3F7C3C92}" type="parTrans" cxnId="{C912F05D-1AA0-4297-B52E-4B9626062747}">
      <dgm:prSet/>
      <dgm:spPr/>
      <dgm:t>
        <a:bodyPr/>
        <a:lstStyle/>
        <a:p>
          <a:endParaRPr lang="en-US"/>
        </a:p>
      </dgm:t>
    </dgm:pt>
    <dgm:pt modelId="{45CFD838-999A-445F-8620-B1C358AFFD5A}" type="sibTrans" cxnId="{C912F05D-1AA0-4297-B52E-4B9626062747}">
      <dgm:prSet/>
      <dgm:spPr/>
      <dgm:t>
        <a:bodyPr/>
        <a:lstStyle/>
        <a:p>
          <a:endParaRPr lang="en-US"/>
        </a:p>
      </dgm:t>
    </dgm:pt>
    <dgm:pt modelId="{A3E55C27-F643-4CA6-90B9-B9E2B16577D3}" type="pres">
      <dgm:prSet presAssocID="{07E0FC8B-7A46-448D-889F-318C2695732F}" presName="Name0" presStyleCnt="0">
        <dgm:presLayoutVars>
          <dgm:dir/>
          <dgm:resizeHandles val="exact"/>
        </dgm:presLayoutVars>
      </dgm:prSet>
      <dgm:spPr/>
    </dgm:pt>
    <dgm:pt modelId="{400E2311-E527-4F53-829F-E0474A5D30F9}" type="pres">
      <dgm:prSet presAssocID="{C624D65E-78B5-4608-8FE1-CFE45E882D5F}" presName="node" presStyleLbl="node1" presStyleIdx="0" presStyleCnt="3">
        <dgm:presLayoutVars>
          <dgm:bulletEnabled val="1"/>
        </dgm:presLayoutVars>
      </dgm:prSet>
      <dgm:spPr/>
    </dgm:pt>
    <dgm:pt modelId="{38509C2A-2B5B-4270-A8BF-67B399C00034}" type="pres">
      <dgm:prSet presAssocID="{2538BDD2-7C86-45CF-AE36-3D32098D3815}" presName="sibTrans" presStyleLbl="sibTrans2D1" presStyleIdx="0" presStyleCnt="2"/>
      <dgm:spPr/>
    </dgm:pt>
    <dgm:pt modelId="{2564F059-081B-49F0-8510-0D97A9B90D7E}" type="pres">
      <dgm:prSet presAssocID="{2538BDD2-7C86-45CF-AE36-3D32098D3815}" presName="connectorText" presStyleLbl="sibTrans2D1" presStyleIdx="0" presStyleCnt="2"/>
      <dgm:spPr/>
    </dgm:pt>
    <dgm:pt modelId="{26BFB647-9ECC-4C2E-8922-5739044E2B05}" type="pres">
      <dgm:prSet presAssocID="{2FE5D819-EEEB-4E06-A876-84922E5B35FA}" presName="node" presStyleLbl="node1" presStyleIdx="1" presStyleCnt="3">
        <dgm:presLayoutVars>
          <dgm:bulletEnabled val="1"/>
        </dgm:presLayoutVars>
      </dgm:prSet>
      <dgm:spPr/>
    </dgm:pt>
    <dgm:pt modelId="{47349079-BDA7-4D98-AB3D-04644BEC6278}" type="pres">
      <dgm:prSet presAssocID="{78F01E21-3A6E-4451-AC5F-9E4E722F91E6}" presName="sibTrans" presStyleLbl="sibTrans2D1" presStyleIdx="1" presStyleCnt="2"/>
      <dgm:spPr/>
    </dgm:pt>
    <dgm:pt modelId="{4C490857-1DD9-4728-B71D-5D1208CDCD90}" type="pres">
      <dgm:prSet presAssocID="{78F01E21-3A6E-4451-AC5F-9E4E722F91E6}" presName="connectorText" presStyleLbl="sibTrans2D1" presStyleIdx="1" presStyleCnt="2"/>
      <dgm:spPr/>
    </dgm:pt>
    <dgm:pt modelId="{4F4F84D2-D7CB-4ABA-8B44-4CD2DCD1D429}" type="pres">
      <dgm:prSet presAssocID="{4B3ABFFC-FBE8-4C39-B956-B65FE70B106D}" presName="node" presStyleLbl="node1" presStyleIdx="2" presStyleCnt="3">
        <dgm:presLayoutVars>
          <dgm:bulletEnabled val="1"/>
        </dgm:presLayoutVars>
      </dgm:prSet>
      <dgm:spPr/>
    </dgm:pt>
  </dgm:ptLst>
  <dgm:cxnLst>
    <dgm:cxn modelId="{68DA7700-4727-41C7-A6F9-DCF5C1922255}" type="presOf" srcId="{E79D335A-9790-4776-9400-384B2E09489D}" destId="{26BFB647-9ECC-4C2E-8922-5739044E2B05}" srcOrd="0" destOrd="6" presId="urn:microsoft.com/office/officeart/2005/8/layout/process1"/>
    <dgm:cxn modelId="{CCC1B701-FCA3-46BD-8D93-9BA6AB8C882D}" srcId="{2FE5D819-EEEB-4E06-A876-84922E5B35FA}" destId="{9536FE99-7EA9-49B3-9816-13B74DF24AA2}" srcOrd="3" destOrd="0" parTransId="{FCDAE686-0B01-4B6F-A276-E106527952AD}" sibTransId="{C5A5A63E-0910-44D1-AEAC-429AAC87EFD9}"/>
    <dgm:cxn modelId="{A9B25305-7846-45CC-B51E-F888702F281B}" type="presOf" srcId="{77A96DDE-3717-4E4F-984C-023D36330FB7}" destId="{4F4F84D2-D7CB-4ABA-8B44-4CD2DCD1D429}" srcOrd="0" destOrd="8" presId="urn:microsoft.com/office/officeart/2005/8/layout/process1"/>
    <dgm:cxn modelId="{13DCC00C-1986-4AA5-89E2-035129E2A890}" type="presOf" srcId="{78F01E21-3A6E-4451-AC5F-9E4E722F91E6}" destId="{47349079-BDA7-4D98-AB3D-04644BEC6278}" srcOrd="0" destOrd="0" presId="urn:microsoft.com/office/officeart/2005/8/layout/process1"/>
    <dgm:cxn modelId="{0BC8D318-A34A-4C1E-82D3-A72E2E601BE5}" srcId="{C624D65E-78B5-4608-8FE1-CFE45E882D5F}" destId="{B9D075F6-C8E4-4B52-A114-BCD86A20AAF4}" srcOrd="0" destOrd="0" parTransId="{B559F32F-E98D-42EC-8A1D-E57FADC5FB2D}" sibTransId="{74ABA5B8-C300-4C21-8CA3-A4421D9BB9AE}"/>
    <dgm:cxn modelId="{AA87031D-94D5-40AD-8EB9-A33B2165E959}" type="presOf" srcId="{5710F43E-ADF5-4721-B778-AB0889A150F9}" destId="{4F4F84D2-D7CB-4ABA-8B44-4CD2DCD1D429}" srcOrd="0" destOrd="1" presId="urn:microsoft.com/office/officeart/2005/8/layout/process1"/>
    <dgm:cxn modelId="{E99F4622-3D3F-4300-992E-BB0DA3D65602}" type="presOf" srcId="{EF4EC2AD-CA6E-47B5-ACA0-3664978E942B}" destId="{4F4F84D2-D7CB-4ABA-8B44-4CD2DCD1D429}" srcOrd="0" destOrd="4" presId="urn:microsoft.com/office/officeart/2005/8/layout/process1"/>
    <dgm:cxn modelId="{FDCFA122-5E7C-4AB5-96B4-DD68C585ACCB}" srcId="{07E0FC8B-7A46-448D-889F-318C2695732F}" destId="{C624D65E-78B5-4608-8FE1-CFE45E882D5F}" srcOrd="0" destOrd="0" parTransId="{59C39BDB-1CAC-40E6-B15A-1D39C7464B8D}" sibTransId="{2538BDD2-7C86-45CF-AE36-3D32098D3815}"/>
    <dgm:cxn modelId="{6457853A-AAB7-4F45-A2D1-19C795C293F3}" type="presOf" srcId="{78F01E21-3A6E-4451-AC5F-9E4E722F91E6}" destId="{4C490857-1DD9-4728-B71D-5D1208CDCD90}" srcOrd="1" destOrd="0" presId="urn:microsoft.com/office/officeart/2005/8/layout/process1"/>
    <dgm:cxn modelId="{7438BC3C-57C9-4497-9549-1716642AB7DA}" type="presOf" srcId="{C624D65E-78B5-4608-8FE1-CFE45E882D5F}" destId="{400E2311-E527-4F53-829F-E0474A5D30F9}" srcOrd="0" destOrd="0" presId="urn:microsoft.com/office/officeart/2005/8/layout/process1"/>
    <dgm:cxn modelId="{0DB1223F-956A-4E8D-86A7-037DDCA7B21C}" type="presOf" srcId="{2538BDD2-7C86-45CF-AE36-3D32098D3815}" destId="{2564F059-081B-49F0-8510-0D97A9B90D7E}" srcOrd="1" destOrd="0" presId="urn:microsoft.com/office/officeart/2005/8/layout/process1"/>
    <dgm:cxn modelId="{C912F05D-1AA0-4297-B52E-4B9626062747}" srcId="{2FE5D819-EEEB-4E06-A876-84922E5B35FA}" destId="{77338B78-2698-4478-B88D-03AE12882CCA}" srcOrd="4" destOrd="0" parTransId="{5ED8923F-F229-4DB2-986C-8D7B3F7C3C92}" sibTransId="{45CFD838-999A-445F-8620-B1C358AFFD5A}"/>
    <dgm:cxn modelId="{9E262D5E-22B1-4399-A4EE-03233EBFB40C}" srcId="{2FE5D819-EEEB-4E06-A876-84922E5B35FA}" destId="{7814F9D1-045B-447E-8F56-E8A55F7EC797}" srcOrd="1" destOrd="0" parTransId="{CE918F91-8E6B-4BE0-AC34-F4142D3153B3}" sibTransId="{3A77E6CD-DBE7-4530-9535-B9B809494807}"/>
    <dgm:cxn modelId="{BFF9C041-F07B-4B81-832A-4AD060AEB6E9}" type="presOf" srcId="{DDECE7EA-9D0B-4331-9A24-1BE84F2716C6}" destId="{26BFB647-9ECC-4C2E-8922-5739044E2B05}" srcOrd="0" destOrd="1" presId="urn:microsoft.com/office/officeart/2005/8/layout/process1"/>
    <dgm:cxn modelId="{1B83D942-F499-4824-81E9-E0ED7A166C54}" srcId="{07E0FC8B-7A46-448D-889F-318C2695732F}" destId="{4B3ABFFC-FBE8-4C39-B956-B65FE70B106D}" srcOrd="2" destOrd="0" parTransId="{E975085E-70B4-4B3B-BB87-FBD7B345768C}" sibTransId="{2C6DFCAC-B584-4C91-A04E-949575E95122}"/>
    <dgm:cxn modelId="{6CE31243-F511-4FD0-AB61-3D442E78516D}" type="presOf" srcId="{44E5DA23-F99A-456A-9EDB-B7AF48971F06}" destId="{4F4F84D2-D7CB-4ABA-8B44-4CD2DCD1D429}" srcOrd="0" destOrd="5" presId="urn:microsoft.com/office/officeart/2005/8/layout/process1"/>
    <dgm:cxn modelId="{35537D47-FE54-4425-B4BA-10CCAF2E5022}" type="presOf" srcId="{61AA7185-7135-4C15-9E46-126BEB180348}" destId="{4F4F84D2-D7CB-4ABA-8B44-4CD2DCD1D429}" srcOrd="0" destOrd="3" presId="urn:microsoft.com/office/officeart/2005/8/layout/process1"/>
    <dgm:cxn modelId="{9040E74B-969C-493E-87D4-99461987A01D}" type="presOf" srcId="{2538BDD2-7C86-45CF-AE36-3D32098D3815}" destId="{38509C2A-2B5B-4270-A8BF-67B399C00034}" srcOrd="0" destOrd="0" presId="urn:microsoft.com/office/officeart/2005/8/layout/process1"/>
    <dgm:cxn modelId="{D5358553-3FF8-41E0-8252-D2C5E3158EBE}" type="presOf" srcId="{2FE5D819-EEEB-4E06-A876-84922E5B35FA}" destId="{26BFB647-9ECC-4C2E-8922-5739044E2B05}" srcOrd="0" destOrd="0" presId="urn:microsoft.com/office/officeart/2005/8/layout/process1"/>
    <dgm:cxn modelId="{2D6D1F56-81FA-4C48-8C21-0D05D6DB369D}" type="presOf" srcId="{C2C1E871-E4D4-4205-98EE-632585B5275C}" destId="{4F4F84D2-D7CB-4ABA-8B44-4CD2DCD1D429}" srcOrd="0" destOrd="2" presId="urn:microsoft.com/office/officeart/2005/8/layout/process1"/>
    <dgm:cxn modelId="{8362B778-EB82-41A7-8D90-6FBD060C3AE2}" type="presOf" srcId="{A7EC0CB6-8588-4F48-B8F3-835829DE3DCA}" destId="{26BFB647-9ECC-4C2E-8922-5739044E2B05}" srcOrd="0" destOrd="3" presId="urn:microsoft.com/office/officeart/2005/8/layout/process1"/>
    <dgm:cxn modelId="{38AB517A-A00D-4182-A721-CE88D55E2AFC}" type="presOf" srcId="{07E0FC8B-7A46-448D-889F-318C2695732F}" destId="{A3E55C27-F643-4CA6-90B9-B9E2B16577D3}" srcOrd="0" destOrd="0" presId="urn:microsoft.com/office/officeart/2005/8/layout/process1"/>
    <dgm:cxn modelId="{631C787D-B49A-449A-8E17-161E21DE72D5}" srcId="{44E5DA23-F99A-456A-9EDB-B7AF48971F06}" destId="{D1EEF6C7-D042-4BF0-A698-65A63C63EC9A}" srcOrd="0" destOrd="0" parTransId="{5EB7B617-84DD-4600-9BA2-F4EFAED88826}" sibTransId="{8C67BB51-A43F-43A2-8A1F-47D29F47B926}"/>
    <dgm:cxn modelId="{C72E9382-F97D-4DF4-AB07-CE8DFEFC64D2}" srcId="{2FE5D819-EEEB-4E06-A876-84922E5B35FA}" destId="{A7EC0CB6-8588-4F48-B8F3-835829DE3DCA}" srcOrd="2" destOrd="0" parTransId="{EC1AEBCA-D9CB-4DA8-8840-B52975F15FD3}" sibTransId="{921639AA-678B-4026-8B0A-2905FDE3D879}"/>
    <dgm:cxn modelId="{DD767086-5625-4165-8979-AECEAA0DAA56}" type="presOf" srcId="{B9D075F6-C8E4-4B52-A114-BCD86A20AAF4}" destId="{400E2311-E527-4F53-829F-E0474A5D30F9}" srcOrd="0" destOrd="1" presId="urn:microsoft.com/office/officeart/2005/8/layout/process1"/>
    <dgm:cxn modelId="{943F908B-7B84-496C-8A50-FF0848ED226D}" srcId="{2FE5D819-EEEB-4E06-A876-84922E5B35FA}" destId="{E79D335A-9790-4776-9400-384B2E09489D}" srcOrd="5" destOrd="0" parTransId="{F350373A-2BCF-4A44-A555-F15CE4BA2972}" sibTransId="{97C1E764-5FA0-4C7D-B847-9EDC91865C58}"/>
    <dgm:cxn modelId="{E1BD8B8D-2DB6-45DC-A722-0E5EFEE91997}" type="presOf" srcId="{9536FE99-7EA9-49B3-9816-13B74DF24AA2}" destId="{26BFB647-9ECC-4C2E-8922-5739044E2B05}" srcOrd="0" destOrd="4" presId="urn:microsoft.com/office/officeart/2005/8/layout/process1"/>
    <dgm:cxn modelId="{6BDF0196-785E-44C8-964C-56C33A3A8175}" srcId="{44E5DA23-F99A-456A-9EDB-B7AF48971F06}" destId="{77A96DDE-3717-4E4F-984C-023D36330FB7}" srcOrd="2" destOrd="0" parTransId="{0220FFD6-FFF6-4B95-945B-FC4B0EA61CC4}" sibTransId="{4ADE9DF0-7A3C-47D7-925B-0296FDEB3212}"/>
    <dgm:cxn modelId="{B314AD9F-B2CE-4503-A9E2-2125919CCD83}" srcId="{44E5DA23-F99A-456A-9EDB-B7AF48971F06}" destId="{B1680632-7482-4074-9637-5918659B9FBE}" srcOrd="1" destOrd="0" parTransId="{306255F5-9448-4B02-A219-775BF96E71E8}" sibTransId="{B0100840-8D7B-435F-8618-2F338B0869D5}"/>
    <dgm:cxn modelId="{C73837A0-575A-4CA2-83E7-93E981752B9D}" type="presOf" srcId="{7814F9D1-045B-447E-8F56-E8A55F7EC797}" destId="{26BFB647-9ECC-4C2E-8922-5739044E2B05}" srcOrd="0" destOrd="2" presId="urn:microsoft.com/office/officeart/2005/8/layout/process1"/>
    <dgm:cxn modelId="{DC7BF6AF-F333-4D56-99B1-870B0A9E0C24}" srcId="{4B3ABFFC-FBE8-4C39-B956-B65FE70B106D}" destId="{5710F43E-ADF5-4721-B778-AB0889A150F9}" srcOrd="0" destOrd="0" parTransId="{18B5546A-AB80-4445-B14A-8D6FE1E9DD86}" sibTransId="{F4D0B49F-EA33-4153-9EB6-DA646DE3E4EB}"/>
    <dgm:cxn modelId="{FBCC08B0-F2A4-4439-9492-497DDD9E4F72}" srcId="{5710F43E-ADF5-4721-B778-AB0889A150F9}" destId="{C2C1E871-E4D4-4205-98EE-632585B5275C}" srcOrd="0" destOrd="0" parTransId="{0FC39466-47D8-4912-8819-E98E4F11F094}" sibTransId="{591C9AED-B108-453C-BA17-ECC0E8555818}"/>
    <dgm:cxn modelId="{62E097BF-E3D9-453D-9D05-5F13A4556E4E}" srcId="{5710F43E-ADF5-4721-B778-AB0889A150F9}" destId="{EF4EC2AD-CA6E-47B5-ACA0-3664978E942B}" srcOrd="2" destOrd="0" parTransId="{7E18461B-D779-49D5-994F-0C54E6BB4348}" sibTransId="{D98AA3B4-DE1C-4025-8846-8AA597906DFE}"/>
    <dgm:cxn modelId="{A12222C0-31D6-4487-AA63-80CF9D7AAFE2}" srcId="{4B3ABFFC-FBE8-4C39-B956-B65FE70B106D}" destId="{44E5DA23-F99A-456A-9EDB-B7AF48971F06}" srcOrd="1" destOrd="0" parTransId="{7D124D14-E98D-455E-91D9-60E0AAD653BE}" sibTransId="{3B610B43-4C76-4B5D-BD6E-9E8D07E9DE0A}"/>
    <dgm:cxn modelId="{12F896C6-412B-468F-8B48-99D0B05C4884}" type="presOf" srcId="{B1680632-7482-4074-9637-5918659B9FBE}" destId="{4F4F84D2-D7CB-4ABA-8B44-4CD2DCD1D429}" srcOrd="0" destOrd="7" presId="urn:microsoft.com/office/officeart/2005/8/layout/process1"/>
    <dgm:cxn modelId="{9F8A35C8-7225-4795-865F-C26388ECE02F}" srcId="{07E0FC8B-7A46-448D-889F-318C2695732F}" destId="{2FE5D819-EEEB-4E06-A876-84922E5B35FA}" srcOrd="1" destOrd="0" parTransId="{CF305853-D836-4A3F-9641-91E6A5A4C638}" sibTransId="{78F01E21-3A6E-4451-AC5F-9E4E722F91E6}"/>
    <dgm:cxn modelId="{439BB8DB-DD12-4561-8F0E-D936E701B47C}" srcId="{5710F43E-ADF5-4721-B778-AB0889A150F9}" destId="{61AA7185-7135-4C15-9E46-126BEB180348}" srcOrd="1" destOrd="0" parTransId="{8C60FFA3-EF97-4DE9-A0CF-1D95A83EFA32}" sibTransId="{AB4DB274-4C5D-49BB-BB24-387303542A51}"/>
    <dgm:cxn modelId="{A7C23FDE-10F8-4C50-8781-0607B0414697}" type="presOf" srcId="{77338B78-2698-4478-B88D-03AE12882CCA}" destId="{26BFB647-9ECC-4C2E-8922-5739044E2B05}" srcOrd="0" destOrd="5" presId="urn:microsoft.com/office/officeart/2005/8/layout/process1"/>
    <dgm:cxn modelId="{00FFACE3-9F48-4290-B10A-4622CDB85343}" type="presOf" srcId="{D1EEF6C7-D042-4BF0-A698-65A63C63EC9A}" destId="{4F4F84D2-D7CB-4ABA-8B44-4CD2DCD1D429}" srcOrd="0" destOrd="6" presId="urn:microsoft.com/office/officeart/2005/8/layout/process1"/>
    <dgm:cxn modelId="{767BE6E8-CBBE-4E58-9471-E772EFAEB073}" type="presOf" srcId="{4B3ABFFC-FBE8-4C39-B956-B65FE70B106D}" destId="{4F4F84D2-D7CB-4ABA-8B44-4CD2DCD1D429}" srcOrd="0" destOrd="0" presId="urn:microsoft.com/office/officeart/2005/8/layout/process1"/>
    <dgm:cxn modelId="{E08A22FE-0C18-4CA5-8540-B61C192F2E1C}" srcId="{2FE5D819-EEEB-4E06-A876-84922E5B35FA}" destId="{DDECE7EA-9D0B-4331-9A24-1BE84F2716C6}" srcOrd="0" destOrd="0" parTransId="{15EEF514-83ED-4198-88CF-FABD5F3264DA}" sibTransId="{77F242C7-C8A4-41B5-8F49-3ACE846ADB8E}"/>
    <dgm:cxn modelId="{5D58122A-49F0-40AB-AE26-0B2CA4406D9B}" type="presParOf" srcId="{A3E55C27-F643-4CA6-90B9-B9E2B16577D3}" destId="{400E2311-E527-4F53-829F-E0474A5D30F9}" srcOrd="0" destOrd="0" presId="urn:microsoft.com/office/officeart/2005/8/layout/process1"/>
    <dgm:cxn modelId="{0F465C34-CF1F-4260-9FB6-82385398CD9F}" type="presParOf" srcId="{A3E55C27-F643-4CA6-90B9-B9E2B16577D3}" destId="{38509C2A-2B5B-4270-A8BF-67B399C00034}" srcOrd="1" destOrd="0" presId="urn:microsoft.com/office/officeart/2005/8/layout/process1"/>
    <dgm:cxn modelId="{9B8EF0F8-F2B9-4957-B7E1-CEDD1D822912}" type="presParOf" srcId="{38509C2A-2B5B-4270-A8BF-67B399C00034}" destId="{2564F059-081B-49F0-8510-0D97A9B90D7E}" srcOrd="0" destOrd="0" presId="urn:microsoft.com/office/officeart/2005/8/layout/process1"/>
    <dgm:cxn modelId="{5AEA6EB9-FC86-45BC-818F-372BE4387630}" type="presParOf" srcId="{A3E55C27-F643-4CA6-90B9-B9E2B16577D3}" destId="{26BFB647-9ECC-4C2E-8922-5739044E2B05}" srcOrd="2" destOrd="0" presId="urn:microsoft.com/office/officeart/2005/8/layout/process1"/>
    <dgm:cxn modelId="{9227C4E8-AFAE-496C-B552-73C0439877C9}" type="presParOf" srcId="{A3E55C27-F643-4CA6-90B9-B9E2B16577D3}" destId="{47349079-BDA7-4D98-AB3D-04644BEC6278}" srcOrd="3" destOrd="0" presId="urn:microsoft.com/office/officeart/2005/8/layout/process1"/>
    <dgm:cxn modelId="{DCAD1D77-A13F-4937-8F19-16C6FD087615}" type="presParOf" srcId="{47349079-BDA7-4D98-AB3D-04644BEC6278}" destId="{4C490857-1DD9-4728-B71D-5D1208CDCD90}" srcOrd="0" destOrd="0" presId="urn:microsoft.com/office/officeart/2005/8/layout/process1"/>
    <dgm:cxn modelId="{E8AAC770-C93C-4A7B-AC7A-B93C0387733F}" type="presParOf" srcId="{A3E55C27-F643-4CA6-90B9-B9E2B16577D3}" destId="{4F4F84D2-D7CB-4ABA-8B44-4CD2DCD1D42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F4776-12A8-4F92-8E98-4D7A245A20F9}" type="doc">
      <dgm:prSet loTypeId="urn:microsoft.com/office/officeart/2005/8/layout/process1" loCatId="process" qsTypeId="urn:microsoft.com/office/officeart/2005/8/quickstyle/simple1" qsCatId="simple" csTypeId="urn:microsoft.com/office/officeart/2005/8/colors/accent1_2" csCatId="accent1" phldr="1"/>
      <dgm:spPr/>
    </dgm:pt>
    <dgm:pt modelId="{E1FDB728-0B7E-4CF7-968F-229D55EBB502}">
      <dgm:prSet phldrT="[Text]" custT="1"/>
      <dgm:spPr/>
      <dgm:t>
        <a:bodyPr/>
        <a:lstStyle/>
        <a:p>
          <a:r>
            <a:rPr lang="en-US" sz="2000" dirty="0"/>
            <a:t>Copy Application Package</a:t>
          </a:r>
        </a:p>
      </dgm:t>
    </dgm:pt>
    <dgm:pt modelId="{B1A250FE-C469-4BF5-BE61-B1DEB101C401}" type="parTrans" cxnId="{4FA9BCF5-2915-4019-A997-D566368A698B}">
      <dgm:prSet/>
      <dgm:spPr/>
      <dgm:t>
        <a:bodyPr/>
        <a:lstStyle/>
        <a:p>
          <a:endParaRPr lang="en-US" sz="1600"/>
        </a:p>
      </dgm:t>
    </dgm:pt>
    <dgm:pt modelId="{C35EAF97-1811-4AED-BD6B-DBE23831CB84}" type="sibTrans" cxnId="{4FA9BCF5-2915-4019-A997-D566368A698B}">
      <dgm:prSet custT="1"/>
      <dgm:spPr/>
      <dgm:t>
        <a:bodyPr/>
        <a:lstStyle/>
        <a:p>
          <a:endParaRPr lang="en-US" sz="1600"/>
        </a:p>
      </dgm:t>
    </dgm:pt>
    <dgm:pt modelId="{A2119532-0B44-4A0B-9368-89E1F0AAD474}">
      <dgm:prSet phldrT="[Text]" custT="1"/>
      <dgm:spPr/>
      <dgm:t>
        <a:bodyPr/>
        <a:lstStyle/>
        <a:p>
          <a:r>
            <a:rPr lang="en-US" sz="2000" dirty="0"/>
            <a:t>Register Application</a:t>
          </a:r>
        </a:p>
      </dgm:t>
    </dgm:pt>
    <dgm:pt modelId="{2A9A6C32-1EDE-4A72-885D-08B3B0AB61F2}" type="parTrans" cxnId="{0E9F08E8-3E19-490A-B2CA-CC25EBEB36EB}">
      <dgm:prSet/>
      <dgm:spPr/>
      <dgm:t>
        <a:bodyPr/>
        <a:lstStyle/>
        <a:p>
          <a:endParaRPr lang="en-US" sz="1600"/>
        </a:p>
      </dgm:t>
    </dgm:pt>
    <dgm:pt modelId="{01F59C79-8DA0-437E-A852-E76B8A71F13D}" type="sibTrans" cxnId="{0E9F08E8-3E19-490A-B2CA-CC25EBEB36EB}">
      <dgm:prSet custT="1"/>
      <dgm:spPr/>
      <dgm:t>
        <a:bodyPr/>
        <a:lstStyle/>
        <a:p>
          <a:endParaRPr lang="en-US" sz="1600"/>
        </a:p>
      </dgm:t>
    </dgm:pt>
    <dgm:pt modelId="{5C0CC403-30A6-4DA0-B310-AE807E9AAD2A}">
      <dgm:prSet phldrT="[Text]" custT="1"/>
      <dgm:spPr/>
      <dgm:t>
        <a:bodyPr/>
        <a:lstStyle/>
        <a:p>
          <a:r>
            <a:rPr lang="en-US" sz="2000" dirty="0"/>
            <a:t>Create Named Application</a:t>
          </a:r>
        </a:p>
      </dgm:t>
    </dgm:pt>
    <dgm:pt modelId="{0A5FF589-C37B-4C91-9182-776F99EEC40E}" type="parTrans" cxnId="{F71C4F7A-D045-42F2-AEF4-A89E4D0F8AC8}">
      <dgm:prSet/>
      <dgm:spPr/>
      <dgm:t>
        <a:bodyPr/>
        <a:lstStyle/>
        <a:p>
          <a:endParaRPr lang="en-US" sz="1600"/>
        </a:p>
      </dgm:t>
    </dgm:pt>
    <dgm:pt modelId="{7CDBC521-3876-427B-8B1C-938196B7FB13}" type="sibTrans" cxnId="{F71C4F7A-D045-42F2-AEF4-A89E4D0F8AC8}">
      <dgm:prSet/>
      <dgm:spPr/>
      <dgm:t>
        <a:bodyPr/>
        <a:lstStyle/>
        <a:p>
          <a:endParaRPr lang="en-US" sz="1600"/>
        </a:p>
      </dgm:t>
    </dgm:pt>
    <dgm:pt modelId="{2E1197C6-99CF-4BF5-937E-A7DD6F509E61}">
      <dgm:prSet phldrT="[Text]" custT="1"/>
      <dgm:spPr/>
      <dgm:t>
        <a:bodyPr/>
        <a:lstStyle/>
        <a:p>
          <a:r>
            <a:rPr lang="en-US" sz="1600" dirty="0"/>
            <a:t>Application Instance</a:t>
          </a:r>
        </a:p>
      </dgm:t>
    </dgm:pt>
    <dgm:pt modelId="{5B34BD24-E390-408A-97CC-CCF1A51B08C3}" type="parTrans" cxnId="{1AED2B6C-B90B-4FBA-BC17-3831F91D224F}">
      <dgm:prSet/>
      <dgm:spPr/>
      <dgm:t>
        <a:bodyPr/>
        <a:lstStyle/>
        <a:p>
          <a:endParaRPr lang="en-US" sz="1600"/>
        </a:p>
      </dgm:t>
    </dgm:pt>
    <dgm:pt modelId="{DF3B512D-2CAB-46BB-86C5-726B8D999066}" type="sibTrans" cxnId="{1AED2B6C-B90B-4FBA-BC17-3831F91D224F}">
      <dgm:prSet/>
      <dgm:spPr/>
      <dgm:t>
        <a:bodyPr/>
        <a:lstStyle/>
        <a:p>
          <a:endParaRPr lang="en-US" sz="1600"/>
        </a:p>
      </dgm:t>
    </dgm:pt>
    <dgm:pt modelId="{96074192-D926-42B8-9139-049B8622E5B7}">
      <dgm:prSet phldrT="[Text]" custT="1"/>
      <dgm:spPr/>
      <dgm:t>
        <a:bodyPr/>
        <a:lstStyle/>
        <a:p>
          <a:r>
            <a:rPr lang="en-US" sz="1600" dirty="0"/>
            <a:t>Application Type and Version</a:t>
          </a:r>
        </a:p>
      </dgm:t>
    </dgm:pt>
    <dgm:pt modelId="{E29F5C7D-1EA0-4721-A5A2-E8AF7BEB4E3A}" type="parTrans" cxnId="{2C1A43DC-3BB9-4318-8DFD-C2DF9CDA2C00}">
      <dgm:prSet/>
      <dgm:spPr/>
      <dgm:t>
        <a:bodyPr/>
        <a:lstStyle/>
        <a:p>
          <a:endParaRPr lang="en-US" sz="1600"/>
        </a:p>
      </dgm:t>
    </dgm:pt>
    <dgm:pt modelId="{6BAD2EF0-1FBB-4E46-8280-CA842E7C02EC}" type="sibTrans" cxnId="{2C1A43DC-3BB9-4318-8DFD-C2DF9CDA2C00}">
      <dgm:prSet/>
      <dgm:spPr/>
      <dgm:t>
        <a:bodyPr/>
        <a:lstStyle/>
        <a:p>
          <a:endParaRPr lang="en-US" sz="1600"/>
        </a:p>
      </dgm:t>
    </dgm:pt>
    <dgm:pt modelId="{4A2F653B-21D2-4CFE-A65F-D40AA6E761D1}" type="pres">
      <dgm:prSet presAssocID="{7E7F4776-12A8-4F92-8E98-4D7A245A20F9}" presName="Name0" presStyleCnt="0">
        <dgm:presLayoutVars>
          <dgm:dir/>
          <dgm:resizeHandles val="exact"/>
        </dgm:presLayoutVars>
      </dgm:prSet>
      <dgm:spPr/>
    </dgm:pt>
    <dgm:pt modelId="{8B800FBA-DE95-4F93-8E52-0040F9B6D979}" type="pres">
      <dgm:prSet presAssocID="{E1FDB728-0B7E-4CF7-968F-229D55EBB502}" presName="node" presStyleLbl="node1" presStyleIdx="0" presStyleCnt="3">
        <dgm:presLayoutVars>
          <dgm:bulletEnabled val="1"/>
        </dgm:presLayoutVars>
      </dgm:prSet>
      <dgm:spPr/>
    </dgm:pt>
    <dgm:pt modelId="{3127F5E2-86F6-41C4-BC0D-EBBB5FE4C263}" type="pres">
      <dgm:prSet presAssocID="{C35EAF97-1811-4AED-BD6B-DBE23831CB84}" presName="sibTrans" presStyleLbl="sibTrans2D1" presStyleIdx="0" presStyleCnt="2"/>
      <dgm:spPr/>
    </dgm:pt>
    <dgm:pt modelId="{01DA9860-6A2D-4747-88AE-B5E8D99C6D62}" type="pres">
      <dgm:prSet presAssocID="{C35EAF97-1811-4AED-BD6B-DBE23831CB84}" presName="connectorText" presStyleLbl="sibTrans2D1" presStyleIdx="0" presStyleCnt="2"/>
      <dgm:spPr/>
    </dgm:pt>
    <dgm:pt modelId="{9A580654-0CAA-4271-99A3-171780A4FE8B}" type="pres">
      <dgm:prSet presAssocID="{A2119532-0B44-4A0B-9368-89E1F0AAD474}" presName="node" presStyleLbl="node1" presStyleIdx="1" presStyleCnt="3">
        <dgm:presLayoutVars>
          <dgm:bulletEnabled val="1"/>
        </dgm:presLayoutVars>
      </dgm:prSet>
      <dgm:spPr/>
    </dgm:pt>
    <dgm:pt modelId="{5FBE9F75-D3E2-4376-8154-DF621486F1E2}" type="pres">
      <dgm:prSet presAssocID="{01F59C79-8DA0-437E-A852-E76B8A71F13D}" presName="sibTrans" presStyleLbl="sibTrans2D1" presStyleIdx="1" presStyleCnt="2"/>
      <dgm:spPr/>
    </dgm:pt>
    <dgm:pt modelId="{AE52D301-002B-485C-928C-52AA0E2AC069}" type="pres">
      <dgm:prSet presAssocID="{01F59C79-8DA0-437E-A852-E76B8A71F13D}" presName="connectorText" presStyleLbl="sibTrans2D1" presStyleIdx="1" presStyleCnt="2"/>
      <dgm:spPr/>
    </dgm:pt>
    <dgm:pt modelId="{ECF88837-B64E-4DF2-8EF7-E1647EAB58B7}" type="pres">
      <dgm:prSet presAssocID="{5C0CC403-30A6-4DA0-B310-AE807E9AAD2A}" presName="node" presStyleLbl="node1" presStyleIdx="2" presStyleCnt="3">
        <dgm:presLayoutVars>
          <dgm:bulletEnabled val="1"/>
        </dgm:presLayoutVars>
      </dgm:prSet>
      <dgm:spPr/>
    </dgm:pt>
  </dgm:ptLst>
  <dgm:cxnLst>
    <dgm:cxn modelId="{C6F89E49-5D40-442C-9500-4102751D4241}" type="presOf" srcId="{A2119532-0B44-4A0B-9368-89E1F0AAD474}" destId="{9A580654-0CAA-4271-99A3-171780A4FE8B}" srcOrd="0" destOrd="0" presId="urn:microsoft.com/office/officeart/2005/8/layout/process1"/>
    <dgm:cxn modelId="{1AED2B6C-B90B-4FBA-BC17-3831F91D224F}" srcId="{5C0CC403-30A6-4DA0-B310-AE807E9AAD2A}" destId="{2E1197C6-99CF-4BF5-937E-A7DD6F509E61}" srcOrd="0" destOrd="0" parTransId="{5B34BD24-E390-408A-97CC-CCF1A51B08C3}" sibTransId="{DF3B512D-2CAB-46BB-86C5-726B8D999066}"/>
    <dgm:cxn modelId="{F71C4F7A-D045-42F2-AEF4-A89E4D0F8AC8}" srcId="{7E7F4776-12A8-4F92-8E98-4D7A245A20F9}" destId="{5C0CC403-30A6-4DA0-B310-AE807E9AAD2A}" srcOrd="2" destOrd="0" parTransId="{0A5FF589-C37B-4C91-9182-776F99EEC40E}" sibTransId="{7CDBC521-3876-427B-8B1C-938196B7FB13}"/>
    <dgm:cxn modelId="{3E2F0698-E3B8-407E-90EB-C7A17AB8F9EF}" type="presOf" srcId="{96074192-D926-42B8-9139-049B8622E5B7}" destId="{9A580654-0CAA-4271-99A3-171780A4FE8B}" srcOrd="0" destOrd="1" presId="urn:microsoft.com/office/officeart/2005/8/layout/process1"/>
    <dgm:cxn modelId="{0B1DBDAD-EFD7-47D0-BE06-AA6C05D6756B}" type="presOf" srcId="{C35EAF97-1811-4AED-BD6B-DBE23831CB84}" destId="{3127F5E2-86F6-41C4-BC0D-EBBB5FE4C263}" srcOrd="0" destOrd="0" presId="urn:microsoft.com/office/officeart/2005/8/layout/process1"/>
    <dgm:cxn modelId="{424633B3-0478-4429-991A-324C86AF889F}" type="presOf" srcId="{7E7F4776-12A8-4F92-8E98-4D7A245A20F9}" destId="{4A2F653B-21D2-4CFE-A65F-D40AA6E761D1}" srcOrd="0" destOrd="0" presId="urn:microsoft.com/office/officeart/2005/8/layout/process1"/>
    <dgm:cxn modelId="{FB0C03B9-BEFA-4D61-BBCE-6BD91515D8C6}" type="presOf" srcId="{5C0CC403-30A6-4DA0-B310-AE807E9AAD2A}" destId="{ECF88837-B64E-4DF2-8EF7-E1647EAB58B7}" srcOrd="0" destOrd="0" presId="urn:microsoft.com/office/officeart/2005/8/layout/process1"/>
    <dgm:cxn modelId="{24BB30BE-B474-4FC4-A027-C6125513831E}" type="presOf" srcId="{01F59C79-8DA0-437E-A852-E76B8A71F13D}" destId="{AE52D301-002B-485C-928C-52AA0E2AC069}" srcOrd="1" destOrd="0" presId="urn:microsoft.com/office/officeart/2005/8/layout/process1"/>
    <dgm:cxn modelId="{1D9D94CE-E3F9-4C18-A39C-CB970C8BCF41}" type="presOf" srcId="{2E1197C6-99CF-4BF5-937E-A7DD6F509E61}" destId="{ECF88837-B64E-4DF2-8EF7-E1647EAB58B7}" srcOrd="0" destOrd="1" presId="urn:microsoft.com/office/officeart/2005/8/layout/process1"/>
    <dgm:cxn modelId="{8F8321D5-EE17-44C5-A57A-AFFC078A014C}" type="presOf" srcId="{01F59C79-8DA0-437E-A852-E76B8A71F13D}" destId="{5FBE9F75-D3E2-4376-8154-DF621486F1E2}" srcOrd="0" destOrd="0" presId="urn:microsoft.com/office/officeart/2005/8/layout/process1"/>
    <dgm:cxn modelId="{2C1A43DC-3BB9-4318-8DFD-C2DF9CDA2C00}" srcId="{A2119532-0B44-4A0B-9368-89E1F0AAD474}" destId="{96074192-D926-42B8-9139-049B8622E5B7}" srcOrd="0" destOrd="0" parTransId="{E29F5C7D-1EA0-4721-A5A2-E8AF7BEB4E3A}" sibTransId="{6BAD2EF0-1FBB-4E46-8280-CA842E7C02EC}"/>
    <dgm:cxn modelId="{0E9F08E8-3E19-490A-B2CA-CC25EBEB36EB}" srcId="{7E7F4776-12A8-4F92-8E98-4D7A245A20F9}" destId="{A2119532-0B44-4A0B-9368-89E1F0AAD474}" srcOrd="1" destOrd="0" parTransId="{2A9A6C32-1EDE-4A72-885D-08B3B0AB61F2}" sibTransId="{01F59C79-8DA0-437E-A852-E76B8A71F13D}"/>
    <dgm:cxn modelId="{016EC0EE-9E3D-44D0-81F7-2BCCEB5A2F75}" type="presOf" srcId="{E1FDB728-0B7E-4CF7-968F-229D55EBB502}" destId="{8B800FBA-DE95-4F93-8E52-0040F9B6D979}" srcOrd="0" destOrd="0" presId="urn:microsoft.com/office/officeart/2005/8/layout/process1"/>
    <dgm:cxn modelId="{4FA9BCF5-2915-4019-A997-D566368A698B}" srcId="{7E7F4776-12A8-4F92-8E98-4D7A245A20F9}" destId="{E1FDB728-0B7E-4CF7-968F-229D55EBB502}" srcOrd="0" destOrd="0" parTransId="{B1A250FE-C469-4BF5-BE61-B1DEB101C401}" sibTransId="{C35EAF97-1811-4AED-BD6B-DBE23831CB84}"/>
    <dgm:cxn modelId="{36EB9DF8-DB9F-4010-A366-949B7E4D3CD3}" type="presOf" srcId="{C35EAF97-1811-4AED-BD6B-DBE23831CB84}" destId="{01DA9860-6A2D-4747-88AE-B5E8D99C6D62}" srcOrd="1" destOrd="0" presId="urn:microsoft.com/office/officeart/2005/8/layout/process1"/>
    <dgm:cxn modelId="{ED3B7D6F-5285-4591-8423-3831C6B27571}" type="presParOf" srcId="{4A2F653B-21D2-4CFE-A65F-D40AA6E761D1}" destId="{8B800FBA-DE95-4F93-8E52-0040F9B6D979}" srcOrd="0" destOrd="0" presId="urn:microsoft.com/office/officeart/2005/8/layout/process1"/>
    <dgm:cxn modelId="{E6A75000-6D88-48B8-A81F-0E3CDB4DA018}" type="presParOf" srcId="{4A2F653B-21D2-4CFE-A65F-D40AA6E761D1}" destId="{3127F5E2-86F6-41C4-BC0D-EBBB5FE4C263}" srcOrd="1" destOrd="0" presId="urn:microsoft.com/office/officeart/2005/8/layout/process1"/>
    <dgm:cxn modelId="{BDB44E92-5FA5-4CC7-AC72-353AA1C25B2D}" type="presParOf" srcId="{3127F5E2-86F6-41C4-BC0D-EBBB5FE4C263}" destId="{01DA9860-6A2D-4747-88AE-B5E8D99C6D62}" srcOrd="0" destOrd="0" presId="urn:microsoft.com/office/officeart/2005/8/layout/process1"/>
    <dgm:cxn modelId="{5FEF460F-E3FF-49A7-8124-7EB64EFCE476}" type="presParOf" srcId="{4A2F653B-21D2-4CFE-A65F-D40AA6E761D1}" destId="{9A580654-0CAA-4271-99A3-171780A4FE8B}" srcOrd="2" destOrd="0" presId="urn:microsoft.com/office/officeart/2005/8/layout/process1"/>
    <dgm:cxn modelId="{6F067C08-C546-4A50-B400-818D4188D0BF}" type="presParOf" srcId="{4A2F653B-21D2-4CFE-A65F-D40AA6E761D1}" destId="{5FBE9F75-D3E2-4376-8154-DF621486F1E2}" srcOrd="3" destOrd="0" presId="urn:microsoft.com/office/officeart/2005/8/layout/process1"/>
    <dgm:cxn modelId="{ACFC8BB0-B902-4676-A838-2DB07D4B478B}" type="presParOf" srcId="{5FBE9F75-D3E2-4376-8154-DF621486F1E2}" destId="{AE52D301-002B-485C-928C-52AA0E2AC069}" srcOrd="0" destOrd="0" presId="urn:microsoft.com/office/officeart/2005/8/layout/process1"/>
    <dgm:cxn modelId="{152D2187-4AAE-4D79-8080-2F7348323F13}" type="presParOf" srcId="{4A2F653B-21D2-4CFE-A65F-D40AA6E761D1}" destId="{ECF88837-B64E-4DF2-8EF7-E1647EAB58B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4351DF-E724-4354-8AE4-97D7D1348175}" type="doc">
      <dgm:prSet loTypeId="urn:microsoft.com/office/officeart/2005/8/layout/default" loCatId="list" qsTypeId="urn:microsoft.com/office/officeart/2005/8/quickstyle/simple3" qsCatId="simple" csTypeId="urn:microsoft.com/office/officeart/2005/8/colors/accent1_3" csCatId="accent1" phldr="1"/>
      <dgm:spPr/>
      <dgm:t>
        <a:bodyPr/>
        <a:lstStyle/>
        <a:p>
          <a:endParaRPr lang="en-US"/>
        </a:p>
      </dgm:t>
    </dgm:pt>
    <dgm:pt modelId="{807BB4C0-07D7-48A9-B5CB-AD79D18CF4CD}">
      <dgm:prSet/>
      <dgm:spPr/>
      <dgm:t>
        <a:bodyPr/>
        <a:lstStyle/>
        <a:p>
          <a:r>
            <a:rPr lang="en-US">
              <a:solidFill>
                <a:schemeClr val="bg1"/>
              </a:solidFill>
            </a:rPr>
            <a:t>Design for self healing </a:t>
          </a:r>
        </a:p>
      </dgm:t>
    </dgm:pt>
    <dgm:pt modelId="{94338E24-1375-4540-8418-08202172223B}" type="parTrans" cxnId="{ECAA4543-2F7B-4A2B-9075-F0FB2CE2CF92}">
      <dgm:prSet/>
      <dgm:spPr/>
      <dgm:t>
        <a:bodyPr/>
        <a:lstStyle/>
        <a:p>
          <a:endParaRPr lang="en-US" sz="2000"/>
        </a:p>
      </dgm:t>
    </dgm:pt>
    <dgm:pt modelId="{D4AA4B67-60D5-4D81-9CC7-22692F8600F7}" type="sibTrans" cxnId="{ECAA4543-2F7B-4A2B-9075-F0FB2CE2CF92}">
      <dgm:prSet phldrT="1"/>
      <dgm:spPr/>
      <dgm:t>
        <a:bodyPr/>
        <a:lstStyle/>
        <a:p>
          <a:endParaRPr lang="en-US"/>
        </a:p>
      </dgm:t>
    </dgm:pt>
    <dgm:pt modelId="{A9008FC8-0EFA-4DE2-AC2A-BF77A18CC13D}">
      <dgm:prSet/>
      <dgm:spPr/>
      <dgm:t>
        <a:bodyPr/>
        <a:lstStyle/>
        <a:p>
          <a:r>
            <a:rPr lang="en-US" dirty="0">
              <a:solidFill>
                <a:schemeClr val="bg1"/>
              </a:solidFill>
            </a:rPr>
            <a:t>Make all things redundant - avoid having single points of failure</a:t>
          </a:r>
        </a:p>
      </dgm:t>
    </dgm:pt>
    <dgm:pt modelId="{B5379E1B-289A-4A9F-821F-B501E1CBB0B5}" type="parTrans" cxnId="{C942170F-593D-4044-B69B-D5B4C50C49A9}">
      <dgm:prSet/>
      <dgm:spPr/>
      <dgm:t>
        <a:bodyPr/>
        <a:lstStyle/>
        <a:p>
          <a:endParaRPr lang="en-US" sz="2000"/>
        </a:p>
      </dgm:t>
    </dgm:pt>
    <dgm:pt modelId="{E9BCA18A-0DC2-4645-8BB3-AE63518129BD}" type="sibTrans" cxnId="{C942170F-593D-4044-B69B-D5B4C50C49A9}">
      <dgm:prSet phldrT="2"/>
      <dgm:spPr/>
      <dgm:t>
        <a:bodyPr/>
        <a:lstStyle/>
        <a:p>
          <a:endParaRPr lang="en-US"/>
        </a:p>
      </dgm:t>
    </dgm:pt>
    <dgm:pt modelId="{42E2ED87-CB83-4D1C-A3B1-C682D8142515}">
      <dgm:prSet/>
      <dgm:spPr/>
      <dgm:t>
        <a:bodyPr/>
        <a:lstStyle/>
        <a:p>
          <a:r>
            <a:rPr lang="en-US">
              <a:solidFill>
                <a:schemeClr val="bg1"/>
              </a:solidFill>
            </a:rPr>
            <a:t>Minimize coordination between application services to achieve scalability</a:t>
          </a:r>
        </a:p>
      </dgm:t>
    </dgm:pt>
    <dgm:pt modelId="{42DDD811-2C5D-439C-8EDB-B04FCD538B9E}" type="parTrans" cxnId="{7800CBB5-37ED-4D95-825E-4240E99915AB}">
      <dgm:prSet/>
      <dgm:spPr/>
      <dgm:t>
        <a:bodyPr/>
        <a:lstStyle/>
        <a:p>
          <a:endParaRPr lang="en-US" sz="2000"/>
        </a:p>
      </dgm:t>
    </dgm:pt>
    <dgm:pt modelId="{F3B42555-1846-4843-B858-AE4DC1C152B3}" type="sibTrans" cxnId="{7800CBB5-37ED-4D95-825E-4240E99915AB}">
      <dgm:prSet phldrT="3"/>
      <dgm:spPr/>
      <dgm:t>
        <a:bodyPr/>
        <a:lstStyle/>
        <a:p>
          <a:endParaRPr lang="en-US"/>
        </a:p>
      </dgm:t>
    </dgm:pt>
    <dgm:pt modelId="{545B4F46-AC96-499F-96F6-290C25EA7841}">
      <dgm:prSet/>
      <dgm:spPr/>
      <dgm:t>
        <a:bodyPr/>
        <a:lstStyle/>
        <a:p>
          <a:r>
            <a:rPr lang="en-US">
              <a:solidFill>
                <a:schemeClr val="bg1"/>
              </a:solidFill>
            </a:rPr>
            <a:t>Design to scale out - scale horizontally, adding or removing as demand requires</a:t>
          </a:r>
        </a:p>
      </dgm:t>
    </dgm:pt>
    <dgm:pt modelId="{24AC1C4D-797C-4F43-B6B3-03DDE908E27F}" type="parTrans" cxnId="{B0D34915-EF59-4A7C-868E-E5420865B501}">
      <dgm:prSet/>
      <dgm:spPr/>
      <dgm:t>
        <a:bodyPr/>
        <a:lstStyle/>
        <a:p>
          <a:endParaRPr lang="en-US" sz="2000"/>
        </a:p>
      </dgm:t>
    </dgm:pt>
    <dgm:pt modelId="{D215F9D4-BE52-4D42-944C-3566F61F57B1}" type="sibTrans" cxnId="{B0D34915-EF59-4A7C-868E-E5420865B501}">
      <dgm:prSet phldrT="4"/>
      <dgm:spPr/>
      <dgm:t>
        <a:bodyPr/>
        <a:lstStyle/>
        <a:p>
          <a:endParaRPr lang="en-US"/>
        </a:p>
      </dgm:t>
    </dgm:pt>
    <dgm:pt modelId="{2305DB87-1DE4-43FA-97E1-C1C0451923FA}">
      <dgm:prSet/>
      <dgm:spPr/>
      <dgm:t>
        <a:bodyPr/>
        <a:lstStyle/>
        <a:p>
          <a:r>
            <a:rPr lang="en-US">
              <a:solidFill>
                <a:schemeClr val="bg1"/>
              </a:solidFill>
            </a:rPr>
            <a:t>Partition around limits - to work around database, network, and compute limits.</a:t>
          </a:r>
        </a:p>
      </dgm:t>
    </dgm:pt>
    <dgm:pt modelId="{36F42CEB-2D5F-4358-A58F-4569BED04EE6}" type="parTrans" cxnId="{2F0F7837-C1E3-4E08-81CD-EED37D26E783}">
      <dgm:prSet/>
      <dgm:spPr/>
      <dgm:t>
        <a:bodyPr/>
        <a:lstStyle/>
        <a:p>
          <a:endParaRPr lang="en-US" sz="2000"/>
        </a:p>
      </dgm:t>
    </dgm:pt>
    <dgm:pt modelId="{62FC4047-DF19-43A4-8874-6AF69163A22A}" type="sibTrans" cxnId="{2F0F7837-C1E3-4E08-81CD-EED37D26E783}">
      <dgm:prSet phldrT="5"/>
      <dgm:spPr/>
      <dgm:t>
        <a:bodyPr/>
        <a:lstStyle/>
        <a:p>
          <a:endParaRPr lang="en-US"/>
        </a:p>
      </dgm:t>
    </dgm:pt>
    <dgm:pt modelId="{47BE37CC-1F28-41B4-B802-84979E75C4A1}">
      <dgm:prSet/>
      <dgm:spPr/>
      <dgm:t>
        <a:bodyPr/>
        <a:lstStyle/>
        <a:p>
          <a:r>
            <a:rPr lang="en-US">
              <a:solidFill>
                <a:schemeClr val="bg1"/>
              </a:solidFill>
            </a:rPr>
            <a:t>Design for operations – use the right tools for the operations team  </a:t>
          </a:r>
        </a:p>
      </dgm:t>
    </dgm:pt>
    <dgm:pt modelId="{F13DF421-DCCF-43AD-8377-F80D52141D83}" type="parTrans" cxnId="{FF20112E-D8B7-450D-A9A6-9E3AD4422DBC}">
      <dgm:prSet/>
      <dgm:spPr/>
      <dgm:t>
        <a:bodyPr/>
        <a:lstStyle/>
        <a:p>
          <a:endParaRPr lang="en-US" sz="2000"/>
        </a:p>
      </dgm:t>
    </dgm:pt>
    <dgm:pt modelId="{D428D19C-3EB3-4001-9512-AC42D826E8B5}" type="sibTrans" cxnId="{FF20112E-D8B7-450D-A9A6-9E3AD4422DBC}">
      <dgm:prSet phldrT="6"/>
      <dgm:spPr/>
      <dgm:t>
        <a:bodyPr/>
        <a:lstStyle/>
        <a:p>
          <a:endParaRPr lang="en-US"/>
        </a:p>
      </dgm:t>
    </dgm:pt>
    <dgm:pt modelId="{897D247C-7CB0-4759-AB91-4813950E9046}">
      <dgm:prSet/>
      <dgm:spPr/>
      <dgm:t>
        <a:bodyPr/>
        <a:lstStyle/>
        <a:p>
          <a:r>
            <a:rPr lang="en-US">
              <a:solidFill>
                <a:schemeClr val="bg1"/>
              </a:solidFill>
            </a:rPr>
            <a:t>Use managed services - use PaaS rather than IaaS</a:t>
          </a:r>
        </a:p>
      </dgm:t>
    </dgm:pt>
    <dgm:pt modelId="{ED960524-DD12-4E12-93D9-B59C841C8D3C}" type="parTrans" cxnId="{7B58C656-B635-423F-AB5F-746D8E0B463F}">
      <dgm:prSet/>
      <dgm:spPr/>
      <dgm:t>
        <a:bodyPr/>
        <a:lstStyle/>
        <a:p>
          <a:endParaRPr lang="en-US" sz="2000"/>
        </a:p>
      </dgm:t>
    </dgm:pt>
    <dgm:pt modelId="{1D4E7FFA-483F-4CAF-844F-D99612E928AE}" type="sibTrans" cxnId="{7B58C656-B635-423F-AB5F-746D8E0B463F}">
      <dgm:prSet phldrT="7"/>
      <dgm:spPr/>
      <dgm:t>
        <a:bodyPr/>
        <a:lstStyle/>
        <a:p>
          <a:endParaRPr lang="en-US"/>
        </a:p>
      </dgm:t>
    </dgm:pt>
    <dgm:pt modelId="{C06F347F-BB9C-4E7A-BA73-7F80D066214A}">
      <dgm:prSet/>
      <dgm:spPr/>
      <dgm:t>
        <a:bodyPr/>
        <a:lstStyle/>
        <a:p>
          <a:r>
            <a:rPr lang="en-US">
              <a:solidFill>
                <a:schemeClr val="bg1"/>
              </a:solidFill>
            </a:rPr>
            <a:t>Use the best data store for the job</a:t>
          </a:r>
        </a:p>
      </dgm:t>
    </dgm:pt>
    <dgm:pt modelId="{D2F40E07-6FA6-45DF-A699-905E1EAC2786}" type="parTrans" cxnId="{2B969FA4-1236-45E2-9923-88A958B762C2}">
      <dgm:prSet/>
      <dgm:spPr/>
      <dgm:t>
        <a:bodyPr/>
        <a:lstStyle/>
        <a:p>
          <a:endParaRPr lang="en-US" sz="2000"/>
        </a:p>
      </dgm:t>
    </dgm:pt>
    <dgm:pt modelId="{9CEC5272-76D9-4ACE-A062-8B7BCA23A449}" type="sibTrans" cxnId="{2B969FA4-1236-45E2-9923-88A958B762C2}">
      <dgm:prSet phldrT="8"/>
      <dgm:spPr/>
      <dgm:t>
        <a:bodyPr/>
        <a:lstStyle/>
        <a:p>
          <a:endParaRPr lang="en-US"/>
        </a:p>
      </dgm:t>
    </dgm:pt>
    <dgm:pt modelId="{024AB555-8300-4C9E-AFCB-A95E98BD25CE}">
      <dgm:prSet/>
      <dgm:spPr/>
      <dgm:t>
        <a:bodyPr/>
        <a:lstStyle/>
        <a:p>
          <a:r>
            <a:rPr lang="en-US">
              <a:solidFill>
                <a:schemeClr val="bg1"/>
              </a:solidFill>
            </a:rPr>
            <a:t>Design for evolution - change is key for continuous innovation</a:t>
          </a:r>
        </a:p>
      </dgm:t>
    </dgm:pt>
    <dgm:pt modelId="{CF438666-163A-4C46-875F-7B3A493C1AE6}" type="parTrans" cxnId="{4C58463C-7675-49E9-B03D-83434BCC47DB}">
      <dgm:prSet/>
      <dgm:spPr/>
      <dgm:t>
        <a:bodyPr/>
        <a:lstStyle/>
        <a:p>
          <a:endParaRPr lang="en-US" sz="2000"/>
        </a:p>
      </dgm:t>
    </dgm:pt>
    <dgm:pt modelId="{51BFD654-3DBC-407C-B0FE-3AA49B616663}" type="sibTrans" cxnId="{4C58463C-7675-49E9-B03D-83434BCC47DB}">
      <dgm:prSet phldrT="9"/>
      <dgm:spPr/>
      <dgm:t>
        <a:bodyPr/>
        <a:lstStyle/>
        <a:p>
          <a:endParaRPr lang="en-US"/>
        </a:p>
      </dgm:t>
    </dgm:pt>
    <dgm:pt modelId="{FE0A4014-58EE-460A-B449-235CA4437157}">
      <dgm:prSet/>
      <dgm:spPr/>
      <dgm:t>
        <a:bodyPr/>
        <a:lstStyle/>
        <a:p>
          <a:r>
            <a:rPr lang="en-US">
              <a:solidFill>
                <a:schemeClr val="bg1"/>
              </a:solidFill>
            </a:rPr>
            <a:t>Build for the needs of business</a:t>
          </a:r>
        </a:p>
      </dgm:t>
    </dgm:pt>
    <dgm:pt modelId="{DA059FF3-EF41-4C91-81ED-BB6F9FD2E6EF}" type="parTrans" cxnId="{091C9CE7-BF9F-41BA-8060-8B011AD4B84B}">
      <dgm:prSet/>
      <dgm:spPr/>
      <dgm:t>
        <a:bodyPr/>
        <a:lstStyle/>
        <a:p>
          <a:endParaRPr lang="en-US" sz="2000"/>
        </a:p>
      </dgm:t>
    </dgm:pt>
    <dgm:pt modelId="{B352D739-3F66-4919-A38C-C534AC9A2D7D}" type="sibTrans" cxnId="{091C9CE7-BF9F-41BA-8060-8B011AD4B84B}">
      <dgm:prSet phldrT="10" phldr="0"/>
      <dgm:spPr/>
      <dgm:t>
        <a:bodyPr/>
        <a:lstStyle/>
        <a:p>
          <a:endParaRPr lang="en-US"/>
        </a:p>
      </dgm:t>
    </dgm:pt>
    <dgm:pt modelId="{B57F8A30-3337-4A5E-8F24-1DC560307CBF}" type="pres">
      <dgm:prSet presAssocID="{E74351DF-E724-4354-8AE4-97D7D1348175}" presName="diagram" presStyleCnt="0">
        <dgm:presLayoutVars>
          <dgm:dir/>
          <dgm:resizeHandles val="exact"/>
        </dgm:presLayoutVars>
      </dgm:prSet>
      <dgm:spPr/>
    </dgm:pt>
    <dgm:pt modelId="{AB406284-BCFF-4DCE-8583-6827A83B3339}" type="pres">
      <dgm:prSet presAssocID="{807BB4C0-07D7-48A9-B5CB-AD79D18CF4CD}" presName="node" presStyleLbl="node1" presStyleIdx="0" presStyleCnt="10">
        <dgm:presLayoutVars>
          <dgm:bulletEnabled val="1"/>
        </dgm:presLayoutVars>
      </dgm:prSet>
      <dgm:spPr/>
    </dgm:pt>
    <dgm:pt modelId="{3B844EE2-A069-447F-84BB-3036A24D15E0}" type="pres">
      <dgm:prSet presAssocID="{D4AA4B67-60D5-4D81-9CC7-22692F8600F7}" presName="sibTrans" presStyleCnt="0"/>
      <dgm:spPr/>
    </dgm:pt>
    <dgm:pt modelId="{8EAA5166-02C8-48E4-B02A-3C072C39C525}" type="pres">
      <dgm:prSet presAssocID="{A9008FC8-0EFA-4DE2-AC2A-BF77A18CC13D}" presName="node" presStyleLbl="node1" presStyleIdx="1" presStyleCnt="10">
        <dgm:presLayoutVars>
          <dgm:bulletEnabled val="1"/>
        </dgm:presLayoutVars>
      </dgm:prSet>
      <dgm:spPr/>
    </dgm:pt>
    <dgm:pt modelId="{272EE508-49D5-4CE4-8BE9-2E85E79CD970}" type="pres">
      <dgm:prSet presAssocID="{E9BCA18A-0DC2-4645-8BB3-AE63518129BD}" presName="sibTrans" presStyleCnt="0"/>
      <dgm:spPr/>
    </dgm:pt>
    <dgm:pt modelId="{6CA882AA-7F54-4653-A4C4-95CD7BD76821}" type="pres">
      <dgm:prSet presAssocID="{42E2ED87-CB83-4D1C-A3B1-C682D8142515}" presName="node" presStyleLbl="node1" presStyleIdx="2" presStyleCnt="10">
        <dgm:presLayoutVars>
          <dgm:bulletEnabled val="1"/>
        </dgm:presLayoutVars>
      </dgm:prSet>
      <dgm:spPr/>
    </dgm:pt>
    <dgm:pt modelId="{93BF3A8C-36AE-431F-93E9-40D7EA0B1CB8}" type="pres">
      <dgm:prSet presAssocID="{F3B42555-1846-4843-B858-AE4DC1C152B3}" presName="sibTrans" presStyleCnt="0"/>
      <dgm:spPr/>
    </dgm:pt>
    <dgm:pt modelId="{87007CEA-5046-40EB-A7A8-E59CEFCC15B0}" type="pres">
      <dgm:prSet presAssocID="{545B4F46-AC96-499F-96F6-290C25EA7841}" presName="node" presStyleLbl="node1" presStyleIdx="3" presStyleCnt="10">
        <dgm:presLayoutVars>
          <dgm:bulletEnabled val="1"/>
        </dgm:presLayoutVars>
      </dgm:prSet>
      <dgm:spPr/>
    </dgm:pt>
    <dgm:pt modelId="{9AF6899B-92AF-4D20-A89C-1D3E4F353804}" type="pres">
      <dgm:prSet presAssocID="{D215F9D4-BE52-4D42-944C-3566F61F57B1}" presName="sibTrans" presStyleCnt="0"/>
      <dgm:spPr/>
    </dgm:pt>
    <dgm:pt modelId="{9D243BC3-5CD9-4F21-B490-44F81FB3E643}" type="pres">
      <dgm:prSet presAssocID="{2305DB87-1DE4-43FA-97E1-C1C0451923FA}" presName="node" presStyleLbl="node1" presStyleIdx="4" presStyleCnt="10">
        <dgm:presLayoutVars>
          <dgm:bulletEnabled val="1"/>
        </dgm:presLayoutVars>
      </dgm:prSet>
      <dgm:spPr/>
    </dgm:pt>
    <dgm:pt modelId="{35944398-E5B7-405D-B55B-1FF13BDE18A1}" type="pres">
      <dgm:prSet presAssocID="{62FC4047-DF19-43A4-8874-6AF69163A22A}" presName="sibTrans" presStyleCnt="0"/>
      <dgm:spPr/>
    </dgm:pt>
    <dgm:pt modelId="{4ECC8F3B-7E20-4FF1-B128-159323EB95AA}" type="pres">
      <dgm:prSet presAssocID="{47BE37CC-1F28-41B4-B802-84979E75C4A1}" presName="node" presStyleLbl="node1" presStyleIdx="5" presStyleCnt="10">
        <dgm:presLayoutVars>
          <dgm:bulletEnabled val="1"/>
        </dgm:presLayoutVars>
      </dgm:prSet>
      <dgm:spPr/>
    </dgm:pt>
    <dgm:pt modelId="{5EA7B670-D7AE-479C-A7D8-4811BE285C36}" type="pres">
      <dgm:prSet presAssocID="{D428D19C-3EB3-4001-9512-AC42D826E8B5}" presName="sibTrans" presStyleCnt="0"/>
      <dgm:spPr/>
    </dgm:pt>
    <dgm:pt modelId="{7473FF28-5D63-4546-BE1A-2743B1716D4D}" type="pres">
      <dgm:prSet presAssocID="{897D247C-7CB0-4759-AB91-4813950E9046}" presName="node" presStyleLbl="node1" presStyleIdx="6" presStyleCnt="10">
        <dgm:presLayoutVars>
          <dgm:bulletEnabled val="1"/>
        </dgm:presLayoutVars>
      </dgm:prSet>
      <dgm:spPr/>
    </dgm:pt>
    <dgm:pt modelId="{D30DB906-F111-4C38-923C-4C190954931F}" type="pres">
      <dgm:prSet presAssocID="{1D4E7FFA-483F-4CAF-844F-D99612E928AE}" presName="sibTrans" presStyleCnt="0"/>
      <dgm:spPr/>
    </dgm:pt>
    <dgm:pt modelId="{6407E32D-D2EE-4383-AE80-A2A4390AA672}" type="pres">
      <dgm:prSet presAssocID="{C06F347F-BB9C-4E7A-BA73-7F80D066214A}" presName="node" presStyleLbl="node1" presStyleIdx="7" presStyleCnt="10">
        <dgm:presLayoutVars>
          <dgm:bulletEnabled val="1"/>
        </dgm:presLayoutVars>
      </dgm:prSet>
      <dgm:spPr/>
    </dgm:pt>
    <dgm:pt modelId="{7AE50862-0358-4A3E-9D43-87213537E3A1}" type="pres">
      <dgm:prSet presAssocID="{9CEC5272-76D9-4ACE-A062-8B7BCA23A449}" presName="sibTrans" presStyleCnt="0"/>
      <dgm:spPr/>
    </dgm:pt>
    <dgm:pt modelId="{16D6758C-5090-4D0D-9B4E-2B5E4E310AE0}" type="pres">
      <dgm:prSet presAssocID="{024AB555-8300-4C9E-AFCB-A95E98BD25CE}" presName="node" presStyleLbl="node1" presStyleIdx="8" presStyleCnt="10">
        <dgm:presLayoutVars>
          <dgm:bulletEnabled val="1"/>
        </dgm:presLayoutVars>
      </dgm:prSet>
      <dgm:spPr/>
    </dgm:pt>
    <dgm:pt modelId="{7F297417-48FB-4870-AD89-DDE2C9C72365}" type="pres">
      <dgm:prSet presAssocID="{51BFD654-3DBC-407C-B0FE-3AA49B616663}" presName="sibTrans" presStyleCnt="0"/>
      <dgm:spPr/>
    </dgm:pt>
    <dgm:pt modelId="{8AC3B802-EE56-4C2D-A011-35D2286E372F}" type="pres">
      <dgm:prSet presAssocID="{FE0A4014-58EE-460A-B449-235CA4437157}" presName="node" presStyleLbl="node1" presStyleIdx="9" presStyleCnt="10">
        <dgm:presLayoutVars>
          <dgm:bulletEnabled val="1"/>
        </dgm:presLayoutVars>
      </dgm:prSet>
      <dgm:spPr/>
    </dgm:pt>
  </dgm:ptLst>
  <dgm:cxnLst>
    <dgm:cxn modelId="{8BE88402-82FF-45C0-AE61-43EFC0B6B055}" type="presOf" srcId="{807BB4C0-07D7-48A9-B5CB-AD79D18CF4CD}" destId="{AB406284-BCFF-4DCE-8583-6827A83B3339}" srcOrd="0" destOrd="0" presId="urn:microsoft.com/office/officeart/2005/8/layout/default"/>
    <dgm:cxn modelId="{EEAA0108-DBC5-49FD-8EC8-4C7001895C71}" type="presOf" srcId="{C06F347F-BB9C-4E7A-BA73-7F80D066214A}" destId="{6407E32D-D2EE-4383-AE80-A2A4390AA672}" srcOrd="0" destOrd="0" presId="urn:microsoft.com/office/officeart/2005/8/layout/default"/>
    <dgm:cxn modelId="{C942170F-593D-4044-B69B-D5B4C50C49A9}" srcId="{E74351DF-E724-4354-8AE4-97D7D1348175}" destId="{A9008FC8-0EFA-4DE2-AC2A-BF77A18CC13D}" srcOrd="1" destOrd="0" parTransId="{B5379E1B-289A-4A9F-821F-B501E1CBB0B5}" sibTransId="{E9BCA18A-0DC2-4645-8BB3-AE63518129BD}"/>
    <dgm:cxn modelId="{B0D34915-EF59-4A7C-868E-E5420865B501}" srcId="{E74351DF-E724-4354-8AE4-97D7D1348175}" destId="{545B4F46-AC96-499F-96F6-290C25EA7841}" srcOrd="3" destOrd="0" parTransId="{24AC1C4D-797C-4F43-B6B3-03DDE908E27F}" sibTransId="{D215F9D4-BE52-4D42-944C-3566F61F57B1}"/>
    <dgm:cxn modelId="{3F03A023-B3B9-4105-8879-FFA605D5ED13}" type="presOf" srcId="{2305DB87-1DE4-43FA-97E1-C1C0451923FA}" destId="{9D243BC3-5CD9-4F21-B490-44F81FB3E643}" srcOrd="0" destOrd="0" presId="urn:microsoft.com/office/officeart/2005/8/layout/default"/>
    <dgm:cxn modelId="{FF20112E-D8B7-450D-A9A6-9E3AD4422DBC}" srcId="{E74351DF-E724-4354-8AE4-97D7D1348175}" destId="{47BE37CC-1F28-41B4-B802-84979E75C4A1}" srcOrd="5" destOrd="0" parTransId="{F13DF421-DCCF-43AD-8377-F80D52141D83}" sibTransId="{D428D19C-3EB3-4001-9512-AC42D826E8B5}"/>
    <dgm:cxn modelId="{2F0F7837-C1E3-4E08-81CD-EED37D26E783}" srcId="{E74351DF-E724-4354-8AE4-97D7D1348175}" destId="{2305DB87-1DE4-43FA-97E1-C1C0451923FA}" srcOrd="4" destOrd="0" parTransId="{36F42CEB-2D5F-4358-A58F-4569BED04EE6}" sibTransId="{62FC4047-DF19-43A4-8874-6AF69163A22A}"/>
    <dgm:cxn modelId="{9E265938-6197-4930-924F-6922C41C985A}" type="presOf" srcId="{FE0A4014-58EE-460A-B449-235CA4437157}" destId="{8AC3B802-EE56-4C2D-A011-35D2286E372F}" srcOrd="0" destOrd="0" presId="urn:microsoft.com/office/officeart/2005/8/layout/default"/>
    <dgm:cxn modelId="{4C58463C-7675-49E9-B03D-83434BCC47DB}" srcId="{E74351DF-E724-4354-8AE4-97D7D1348175}" destId="{024AB555-8300-4C9E-AFCB-A95E98BD25CE}" srcOrd="8" destOrd="0" parTransId="{CF438666-163A-4C46-875F-7B3A493C1AE6}" sibTransId="{51BFD654-3DBC-407C-B0FE-3AA49B616663}"/>
    <dgm:cxn modelId="{ECAA4543-2F7B-4A2B-9075-F0FB2CE2CF92}" srcId="{E74351DF-E724-4354-8AE4-97D7D1348175}" destId="{807BB4C0-07D7-48A9-B5CB-AD79D18CF4CD}" srcOrd="0" destOrd="0" parTransId="{94338E24-1375-4540-8418-08202172223B}" sibTransId="{D4AA4B67-60D5-4D81-9CC7-22692F8600F7}"/>
    <dgm:cxn modelId="{29FCFC74-85EA-465F-A56F-A044C381B8D2}" type="presOf" srcId="{545B4F46-AC96-499F-96F6-290C25EA7841}" destId="{87007CEA-5046-40EB-A7A8-E59CEFCC15B0}" srcOrd="0" destOrd="0" presId="urn:microsoft.com/office/officeart/2005/8/layout/default"/>
    <dgm:cxn modelId="{7B58C656-B635-423F-AB5F-746D8E0B463F}" srcId="{E74351DF-E724-4354-8AE4-97D7D1348175}" destId="{897D247C-7CB0-4759-AB91-4813950E9046}" srcOrd="6" destOrd="0" parTransId="{ED960524-DD12-4E12-93D9-B59C841C8D3C}" sibTransId="{1D4E7FFA-483F-4CAF-844F-D99612E928AE}"/>
    <dgm:cxn modelId="{A3629A90-3173-4207-86AD-3CCBC1A9F273}" type="presOf" srcId="{A9008FC8-0EFA-4DE2-AC2A-BF77A18CC13D}" destId="{8EAA5166-02C8-48E4-B02A-3C072C39C525}" srcOrd="0" destOrd="0" presId="urn:microsoft.com/office/officeart/2005/8/layout/default"/>
    <dgm:cxn modelId="{25E9BC9A-99C9-4CE9-8BE4-CDD2B724D4CD}" type="presOf" srcId="{897D247C-7CB0-4759-AB91-4813950E9046}" destId="{7473FF28-5D63-4546-BE1A-2743B1716D4D}" srcOrd="0" destOrd="0" presId="urn:microsoft.com/office/officeart/2005/8/layout/default"/>
    <dgm:cxn modelId="{2B969FA4-1236-45E2-9923-88A958B762C2}" srcId="{E74351DF-E724-4354-8AE4-97D7D1348175}" destId="{C06F347F-BB9C-4E7A-BA73-7F80D066214A}" srcOrd="7" destOrd="0" parTransId="{D2F40E07-6FA6-45DF-A699-905E1EAC2786}" sibTransId="{9CEC5272-76D9-4ACE-A062-8B7BCA23A449}"/>
    <dgm:cxn modelId="{7800CBB5-37ED-4D95-825E-4240E99915AB}" srcId="{E74351DF-E724-4354-8AE4-97D7D1348175}" destId="{42E2ED87-CB83-4D1C-A3B1-C682D8142515}" srcOrd="2" destOrd="0" parTransId="{42DDD811-2C5D-439C-8EDB-B04FCD538B9E}" sibTransId="{F3B42555-1846-4843-B858-AE4DC1C152B3}"/>
    <dgm:cxn modelId="{5E4A1EBF-1516-4853-B5F7-180A3C695A46}" type="presOf" srcId="{47BE37CC-1F28-41B4-B802-84979E75C4A1}" destId="{4ECC8F3B-7E20-4FF1-B128-159323EB95AA}" srcOrd="0" destOrd="0" presId="urn:microsoft.com/office/officeart/2005/8/layout/default"/>
    <dgm:cxn modelId="{80C781C2-0773-4989-A0E5-F7EE26536538}" type="presOf" srcId="{42E2ED87-CB83-4D1C-A3B1-C682D8142515}" destId="{6CA882AA-7F54-4653-A4C4-95CD7BD76821}" srcOrd="0" destOrd="0" presId="urn:microsoft.com/office/officeart/2005/8/layout/default"/>
    <dgm:cxn modelId="{E75807D8-A11E-4CAF-AF90-5F5FCA456190}" type="presOf" srcId="{E74351DF-E724-4354-8AE4-97D7D1348175}" destId="{B57F8A30-3337-4A5E-8F24-1DC560307CBF}" srcOrd="0" destOrd="0" presId="urn:microsoft.com/office/officeart/2005/8/layout/default"/>
    <dgm:cxn modelId="{39C7B3E4-9073-4274-B007-1F136F8AE0B6}" type="presOf" srcId="{024AB555-8300-4C9E-AFCB-A95E98BD25CE}" destId="{16D6758C-5090-4D0D-9B4E-2B5E4E310AE0}" srcOrd="0" destOrd="0" presId="urn:microsoft.com/office/officeart/2005/8/layout/default"/>
    <dgm:cxn modelId="{091C9CE7-BF9F-41BA-8060-8B011AD4B84B}" srcId="{E74351DF-E724-4354-8AE4-97D7D1348175}" destId="{FE0A4014-58EE-460A-B449-235CA4437157}" srcOrd="9" destOrd="0" parTransId="{DA059FF3-EF41-4C91-81ED-BB6F9FD2E6EF}" sibTransId="{B352D739-3F66-4919-A38C-C534AC9A2D7D}"/>
    <dgm:cxn modelId="{B4A05D94-55D9-446E-8596-5BF24441CB66}" type="presParOf" srcId="{B57F8A30-3337-4A5E-8F24-1DC560307CBF}" destId="{AB406284-BCFF-4DCE-8583-6827A83B3339}" srcOrd="0" destOrd="0" presId="urn:microsoft.com/office/officeart/2005/8/layout/default"/>
    <dgm:cxn modelId="{70DE6A08-3570-463F-8830-18C1D169ABAE}" type="presParOf" srcId="{B57F8A30-3337-4A5E-8F24-1DC560307CBF}" destId="{3B844EE2-A069-447F-84BB-3036A24D15E0}" srcOrd="1" destOrd="0" presId="urn:microsoft.com/office/officeart/2005/8/layout/default"/>
    <dgm:cxn modelId="{06275561-021A-42EB-8060-04DBEE513AB7}" type="presParOf" srcId="{B57F8A30-3337-4A5E-8F24-1DC560307CBF}" destId="{8EAA5166-02C8-48E4-B02A-3C072C39C525}" srcOrd="2" destOrd="0" presId="urn:microsoft.com/office/officeart/2005/8/layout/default"/>
    <dgm:cxn modelId="{F0554803-7D75-4325-B0AD-C79EAFC5DF5D}" type="presParOf" srcId="{B57F8A30-3337-4A5E-8F24-1DC560307CBF}" destId="{272EE508-49D5-4CE4-8BE9-2E85E79CD970}" srcOrd="3" destOrd="0" presId="urn:microsoft.com/office/officeart/2005/8/layout/default"/>
    <dgm:cxn modelId="{EA960A9C-C875-44F0-8ED5-241E76DF3A7F}" type="presParOf" srcId="{B57F8A30-3337-4A5E-8F24-1DC560307CBF}" destId="{6CA882AA-7F54-4653-A4C4-95CD7BD76821}" srcOrd="4" destOrd="0" presId="urn:microsoft.com/office/officeart/2005/8/layout/default"/>
    <dgm:cxn modelId="{8889B756-E21A-4CE8-A8CF-26E7619FF3E5}" type="presParOf" srcId="{B57F8A30-3337-4A5E-8F24-1DC560307CBF}" destId="{93BF3A8C-36AE-431F-93E9-40D7EA0B1CB8}" srcOrd="5" destOrd="0" presId="urn:microsoft.com/office/officeart/2005/8/layout/default"/>
    <dgm:cxn modelId="{0A76E369-AA8C-49ED-ABDD-3B6E1A517BBB}" type="presParOf" srcId="{B57F8A30-3337-4A5E-8F24-1DC560307CBF}" destId="{87007CEA-5046-40EB-A7A8-E59CEFCC15B0}" srcOrd="6" destOrd="0" presId="urn:microsoft.com/office/officeart/2005/8/layout/default"/>
    <dgm:cxn modelId="{7119B3D2-6AA8-4611-9EE9-2CDBD9261419}" type="presParOf" srcId="{B57F8A30-3337-4A5E-8F24-1DC560307CBF}" destId="{9AF6899B-92AF-4D20-A89C-1D3E4F353804}" srcOrd="7" destOrd="0" presId="urn:microsoft.com/office/officeart/2005/8/layout/default"/>
    <dgm:cxn modelId="{5911453C-E79A-4958-89AE-B2D0738BC67C}" type="presParOf" srcId="{B57F8A30-3337-4A5E-8F24-1DC560307CBF}" destId="{9D243BC3-5CD9-4F21-B490-44F81FB3E643}" srcOrd="8" destOrd="0" presId="urn:microsoft.com/office/officeart/2005/8/layout/default"/>
    <dgm:cxn modelId="{2E524DE4-B1FB-4680-84C4-43E9826BC696}" type="presParOf" srcId="{B57F8A30-3337-4A5E-8F24-1DC560307CBF}" destId="{35944398-E5B7-405D-B55B-1FF13BDE18A1}" srcOrd="9" destOrd="0" presId="urn:microsoft.com/office/officeart/2005/8/layout/default"/>
    <dgm:cxn modelId="{87EFB836-BAEE-40BC-A3D5-FEF49AB8447A}" type="presParOf" srcId="{B57F8A30-3337-4A5E-8F24-1DC560307CBF}" destId="{4ECC8F3B-7E20-4FF1-B128-159323EB95AA}" srcOrd="10" destOrd="0" presId="urn:microsoft.com/office/officeart/2005/8/layout/default"/>
    <dgm:cxn modelId="{9FB00A0F-3BF1-4FB5-BCBF-39AB3ED6A9F7}" type="presParOf" srcId="{B57F8A30-3337-4A5E-8F24-1DC560307CBF}" destId="{5EA7B670-D7AE-479C-A7D8-4811BE285C36}" srcOrd="11" destOrd="0" presId="urn:microsoft.com/office/officeart/2005/8/layout/default"/>
    <dgm:cxn modelId="{CDBCBDD4-2FD7-4783-B85A-C483ACE2DAC9}" type="presParOf" srcId="{B57F8A30-3337-4A5E-8F24-1DC560307CBF}" destId="{7473FF28-5D63-4546-BE1A-2743B1716D4D}" srcOrd="12" destOrd="0" presId="urn:microsoft.com/office/officeart/2005/8/layout/default"/>
    <dgm:cxn modelId="{7A6767F6-0C5D-4761-85AF-FE4378527DA4}" type="presParOf" srcId="{B57F8A30-3337-4A5E-8F24-1DC560307CBF}" destId="{D30DB906-F111-4C38-923C-4C190954931F}" srcOrd="13" destOrd="0" presId="urn:microsoft.com/office/officeart/2005/8/layout/default"/>
    <dgm:cxn modelId="{066DF4F6-2487-4287-8440-B1F31D7B1579}" type="presParOf" srcId="{B57F8A30-3337-4A5E-8F24-1DC560307CBF}" destId="{6407E32D-D2EE-4383-AE80-A2A4390AA672}" srcOrd="14" destOrd="0" presId="urn:microsoft.com/office/officeart/2005/8/layout/default"/>
    <dgm:cxn modelId="{70CFDF7C-B9D7-4D6C-A7BE-BC52035197F4}" type="presParOf" srcId="{B57F8A30-3337-4A5E-8F24-1DC560307CBF}" destId="{7AE50862-0358-4A3E-9D43-87213537E3A1}" srcOrd="15" destOrd="0" presId="urn:microsoft.com/office/officeart/2005/8/layout/default"/>
    <dgm:cxn modelId="{9605BEDA-6D16-4F9A-88AE-32878E58A474}" type="presParOf" srcId="{B57F8A30-3337-4A5E-8F24-1DC560307CBF}" destId="{16D6758C-5090-4D0D-9B4E-2B5E4E310AE0}" srcOrd="16" destOrd="0" presId="urn:microsoft.com/office/officeart/2005/8/layout/default"/>
    <dgm:cxn modelId="{75736BCF-2F8C-4C24-AEDB-D941564C7AFA}" type="presParOf" srcId="{B57F8A30-3337-4A5E-8F24-1DC560307CBF}" destId="{7F297417-48FB-4870-AD89-DDE2C9C72365}" srcOrd="17" destOrd="0" presId="urn:microsoft.com/office/officeart/2005/8/layout/default"/>
    <dgm:cxn modelId="{929A2965-066B-4815-A832-82A7BFFCFBB1}" type="presParOf" srcId="{B57F8A30-3337-4A5E-8F24-1DC560307CBF}" destId="{8AC3B802-EE56-4C2D-A011-35D2286E372F}"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5508281" y="-843352"/>
          <a:ext cx="6558518" cy="6558518"/>
        </a:xfrm>
        <a:prstGeom prst="blockArc">
          <a:avLst>
            <a:gd name="adj1" fmla="val 18900000"/>
            <a:gd name="adj2" fmla="val 2700000"/>
            <a:gd name="adj3" fmla="val 32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91466" y="256549"/>
          <a:ext cx="4720181"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Microsoft has </a:t>
          </a:r>
          <a:r>
            <a:rPr lang="en-US" sz="1300" b="1" kern="1200" dirty="0">
              <a:solidFill>
                <a:srgbClr val="000000"/>
              </a:solidFill>
              <a:effectLst/>
            </a:rPr>
            <a:t>deep expertise</a:t>
          </a:r>
          <a:r>
            <a:rPr lang="en-US" sz="1300" kern="1200" dirty="0">
              <a:solidFill>
                <a:srgbClr val="000000"/>
              </a:solidFill>
              <a:effectLst/>
            </a:rPr>
            <a:t> in running global services such as Cortana, Skype &amp; Cosmos DB</a:t>
          </a:r>
        </a:p>
      </dsp:txBody>
      <dsp:txXfrm>
        <a:off x="391466" y="256549"/>
        <a:ext cx="4720181" cy="512904"/>
      </dsp:txXfrm>
    </dsp:sp>
    <dsp:sp modelId="{8CAAD133-70D1-451E-A61E-AF5495EB449C}">
      <dsp:nvSpPr>
        <dsp:cNvPr id="0" name=""/>
        <dsp:cNvSpPr/>
      </dsp:nvSpPr>
      <dsp:spPr>
        <a:xfrm>
          <a:off x="70901" y="192436"/>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813366" y="1025809"/>
          <a:ext cx="4298282"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000000"/>
              </a:solidFill>
              <a:effectLst/>
            </a:rPr>
            <a:t>Service Fabric is the </a:t>
          </a:r>
          <a:r>
            <a:rPr lang="en-US" sz="1300" b="1" kern="1200">
              <a:solidFill>
                <a:srgbClr val="000000"/>
              </a:solidFill>
              <a:effectLst/>
            </a:rPr>
            <a:t>foundational technology </a:t>
          </a:r>
          <a:r>
            <a:rPr lang="en-US" sz="1300" kern="1200">
              <a:solidFill>
                <a:srgbClr val="000000"/>
              </a:solidFill>
              <a:effectLst/>
            </a:rPr>
            <a:t>powering these services &amp; core Azure infra</a:t>
          </a:r>
        </a:p>
      </dsp:txBody>
      <dsp:txXfrm>
        <a:off x="813366" y="1025809"/>
        <a:ext cx="4298282" cy="512904"/>
      </dsp:txXfrm>
    </dsp:sp>
    <dsp:sp modelId="{D773BB3C-726F-4C64-9697-83AC20062A57}">
      <dsp:nvSpPr>
        <dsp:cNvPr id="0" name=""/>
        <dsp:cNvSpPr/>
      </dsp:nvSpPr>
      <dsp:spPr>
        <a:xfrm>
          <a:off x="492800" y="961696"/>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2977FF-D262-4E03-89D3-C3A1D48D78BF}">
      <dsp:nvSpPr>
        <dsp:cNvPr id="0" name=""/>
        <dsp:cNvSpPr/>
      </dsp:nvSpPr>
      <dsp:spPr>
        <a:xfrm>
          <a:off x="1006289" y="1795068"/>
          <a:ext cx="4105359"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Sample scale of one of these services</a:t>
          </a:r>
          <a:r>
            <a:rPr lang="en-US" sz="1300" b="1" kern="1200" dirty="0">
              <a:solidFill>
                <a:srgbClr val="000000"/>
              </a:solidFill>
              <a:effectLst/>
            </a:rPr>
            <a:t>: 60 billion events per day</a:t>
          </a:r>
          <a:r>
            <a:rPr lang="en-US" sz="1300" kern="1200" dirty="0">
              <a:solidFill>
                <a:srgbClr val="000000"/>
              </a:solidFill>
              <a:effectLst/>
            </a:rPr>
            <a:t> with millions of databases</a:t>
          </a:r>
        </a:p>
      </dsp:txBody>
      <dsp:txXfrm>
        <a:off x="1006289" y="1795068"/>
        <a:ext cx="4105359" cy="512904"/>
      </dsp:txXfrm>
    </dsp:sp>
    <dsp:sp modelId="{DD7E1CDE-D2D3-4988-9BA3-E65AB384ABC3}">
      <dsp:nvSpPr>
        <dsp:cNvPr id="0" name=""/>
        <dsp:cNvSpPr/>
      </dsp:nvSpPr>
      <dsp:spPr>
        <a:xfrm>
          <a:off x="685724" y="1730955"/>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5A994-DA03-4A20-8466-869F0D84E20E}">
      <dsp:nvSpPr>
        <dsp:cNvPr id="0" name=""/>
        <dsp:cNvSpPr/>
      </dsp:nvSpPr>
      <dsp:spPr>
        <a:xfrm>
          <a:off x="1006289" y="2563840"/>
          <a:ext cx="4105359"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About </a:t>
          </a:r>
          <a:r>
            <a:rPr lang="en-US" sz="1300" b="1" kern="1200" dirty="0">
              <a:solidFill>
                <a:srgbClr val="000000"/>
              </a:solidFill>
              <a:effectLst/>
            </a:rPr>
            <a:t>30% </a:t>
          </a:r>
          <a:r>
            <a:rPr lang="en-US" sz="1300" kern="1200" dirty="0">
              <a:solidFill>
                <a:srgbClr val="000000"/>
              </a:solidFill>
              <a:effectLst/>
            </a:rPr>
            <a:t>of Azure’s cores run Service Fabric directly.</a:t>
          </a:r>
        </a:p>
      </dsp:txBody>
      <dsp:txXfrm>
        <a:off x="1006289" y="2563840"/>
        <a:ext cx="4105359" cy="512904"/>
      </dsp:txXfrm>
    </dsp:sp>
    <dsp:sp modelId="{5E4FA514-AD7C-418C-91C4-81AED1EA35BB}">
      <dsp:nvSpPr>
        <dsp:cNvPr id="0" name=""/>
        <dsp:cNvSpPr/>
      </dsp:nvSpPr>
      <dsp:spPr>
        <a:xfrm>
          <a:off x="685724" y="2499727"/>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6CAD1-E5B2-4370-ABE3-72D535883C36}">
      <dsp:nvSpPr>
        <dsp:cNvPr id="0" name=""/>
        <dsp:cNvSpPr/>
      </dsp:nvSpPr>
      <dsp:spPr>
        <a:xfrm>
          <a:off x="813366" y="3333100"/>
          <a:ext cx="4298282"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Service Fabric Manages </a:t>
          </a:r>
          <a:r>
            <a:rPr lang="en-US" sz="1300" b="1" kern="1200" dirty="0">
              <a:solidFill>
                <a:srgbClr val="000000"/>
              </a:solidFill>
              <a:effectLst/>
            </a:rPr>
            <a:t>Millions</a:t>
          </a:r>
          <a:r>
            <a:rPr lang="en-US" sz="1300" kern="1200" dirty="0">
              <a:solidFill>
                <a:srgbClr val="000000"/>
              </a:solidFill>
              <a:effectLst/>
            </a:rPr>
            <a:t> </a:t>
          </a:r>
          <a:r>
            <a:rPr lang="en-US" sz="1300" b="1" kern="1200" dirty="0">
              <a:solidFill>
                <a:srgbClr val="000000"/>
              </a:solidFill>
              <a:effectLst/>
            </a:rPr>
            <a:t>of Service upgrades </a:t>
          </a:r>
          <a:r>
            <a:rPr lang="en-US" sz="1300" kern="1200" dirty="0">
              <a:solidFill>
                <a:srgbClr val="000000"/>
              </a:solidFill>
              <a:effectLst/>
            </a:rPr>
            <a:t>weekly within Microsoft alone</a:t>
          </a:r>
        </a:p>
      </dsp:txBody>
      <dsp:txXfrm>
        <a:off x="813366" y="3333100"/>
        <a:ext cx="4298282" cy="512904"/>
      </dsp:txXfrm>
    </dsp:sp>
    <dsp:sp modelId="{71D314B7-35F7-450A-A3BE-4C866080CA56}">
      <dsp:nvSpPr>
        <dsp:cNvPr id="0" name=""/>
        <dsp:cNvSpPr/>
      </dsp:nvSpPr>
      <dsp:spPr>
        <a:xfrm>
          <a:off x="492800" y="3268987"/>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96890-D0AD-4EE5-B953-9B38C7F36BE3}">
      <dsp:nvSpPr>
        <dsp:cNvPr id="0" name=""/>
        <dsp:cNvSpPr/>
      </dsp:nvSpPr>
      <dsp:spPr>
        <a:xfrm>
          <a:off x="391466" y="4102359"/>
          <a:ext cx="4720181"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May 23, 2018 – 2.0066 Trillion requests to Azure Event Hubs (from Dan </a:t>
          </a:r>
          <a:r>
            <a:rPr lang="en-US" sz="1300" kern="1200" dirty="0" err="1">
              <a:solidFill>
                <a:srgbClr val="000000"/>
              </a:solidFill>
              <a:effectLst/>
            </a:rPr>
            <a:t>Rosanova</a:t>
          </a:r>
          <a:r>
            <a:rPr lang="en-US" sz="1300" kern="1200" dirty="0">
              <a:solidFill>
                <a:srgbClr val="000000"/>
              </a:solidFill>
              <a:effectLst/>
            </a:rPr>
            <a:t> via Twitter)</a:t>
          </a:r>
        </a:p>
      </dsp:txBody>
      <dsp:txXfrm>
        <a:off x="391466" y="4102359"/>
        <a:ext cx="4720181" cy="512904"/>
      </dsp:txXfrm>
    </dsp:sp>
    <dsp:sp modelId="{59329CDB-F966-46ED-BDD2-798425343C74}">
      <dsp:nvSpPr>
        <dsp:cNvPr id="0" name=""/>
        <dsp:cNvSpPr/>
      </dsp:nvSpPr>
      <dsp:spPr>
        <a:xfrm>
          <a:off x="70901" y="4038246"/>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E2311-E527-4F53-829F-E0474A5D30F9}">
      <dsp:nvSpPr>
        <dsp:cNvPr id="0" name=""/>
        <dsp:cNvSpPr/>
      </dsp:nvSpPr>
      <dsp:spPr>
        <a:xfrm>
          <a:off x="9999" y="695779"/>
          <a:ext cx="2988682" cy="3768541"/>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Repo</a:t>
          </a:r>
        </a:p>
        <a:p>
          <a:pPr marL="228600" lvl="1" indent="-228600" algn="l" defTabSz="889000">
            <a:lnSpc>
              <a:spcPct val="90000"/>
            </a:lnSpc>
            <a:spcBef>
              <a:spcPct val="0"/>
            </a:spcBef>
            <a:spcAft>
              <a:spcPct val="15000"/>
            </a:spcAft>
            <a:buChar char="•"/>
          </a:pPr>
          <a:r>
            <a:rPr lang="en-US" sz="2000" kern="1200" dirty="0"/>
            <a:t>Commit</a:t>
          </a:r>
        </a:p>
      </dsp:txBody>
      <dsp:txXfrm>
        <a:off x="97535" y="783315"/>
        <a:ext cx="2813610" cy="3593469"/>
      </dsp:txXfrm>
    </dsp:sp>
    <dsp:sp modelId="{38509C2A-2B5B-4270-A8BF-67B399C00034}">
      <dsp:nvSpPr>
        <dsp:cNvPr id="0" name=""/>
        <dsp:cNvSpPr/>
      </dsp:nvSpPr>
      <dsp:spPr>
        <a:xfrm>
          <a:off x="3297549" y="2209453"/>
          <a:ext cx="633600" cy="74119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297549" y="2357692"/>
        <a:ext cx="443520" cy="444715"/>
      </dsp:txXfrm>
    </dsp:sp>
    <dsp:sp modelId="{26BFB647-9ECC-4C2E-8922-5739044E2B05}">
      <dsp:nvSpPr>
        <dsp:cNvPr id="0" name=""/>
        <dsp:cNvSpPr/>
      </dsp:nvSpPr>
      <dsp:spPr>
        <a:xfrm>
          <a:off x="4194154" y="695779"/>
          <a:ext cx="2988682" cy="3768541"/>
        </a:xfrm>
        <a:prstGeom prst="roundRect">
          <a:avLst>
            <a:gd name="adj" fmla="val 10000"/>
          </a:avLst>
        </a:prstGeom>
        <a:solidFill>
          <a:schemeClr val="accent2">
            <a:hueOff val="-2880115"/>
            <a:satOff val="-11426"/>
            <a:lumOff val="58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Build</a:t>
          </a:r>
        </a:p>
        <a:p>
          <a:pPr marL="228600" lvl="1" indent="-228600" algn="l" defTabSz="889000">
            <a:lnSpc>
              <a:spcPct val="90000"/>
            </a:lnSpc>
            <a:spcBef>
              <a:spcPct val="0"/>
            </a:spcBef>
            <a:spcAft>
              <a:spcPct val="15000"/>
            </a:spcAft>
            <a:buChar char="•"/>
          </a:pPr>
          <a:r>
            <a:rPr lang="en-US" sz="2000" kern="1200" dirty="0"/>
            <a:t>Restore</a:t>
          </a:r>
        </a:p>
        <a:p>
          <a:pPr marL="228600" lvl="1" indent="-228600" algn="l" defTabSz="889000">
            <a:lnSpc>
              <a:spcPct val="90000"/>
            </a:lnSpc>
            <a:spcBef>
              <a:spcPct val="0"/>
            </a:spcBef>
            <a:spcAft>
              <a:spcPct val="15000"/>
            </a:spcAft>
            <a:buChar char="•"/>
          </a:pPr>
          <a:r>
            <a:rPr lang="en-US" sz="2000" kern="1200" dirty="0"/>
            <a:t>Build</a:t>
          </a:r>
        </a:p>
        <a:p>
          <a:pPr marL="228600" lvl="1" indent="-228600" algn="l" defTabSz="889000">
            <a:lnSpc>
              <a:spcPct val="90000"/>
            </a:lnSpc>
            <a:spcBef>
              <a:spcPct val="0"/>
            </a:spcBef>
            <a:spcAft>
              <a:spcPct val="15000"/>
            </a:spcAft>
            <a:buChar char="•"/>
          </a:pPr>
          <a:r>
            <a:rPr lang="en-US" sz="2000" b="1" kern="1200" dirty="0"/>
            <a:t>Unit Tests</a:t>
          </a:r>
        </a:p>
        <a:p>
          <a:pPr marL="228600" lvl="1" indent="-228600" algn="l" defTabSz="889000">
            <a:lnSpc>
              <a:spcPct val="90000"/>
            </a:lnSpc>
            <a:spcBef>
              <a:spcPct val="0"/>
            </a:spcBef>
            <a:spcAft>
              <a:spcPct val="15000"/>
            </a:spcAft>
            <a:buChar char="•"/>
          </a:pPr>
          <a:r>
            <a:rPr lang="en-US" sz="2000" kern="1200" dirty="0"/>
            <a:t>Package</a:t>
          </a:r>
        </a:p>
        <a:p>
          <a:pPr marL="228600" lvl="1" indent="-228600" algn="l" defTabSz="889000">
            <a:lnSpc>
              <a:spcPct val="90000"/>
            </a:lnSpc>
            <a:spcBef>
              <a:spcPct val="0"/>
            </a:spcBef>
            <a:spcAft>
              <a:spcPct val="15000"/>
            </a:spcAft>
            <a:buChar char="•"/>
          </a:pPr>
          <a:r>
            <a:rPr lang="en-US" sz="2000" b="1" kern="1200" dirty="0"/>
            <a:t>Update Versions</a:t>
          </a:r>
        </a:p>
        <a:p>
          <a:pPr marL="228600" lvl="1" indent="-228600" algn="l" defTabSz="889000">
            <a:lnSpc>
              <a:spcPct val="90000"/>
            </a:lnSpc>
            <a:spcBef>
              <a:spcPct val="0"/>
            </a:spcBef>
            <a:spcAft>
              <a:spcPct val="15000"/>
            </a:spcAft>
            <a:buChar char="•"/>
          </a:pPr>
          <a:r>
            <a:rPr lang="en-US" sz="2000" kern="1200" dirty="0"/>
            <a:t>Publish Artifacts</a:t>
          </a:r>
        </a:p>
      </dsp:txBody>
      <dsp:txXfrm>
        <a:off x="4281690" y="783315"/>
        <a:ext cx="2813610" cy="3593469"/>
      </dsp:txXfrm>
    </dsp:sp>
    <dsp:sp modelId="{47349079-BDA7-4D98-AB3D-04644BEC6278}">
      <dsp:nvSpPr>
        <dsp:cNvPr id="0" name=""/>
        <dsp:cNvSpPr/>
      </dsp:nvSpPr>
      <dsp:spPr>
        <a:xfrm>
          <a:off x="7481704" y="2209453"/>
          <a:ext cx="633600" cy="741193"/>
        </a:xfrm>
        <a:prstGeom prst="rightArrow">
          <a:avLst>
            <a:gd name="adj1" fmla="val 60000"/>
            <a:gd name="adj2" fmla="val 50000"/>
          </a:avLst>
        </a:prstGeom>
        <a:solidFill>
          <a:schemeClr val="accent2">
            <a:hueOff val="-5760231"/>
            <a:satOff val="-22852"/>
            <a:lumOff val="1176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481704" y="2357692"/>
        <a:ext cx="443520" cy="444715"/>
      </dsp:txXfrm>
    </dsp:sp>
    <dsp:sp modelId="{4F4F84D2-D7CB-4ABA-8B44-4CD2DCD1D429}">
      <dsp:nvSpPr>
        <dsp:cNvPr id="0" name=""/>
        <dsp:cNvSpPr/>
      </dsp:nvSpPr>
      <dsp:spPr>
        <a:xfrm>
          <a:off x="8378309" y="695779"/>
          <a:ext cx="2988682" cy="3768541"/>
        </a:xfrm>
        <a:prstGeom prst="roundRect">
          <a:avLst>
            <a:gd name="adj" fmla="val 10000"/>
          </a:avLst>
        </a:prstGeom>
        <a:solidFill>
          <a:schemeClr val="accent2">
            <a:hueOff val="-5760231"/>
            <a:satOff val="-22852"/>
            <a:lumOff val="1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Release</a:t>
          </a:r>
        </a:p>
        <a:p>
          <a:pPr marL="228600" lvl="1" indent="-228600" algn="l" defTabSz="889000">
            <a:lnSpc>
              <a:spcPct val="90000"/>
            </a:lnSpc>
            <a:spcBef>
              <a:spcPct val="0"/>
            </a:spcBef>
            <a:spcAft>
              <a:spcPct val="15000"/>
            </a:spcAft>
            <a:buChar char="•"/>
          </a:pPr>
          <a:r>
            <a:rPr lang="en-US" sz="2000" kern="1200" dirty="0"/>
            <a:t>Environment A</a:t>
          </a:r>
        </a:p>
        <a:p>
          <a:pPr marL="457200" lvl="2" indent="-228600" algn="l" defTabSz="889000">
            <a:lnSpc>
              <a:spcPct val="90000"/>
            </a:lnSpc>
            <a:spcBef>
              <a:spcPct val="0"/>
            </a:spcBef>
            <a:spcAft>
              <a:spcPct val="15000"/>
            </a:spcAft>
            <a:buChar char="•"/>
          </a:pPr>
          <a:r>
            <a:rPr lang="en-US" sz="2000" kern="1200" dirty="0"/>
            <a:t>Deploy</a:t>
          </a:r>
        </a:p>
        <a:p>
          <a:pPr marL="457200" lvl="2" indent="-228600" algn="l" defTabSz="889000">
            <a:lnSpc>
              <a:spcPct val="90000"/>
            </a:lnSpc>
            <a:spcBef>
              <a:spcPct val="0"/>
            </a:spcBef>
            <a:spcAft>
              <a:spcPct val="15000"/>
            </a:spcAft>
            <a:buChar char="•"/>
          </a:pPr>
          <a:r>
            <a:rPr lang="en-US" sz="2000" b="1" kern="1200" dirty="0"/>
            <a:t>Run tests</a:t>
          </a:r>
        </a:p>
        <a:p>
          <a:pPr marL="457200" lvl="2" indent="-228600" algn="l" defTabSz="889000">
            <a:lnSpc>
              <a:spcPct val="90000"/>
            </a:lnSpc>
            <a:spcBef>
              <a:spcPct val="0"/>
            </a:spcBef>
            <a:spcAft>
              <a:spcPct val="15000"/>
            </a:spcAft>
            <a:buChar char="•"/>
          </a:pPr>
          <a:r>
            <a:rPr lang="en-US" sz="2000" b="1" kern="1200" dirty="0"/>
            <a:t>Approve</a:t>
          </a:r>
        </a:p>
        <a:p>
          <a:pPr marL="228600" lvl="1" indent="-228600" algn="l" defTabSz="889000">
            <a:lnSpc>
              <a:spcPct val="90000"/>
            </a:lnSpc>
            <a:spcBef>
              <a:spcPct val="0"/>
            </a:spcBef>
            <a:spcAft>
              <a:spcPct val="15000"/>
            </a:spcAft>
            <a:buChar char="•"/>
          </a:pPr>
          <a:r>
            <a:rPr lang="en-US" sz="2000" kern="1200" dirty="0"/>
            <a:t>Environment B</a:t>
          </a:r>
          <a:endParaRPr lang="en-US" sz="2000" b="1" kern="1200" dirty="0"/>
        </a:p>
        <a:p>
          <a:pPr marL="457200" lvl="2" indent="-228600" algn="l" defTabSz="889000">
            <a:lnSpc>
              <a:spcPct val="90000"/>
            </a:lnSpc>
            <a:spcBef>
              <a:spcPct val="0"/>
            </a:spcBef>
            <a:spcAft>
              <a:spcPct val="15000"/>
            </a:spcAft>
            <a:buChar char="•"/>
          </a:pPr>
          <a:r>
            <a:rPr lang="en-US" sz="2000" b="1" kern="1200" dirty="0"/>
            <a:t>Approve</a:t>
          </a:r>
        </a:p>
        <a:p>
          <a:pPr marL="457200" lvl="2" indent="-228600" algn="l" defTabSz="889000">
            <a:lnSpc>
              <a:spcPct val="90000"/>
            </a:lnSpc>
            <a:spcBef>
              <a:spcPct val="0"/>
            </a:spcBef>
            <a:spcAft>
              <a:spcPct val="15000"/>
            </a:spcAft>
            <a:buChar char="•"/>
          </a:pPr>
          <a:r>
            <a:rPr lang="en-US" sz="2000" kern="1200" dirty="0"/>
            <a:t>Deploy</a:t>
          </a:r>
        </a:p>
        <a:p>
          <a:pPr marL="457200" lvl="2" indent="-228600" algn="l" defTabSz="889000">
            <a:lnSpc>
              <a:spcPct val="90000"/>
            </a:lnSpc>
            <a:spcBef>
              <a:spcPct val="0"/>
            </a:spcBef>
            <a:spcAft>
              <a:spcPct val="15000"/>
            </a:spcAft>
            <a:buChar char="•"/>
          </a:pPr>
          <a:r>
            <a:rPr lang="en-US" sz="2000" b="1" kern="1200" dirty="0"/>
            <a:t>Run tests</a:t>
          </a:r>
        </a:p>
      </dsp:txBody>
      <dsp:txXfrm>
        <a:off x="8465845" y="783315"/>
        <a:ext cx="2813610" cy="3593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00FBA-DE95-4F93-8E52-0040F9B6D979}">
      <dsp:nvSpPr>
        <dsp:cNvPr id="0" name=""/>
        <dsp:cNvSpPr/>
      </dsp:nvSpPr>
      <dsp:spPr>
        <a:xfrm>
          <a:off x="9257" y="0"/>
          <a:ext cx="2766967" cy="164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Copy Application Package</a:t>
          </a:r>
        </a:p>
      </dsp:txBody>
      <dsp:txXfrm>
        <a:off x="57392" y="48135"/>
        <a:ext cx="2670697" cy="1547175"/>
      </dsp:txXfrm>
    </dsp:sp>
    <dsp:sp modelId="{3127F5E2-86F6-41C4-BC0D-EBBB5FE4C263}">
      <dsp:nvSpPr>
        <dsp:cNvPr id="0" name=""/>
        <dsp:cNvSpPr/>
      </dsp:nvSpPr>
      <dsp:spPr>
        <a:xfrm>
          <a:off x="3052921" y="478618"/>
          <a:ext cx="586597" cy="686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052921" y="615859"/>
        <a:ext cx="410618" cy="411725"/>
      </dsp:txXfrm>
    </dsp:sp>
    <dsp:sp modelId="{9A580654-0CAA-4271-99A3-171780A4FE8B}">
      <dsp:nvSpPr>
        <dsp:cNvPr id="0" name=""/>
        <dsp:cNvSpPr/>
      </dsp:nvSpPr>
      <dsp:spPr>
        <a:xfrm>
          <a:off x="3883012" y="0"/>
          <a:ext cx="2766967" cy="164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Register Application</a:t>
          </a:r>
        </a:p>
        <a:p>
          <a:pPr marL="171450" lvl="1" indent="-171450" algn="l" defTabSz="711200">
            <a:lnSpc>
              <a:spcPct val="90000"/>
            </a:lnSpc>
            <a:spcBef>
              <a:spcPct val="0"/>
            </a:spcBef>
            <a:spcAft>
              <a:spcPct val="15000"/>
            </a:spcAft>
            <a:buChar char="•"/>
          </a:pPr>
          <a:r>
            <a:rPr lang="en-US" sz="1600" kern="1200" dirty="0"/>
            <a:t>Application Type and Version</a:t>
          </a:r>
        </a:p>
      </dsp:txBody>
      <dsp:txXfrm>
        <a:off x="3931147" y="48135"/>
        <a:ext cx="2670697" cy="1547175"/>
      </dsp:txXfrm>
    </dsp:sp>
    <dsp:sp modelId="{5FBE9F75-D3E2-4376-8154-DF621486F1E2}">
      <dsp:nvSpPr>
        <dsp:cNvPr id="0" name=""/>
        <dsp:cNvSpPr/>
      </dsp:nvSpPr>
      <dsp:spPr>
        <a:xfrm>
          <a:off x="6926676" y="478618"/>
          <a:ext cx="586597" cy="686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926676" y="615859"/>
        <a:ext cx="410618" cy="411725"/>
      </dsp:txXfrm>
    </dsp:sp>
    <dsp:sp modelId="{ECF88837-B64E-4DF2-8EF7-E1647EAB58B7}">
      <dsp:nvSpPr>
        <dsp:cNvPr id="0" name=""/>
        <dsp:cNvSpPr/>
      </dsp:nvSpPr>
      <dsp:spPr>
        <a:xfrm>
          <a:off x="7756766" y="0"/>
          <a:ext cx="2766967" cy="164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Create Named Application</a:t>
          </a:r>
        </a:p>
        <a:p>
          <a:pPr marL="171450" lvl="1" indent="-171450" algn="l" defTabSz="711200">
            <a:lnSpc>
              <a:spcPct val="90000"/>
            </a:lnSpc>
            <a:spcBef>
              <a:spcPct val="0"/>
            </a:spcBef>
            <a:spcAft>
              <a:spcPct val="15000"/>
            </a:spcAft>
            <a:buChar char="•"/>
          </a:pPr>
          <a:r>
            <a:rPr lang="en-US" sz="1600" kern="1200" dirty="0"/>
            <a:t>Application Instance</a:t>
          </a:r>
        </a:p>
      </dsp:txBody>
      <dsp:txXfrm>
        <a:off x="7804901" y="48135"/>
        <a:ext cx="2670697" cy="1547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6284-BCFF-4DCE-8583-6827A83B3339}">
      <dsp:nvSpPr>
        <dsp:cNvPr id="0" name=""/>
        <dsp:cNvSpPr/>
      </dsp:nvSpPr>
      <dsp:spPr>
        <a:xfrm>
          <a:off x="3280" y="186425"/>
          <a:ext cx="2602782" cy="1561669"/>
        </a:xfrm>
        <a:prstGeom prst="rect">
          <a:avLst/>
        </a:prstGeom>
        <a:solidFill>
          <a:schemeClr val="accent1">
            <a:shade val="8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for self healing </a:t>
          </a:r>
        </a:p>
      </dsp:txBody>
      <dsp:txXfrm>
        <a:off x="3280" y="186425"/>
        <a:ext cx="2602782" cy="1561669"/>
      </dsp:txXfrm>
    </dsp:sp>
    <dsp:sp modelId="{8EAA5166-02C8-48E4-B02A-3C072C39C525}">
      <dsp:nvSpPr>
        <dsp:cNvPr id="0" name=""/>
        <dsp:cNvSpPr/>
      </dsp:nvSpPr>
      <dsp:spPr>
        <a:xfrm>
          <a:off x="2866341" y="186425"/>
          <a:ext cx="2602782" cy="1561669"/>
        </a:xfrm>
        <a:prstGeom prst="rect">
          <a:avLst/>
        </a:prstGeom>
        <a:solidFill>
          <a:schemeClr val="accent1">
            <a:shade val="80000"/>
            <a:hueOff val="87239"/>
            <a:satOff val="-4764"/>
            <a:lumOff val="398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Make all things redundant - avoid having single points of failure</a:t>
          </a:r>
        </a:p>
      </dsp:txBody>
      <dsp:txXfrm>
        <a:off x="2866341" y="186425"/>
        <a:ext cx="2602782" cy="1561669"/>
      </dsp:txXfrm>
    </dsp:sp>
    <dsp:sp modelId="{6CA882AA-7F54-4653-A4C4-95CD7BD76821}">
      <dsp:nvSpPr>
        <dsp:cNvPr id="0" name=""/>
        <dsp:cNvSpPr/>
      </dsp:nvSpPr>
      <dsp:spPr>
        <a:xfrm>
          <a:off x="5729401" y="186425"/>
          <a:ext cx="2602782" cy="1561669"/>
        </a:xfrm>
        <a:prstGeom prst="rect">
          <a:avLst/>
        </a:prstGeom>
        <a:solidFill>
          <a:schemeClr val="accent1">
            <a:shade val="80000"/>
            <a:hueOff val="174479"/>
            <a:satOff val="-9527"/>
            <a:lumOff val="797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Minimize coordination between application services to achieve scalability</a:t>
          </a:r>
        </a:p>
      </dsp:txBody>
      <dsp:txXfrm>
        <a:off x="5729401" y="186425"/>
        <a:ext cx="2602782" cy="1561669"/>
      </dsp:txXfrm>
    </dsp:sp>
    <dsp:sp modelId="{87007CEA-5046-40EB-A7A8-E59CEFCC15B0}">
      <dsp:nvSpPr>
        <dsp:cNvPr id="0" name=""/>
        <dsp:cNvSpPr/>
      </dsp:nvSpPr>
      <dsp:spPr>
        <a:xfrm>
          <a:off x="8592462" y="186425"/>
          <a:ext cx="2602782" cy="1561669"/>
        </a:xfrm>
        <a:prstGeom prst="rect">
          <a:avLst/>
        </a:prstGeom>
        <a:solidFill>
          <a:schemeClr val="accent1">
            <a:shade val="80000"/>
            <a:hueOff val="261718"/>
            <a:satOff val="-14291"/>
            <a:lumOff val="1196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to scale out - scale horizontally, adding or removing as demand requires</a:t>
          </a:r>
        </a:p>
      </dsp:txBody>
      <dsp:txXfrm>
        <a:off x="8592462" y="186425"/>
        <a:ext cx="2602782" cy="1561669"/>
      </dsp:txXfrm>
    </dsp:sp>
    <dsp:sp modelId="{9D243BC3-5CD9-4F21-B490-44F81FB3E643}">
      <dsp:nvSpPr>
        <dsp:cNvPr id="0" name=""/>
        <dsp:cNvSpPr/>
      </dsp:nvSpPr>
      <dsp:spPr>
        <a:xfrm>
          <a:off x="3280" y="2008372"/>
          <a:ext cx="2602782" cy="1561669"/>
        </a:xfrm>
        <a:prstGeom prst="rect">
          <a:avLst/>
        </a:prstGeom>
        <a:solidFill>
          <a:schemeClr val="accent1">
            <a:shade val="80000"/>
            <a:hueOff val="348958"/>
            <a:satOff val="-19055"/>
            <a:lumOff val="1594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Partition around limits - to work around database, network, and compute limits.</a:t>
          </a:r>
        </a:p>
      </dsp:txBody>
      <dsp:txXfrm>
        <a:off x="3280" y="2008372"/>
        <a:ext cx="2602782" cy="1561669"/>
      </dsp:txXfrm>
    </dsp:sp>
    <dsp:sp modelId="{4ECC8F3B-7E20-4FF1-B128-159323EB95AA}">
      <dsp:nvSpPr>
        <dsp:cNvPr id="0" name=""/>
        <dsp:cNvSpPr/>
      </dsp:nvSpPr>
      <dsp:spPr>
        <a:xfrm>
          <a:off x="2866341" y="2008372"/>
          <a:ext cx="2602782" cy="1561669"/>
        </a:xfrm>
        <a:prstGeom prst="rect">
          <a:avLst/>
        </a:prstGeom>
        <a:solidFill>
          <a:schemeClr val="accent1">
            <a:shade val="80000"/>
            <a:hueOff val="436197"/>
            <a:satOff val="-23818"/>
            <a:lumOff val="1993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for operations – use the right tools for the operations team  </a:t>
          </a:r>
        </a:p>
      </dsp:txBody>
      <dsp:txXfrm>
        <a:off x="2866341" y="2008372"/>
        <a:ext cx="2602782" cy="1561669"/>
      </dsp:txXfrm>
    </dsp:sp>
    <dsp:sp modelId="{7473FF28-5D63-4546-BE1A-2743B1716D4D}">
      <dsp:nvSpPr>
        <dsp:cNvPr id="0" name=""/>
        <dsp:cNvSpPr/>
      </dsp:nvSpPr>
      <dsp:spPr>
        <a:xfrm>
          <a:off x="5729401" y="2008372"/>
          <a:ext cx="2602782" cy="1561669"/>
        </a:xfrm>
        <a:prstGeom prst="rect">
          <a:avLst/>
        </a:prstGeom>
        <a:solidFill>
          <a:schemeClr val="accent1">
            <a:shade val="80000"/>
            <a:hueOff val="523436"/>
            <a:satOff val="-28582"/>
            <a:lumOff val="2392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Use managed services - use PaaS rather than IaaS</a:t>
          </a:r>
        </a:p>
      </dsp:txBody>
      <dsp:txXfrm>
        <a:off x="5729401" y="2008372"/>
        <a:ext cx="2602782" cy="1561669"/>
      </dsp:txXfrm>
    </dsp:sp>
    <dsp:sp modelId="{6407E32D-D2EE-4383-AE80-A2A4390AA672}">
      <dsp:nvSpPr>
        <dsp:cNvPr id="0" name=""/>
        <dsp:cNvSpPr/>
      </dsp:nvSpPr>
      <dsp:spPr>
        <a:xfrm>
          <a:off x="8592462" y="2008372"/>
          <a:ext cx="2602782" cy="1561669"/>
        </a:xfrm>
        <a:prstGeom prst="rect">
          <a:avLst/>
        </a:prstGeom>
        <a:solidFill>
          <a:schemeClr val="accent1">
            <a:shade val="80000"/>
            <a:hueOff val="610676"/>
            <a:satOff val="-33346"/>
            <a:lumOff val="2790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Use the best data store for the job</a:t>
          </a:r>
        </a:p>
      </dsp:txBody>
      <dsp:txXfrm>
        <a:off x="8592462" y="2008372"/>
        <a:ext cx="2602782" cy="1561669"/>
      </dsp:txXfrm>
    </dsp:sp>
    <dsp:sp modelId="{16D6758C-5090-4D0D-9B4E-2B5E4E310AE0}">
      <dsp:nvSpPr>
        <dsp:cNvPr id="0" name=""/>
        <dsp:cNvSpPr/>
      </dsp:nvSpPr>
      <dsp:spPr>
        <a:xfrm>
          <a:off x="2866341" y="3830320"/>
          <a:ext cx="2602782" cy="1561669"/>
        </a:xfrm>
        <a:prstGeom prst="rect">
          <a:avLst/>
        </a:prstGeom>
        <a:solidFill>
          <a:schemeClr val="accent1">
            <a:shade val="80000"/>
            <a:hueOff val="697915"/>
            <a:satOff val="-38109"/>
            <a:lumOff val="3189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for evolution - change is key for continuous innovation</a:t>
          </a:r>
        </a:p>
      </dsp:txBody>
      <dsp:txXfrm>
        <a:off x="2866341" y="3830320"/>
        <a:ext cx="2602782" cy="1561669"/>
      </dsp:txXfrm>
    </dsp:sp>
    <dsp:sp modelId="{8AC3B802-EE56-4C2D-A011-35D2286E372F}">
      <dsp:nvSpPr>
        <dsp:cNvPr id="0" name=""/>
        <dsp:cNvSpPr/>
      </dsp:nvSpPr>
      <dsp:spPr>
        <a:xfrm>
          <a:off x="5729401" y="3830320"/>
          <a:ext cx="2602782" cy="1561669"/>
        </a:xfrm>
        <a:prstGeom prst="rect">
          <a:avLst/>
        </a:prstGeom>
        <a:solidFill>
          <a:schemeClr val="accent1">
            <a:shade val="80000"/>
            <a:hueOff val="785154"/>
            <a:satOff val="-42873"/>
            <a:lumOff val="3588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Build for the needs of business</a:t>
          </a:r>
        </a:p>
      </dsp:txBody>
      <dsp:txXfrm>
        <a:off x="5729401" y="3830320"/>
        <a:ext cx="2602782" cy="156166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10/26/2018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10/26/2018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witter.com/DanRosanova"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twitter.com/Azure" TargetMode="External"/><Relationship Id="rId4" Type="http://schemas.openxmlformats.org/officeDocument/2006/relationships/hyperlink" Target="https://twitter.com/hashtag/AzureEventHubs?src=hash"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ervice-fabric/service-fabric-cluster-resource-manager-autoscalin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17569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ones we will focus 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981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09162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Dan </a:t>
            </a:r>
            <a:r>
              <a:rPr lang="en-US" b="1" dirty="0" err="1">
                <a:hlinkClick r:id="rId3"/>
              </a:rPr>
              <a:t>Rosanova</a:t>
            </a:r>
            <a:r>
              <a:rPr lang="en-US" b="1" dirty="0"/>
              <a:t> - </a:t>
            </a:r>
            <a:r>
              <a:rPr lang="en-US" dirty="0">
                <a:effectLst/>
              </a:rPr>
              <a:t>2.0066 TRILLION requests to </a:t>
            </a:r>
            <a:r>
              <a:rPr lang="en-US" strike="sngStrike" dirty="0">
                <a:effectLst/>
                <a:hlinkClick r:id="rId4"/>
              </a:rPr>
              <a:t>#</a:t>
            </a:r>
            <a:r>
              <a:rPr lang="en-US" b="1" dirty="0" err="1">
                <a:effectLst/>
                <a:hlinkClick r:id="rId4"/>
              </a:rPr>
              <a:t>AzureEventHubs</a:t>
            </a:r>
            <a:r>
              <a:rPr lang="en-US" dirty="0">
                <a:effectLst/>
              </a:rPr>
              <a:t> on May 23 2018. That’s some scale! </a:t>
            </a:r>
            <a:r>
              <a:rPr lang="en-US" strike="sngStrike" dirty="0">
                <a:effectLst/>
                <a:hlinkClick r:id="rId5"/>
              </a:rPr>
              <a:t>@</a:t>
            </a:r>
            <a:r>
              <a:rPr lang="en-US" b="1" dirty="0">
                <a:effectLst/>
                <a:hlinkClick r:id="rId5"/>
              </a:rPr>
              <a:t>Azure</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51146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9987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-us/azure/service-fabric/service-fabric-</a:t>
            </a:r>
            <a:r>
              <a:rPr lang="en-US" dirty="0" err="1"/>
              <a:t>api</a:t>
            </a:r>
            <a:r>
              <a:rPr lang="en-US" dirty="0"/>
              <a:t>-management-overview</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321931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RubDevOpsOnIt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2896429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pic– Service Affinity</a:t>
            </a:r>
          </a:p>
          <a:p>
            <a:r>
              <a:rPr lang="en-US" dirty="0"/>
              <a:t>Left bottom – node placement </a:t>
            </a:r>
          </a:p>
          <a:p>
            <a:r>
              <a:rPr lang="en-US" dirty="0"/>
              <a:t>Bottom right – blue green </a:t>
            </a:r>
          </a:p>
        </p:txBody>
      </p:sp>
      <p:sp>
        <p:nvSpPr>
          <p:cNvPr id="4" name="Slide Number Placeholder 3"/>
          <p:cNvSpPr>
            <a:spLocks noGrp="1"/>
          </p:cNvSpPr>
          <p:nvPr>
            <p:ph type="sldNum" sz="quarter" idx="10"/>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228227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3813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https://azure.microsoft.com/en-us/documentation/articles/service-fabric-controlled-chaos/</a:t>
            </a:r>
          </a:p>
        </p:txBody>
      </p:sp>
      <p:sp>
        <p:nvSpPr>
          <p:cNvPr id="4" name="Slide Number Placeholder 3"/>
          <p:cNvSpPr>
            <a:spLocks noGrp="1"/>
          </p:cNvSpPr>
          <p:nvPr>
            <p:ph type="sldNum" sz="quarter" idx="10"/>
          </p:nvPr>
        </p:nvSpPr>
        <p:spPr/>
        <p:txBody>
          <a:bodyPr/>
          <a:lstStyle/>
          <a:p>
            <a:fld id="{66FCE59A-E0AB-475C-A271-E5CCDAF34F5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8697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7278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scale, flagship products for our customers </a:t>
            </a:r>
          </a:p>
          <a:p>
            <a:r>
              <a:rPr lang="en-US" dirty="0"/>
              <a:t>Flexible and powerful – host apps, containers, guest exes </a:t>
            </a:r>
          </a:p>
          <a:p>
            <a:r>
              <a:rPr lang="en-US" dirty="0"/>
              <a:t>Solves scale and density issues </a:t>
            </a:r>
          </a:p>
          <a:p>
            <a:r>
              <a:rPr lang="en-US" dirty="0"/>
              <a:t>Complex, especially initially </a:t>
            </a:r>
          </a:p>
          <a:p>
            <a:r>
              <a:rPr lang="en-US" dirty="0"/>
              <a:t>IT, Developers, </a:t>
            </a:r>
            <a:r>
              <a:rPr lang="en-US" dirty="0" err="1"/>
              <a:t>Devops</a:t>
            </a:r>
            <a:r>
              <a:rPr lang="en-US" dirty="0"/>
              <a:t>, security </a:t>
            </a:r>
          </a:p>
          <a:p>
            <a:r>
              <a:rPr lang="en-US" dirty="0"/>
              <a:t>Extremely well documented (1300 pages) </a:t>
            </a:r>
          </a:p>
          <a:p>
            <a:r>
              <a:rPr lang="en-US" dirty="0"/>
              <a:t>Extremely high number of cores for both internal and external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448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222246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actually real </a:t>
            </a:r>
            <a:r>
              <a:rPr lang="en-US" dirty="0">
                <a:sym typeface="Wingdings" panose="05000000000000000000" pitchFamily="2" charset="2"/>
              </a:rPr>
              <a:t></a:t>
            </a:r>
          </a:p>
          <a:p>
            <a:r>
              <a:rPr lang="en-US" dirty="0"/>
              <a:t>https://docs.microsoft.com/en-us/azure/architecture/guide/design-principles/</a:t>
            </a:r>
          </a:p>
          <a:p>
            <a:endParaRPr lang="en-US" dirty="0"/>
          </a:p>
          <a:p>
            <a:r>
              <a:rPr lang="en-US" dirty="0"/>
              <a:t>So what is the problem – this is hard. </a:t>
            </a:r>
          </a:p>
          <a:p>
            <a:r>
              <a:rPr lang="en-US" dirty="0"/>
              <a:t>SF is great at this and can help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26</a:t>
            </a:fld>
            <a:endParaRPr lang="en-US"/>
          </a:p>
        </p:txBody>
      </p:sp>
    </p:spTree>
    <p:extLst>
      <p:ext uri="{BB962C8B-B14F-4D97-AF65-F5344CB8AC3E}">
        <p14:creationId xmlns:p14="http://schemas.microsoft.com/office/powerpoint/2010/main" val="3067429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DD16B8-DE3E-4D31-AAA7-8D20470AAF8E}" type="slidenum">
              <a:rPr lang="en-US" smtClean="0"/>
              <a:t>27</a:t>
            </a:fld>
            <a:endParaRPr lang="en-US"/>
          </a:p>
        </p:txBody>
      </p:sp>
    </p:spTree>
    <p:extLst>
      <p:ext uri="{BB962C8B-B14F-4D97-AF65-F5344CB8AC3E}">
        <p14:creationId xmlns:p14="http://schemas.microsoft.com/office/powerpoint/2010/main" val="2766966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clear here – SF is agnostic and has support across so many areas. It stands out as a </a:t>
            </a:r>
            <a:r>
              <a:rPr lang="en-US" dirty="0" err="1"/>
              <a:t>.Net</a:t>
            </a:r>
            <a:r>
              <a:rPr lang="en-US" dirty="0"/>
              <a:t> microservices and Windows container orchestrator </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28</a:t>
            </a:fld>
            <a:endParaRPr lang="en-US"/>
          </a:p>
        </p:txBody>
      </p:sp>
    </p:spTree>
    <p:extLst>
      <p:ext uri="{BB962C8B-B14F-4D97-AF65-F5344CB8AC3E}">
        <p14:creationId xmlns:p14="http://schemas.microsoft.com/office/powerpoint/2010/main" val="186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illustration is the system services – here is what they do:</a:t>
            </a:r>
          </a:p>
          <a:p>
            <a:pPr rtl="0" eaLnBrk="1" fontAlgn="auto" latinLnBrk="0" hangingPunct="1"/>
            <a:r>
              <a:rPr lang="en-US" sz="1200" b="0" i="0" u="none" strike="noStrike" kern="1200" dirty="0">
                <a:solidFill>
                  <a:schemeClr val="tx1"/>
                </a:solidFill>
                <a:effectLst/>
                <a:latin typeface="+mn-lt"/>
                <a:ea typeface="+mn-ea"/>
                <a:cs typeface="+mn-cs"/>
              </a:rPr>
              <a:t>Cluster</a:t>
            </a:r>
            <a:r>
              <a:rPr lang="en-US" sz="1200" b="0" i="0" u="none" strike="noStrike" kern="1200" baseline="0" dirty="0">
                <a:solidFill>
                  <a:schemeClr val="tx1"/>
                </a:solidFill>
                <a:effectLst/>
                <a:latin typeface="+mn-lt"/>
                <a:ea typeface="+mn-ea"/>
                <a:cs typeface="+mn-cs"/>
              </a:rPr>
              <a:t> Resource Manager - </a:t>
            </a:r>
            <a:r>
              <a:rPr lang="en-US" sz="1200" b="0" i="0" u="none" strike="noStrike" kern="1200" dirty="0">
                <a:solidFill>
                  <a:schemeClr val="tx1"/>
                </a:solidFill>
                <a:effectLst/>
                <a:latin typeface="+mn-lt"/>
                <a:ea typeface="+mn-ea"/>
                <a:cs typeface="+mn-cs"/>
              </a:rPr>
              <a:t>Cluster and resource management</a:t>
            </a:r>
          </a:p>
          <a:p>
            <a:pPr rtl="0" eaLnBrk="1" fontAlgn="auto" latinLnBrk="0" hangingPunct="1"/>
            <a:r>
              <a:rPr lang="en-US" sz="1200" b="0" i="0" u="none" strike="noStrike" kern="1200" dirty="0">
                <a:solidFill>
                  <a:schemeClr val="tx1"/>
                </a:solidFill>
                <a:effectLst/>
                <a:latin typeface="+mn-lt"/>
                <a:ea typeface="+mn-ea"/>
                <a:cs typeface="+mn-cs"/>
              </a:rPr>
              <a:t>Failover Manager- Rebalances service instances as nodes</a:t>
            </a:r>
            <a:r>
              <a:rPr lang="en-US" sz="1200" b="0" i="0" u="none" strike="noStrike" kern="1200" baseline="0" dirty="0">
                <a:solidFill>
                  <a:schemeClr val="tx1"/>
                </a:solidFill>
                <a:effectLst/>
                <a:latin typeface="+mn-lt"/>
                <a:ea typeface="+mn-ea"/>
                <a:cs typeface="+mn-cs"/>
              </a:rPr>
              <a:t> come/go</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Naming - Registry mapping service instances </a:t>
            </a:r>
            <a:r>
              <a:rPr lang="en-US" sz="1200" b="0" i="0" u="none" strike="noStrike" kern="1200" dirty="0">
                <a:solidFill>
                  <a:schemeClr val="tx1"/>
                </a:solidFill>
                <a:effectLst/>
                <a:latin typeface="+mn-lt"/>
                <a:ea typeface="+mn-ea"/>
                <a:cs typeface="+mn-cs"/>
                <a:sym typeface="Wingdings" pitchFamily="2" charset="2"/>
              </a:rPr>
              <a:t></a:t>
            </a:r>
            <a:r>
              <a:rPr lang="en-US" sz="1200" b="0" i="0" u="none" strike="noStrike" kern="1200" dirty="0">
                <a:solidFill>
                  <a:schemeClr val="tx1"/>
                </a:solidFill>
                <a:effectLst/>
                <a:latin typeface="+mn-lt"/>
                <a:ea typeface="+mn-ea"/>
                <a:cs typeface="+mn-cs"/>
              </a:rPr>
              <a:t> endpoints</a:t>
            </a:r>
          </a:p>
          <a:p>
            <a:pPr rtl="0" eaLnBrk="1" fontAlgn="t" latinLnBrk="0" hangingPunct="1"/>
            <a:r>
              <a:rPr lang="en-US" sz="1200" b="0" i="0" u="none" strike="noStrike" kern="1200" dirty="0">
                <a:solidFill>
                  <a:schemeClr val="tx1"/>
                </a:solidFill>
                <a:effectLst/>
                <a:latin typeface="+mn-lt"/>
                <a:ea typeface="+mn-ea"/>
                <a:cs typeface="+mn-cs"/>
              </a:rPr>
              <a:t>Fault Analysis - Let’s you inject faults to test your services</a:t>
            </a:r>
          </a:p>
          <a:p>
            <a:pPr rtl="0" eaLnBrk="1" fontAlgn="t" latinLnBrk="0" hangingPunct="1"/>
            <a:r>
              <a:rPr lang="en-US" sz="1200" b="0" i="0" u="none" strike="noStrike" kern="1200" dirty="0">
                <a:solidFill>
                  <a:schemeClr val="tx1"/>
                </a:solidFill>
                <a:effectLst/>
                <a:latin typeface="+mn-lt"/>
                <a:ea typeface="+mn-ea"/>
                <a:cs typeface="+mn-cs"/>
              </a:rPr>
              <a:t>Image Store- Contains</a:t>
            </a:r>
            <a:r>
              <a:rPr lang="en-US" sz="1200" b="0" i="0" u="none" strike="noStrike" kern="1200" baseline="0" dirty="0">
                <a:solidFill>
                  <a:schemeClr val="tx1"/>
                </a:solidFill>
                <a:effectLst/>
                <a:latin typeface="+mn-lt"/>
                <a:ea typeface="+mn-ea"/>
                <a:cs typeface="+mn-cs"/>
              </a:rPr>
              <a:t> your app packages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Upgrade - Upgrades Service Fabric on nodes (Azure only)</a:t>
            </a:r>
          </a:p>
          <a:p>
            <a:pPr rtl="0" eaLnBrk="1" fontAlgn="t" latinLnBrk="0" hangingPunct="1"/>
            <a:r>
              <a:rPr lang="en-US" sz="1200" b="0" i="0" u="none" strike="noStrike" kern="1200" dirty="0">
                <a:solidFill>
                  <a:schemeClr val="tx1"/>
                </a:solidFill>
                <a:effectLst/>
                <a:latin typeface="+mn-lt"/>
                <a:ea typeface="+mn-ea"/>
                <a:cs typeface="+mn-cs"/>
              </a:rPr>
              <a:t>DNS - Used for containers </a:t>
            </a:r>
            <a:r>
              <a:rPr lang="en-US" sz="1200" b="0" i="0" u="none" strike="noStrike" kern="1200">
                <a:solidFill>
                  <a:schemeClr val="tx1"/>
                </a:solidFill>
                <a:effectLst/>
                <a:latin typeface="+mn-lt"/>
                <a:ea typeface="+mn-ea"/>
                <a:cs typeface="+mn-cs"/>
              </a:rPr>
              <a:t>in conjunction </a:t>
            </a:r>
            <a:r>
              <a:rPr lang="en-US" sz="1200" b="0" i="0" u="none" strike="noStrike" kern="1200" dirty="0">
                <a:solidFill>
                  <a:schemeClr val="tx1"/>
                </a:solidFill>
                <a:effectLst/>
                <a:latin typeface="+mn-lt"/>
                <a:ea typeface="+mn-ea"/>
                <a:cs typeface="+mn-cs"/>
              </a:rPr>
              <a:t>with the naming service for service discovery </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29</a:t>
            </a:fld>
            <a:endParaRPr lang="en-US"/>
          </a:p>
        </p:txBody>
      </p:sp>
    </p:spTree>
    <p:extLst>
      <p:ext uri="{BB962C8B-B14F-4D97-AF65-F5344CB8AC3E}">
        <p14:creationId xmlns:p14="http://schemas.microsoft.com/office/powerpoint/2010/main" val="3902959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has windows support but is in beta </a:t>
            </a:r>
          </a:p>
          <a:p>
            <a:endParaRPr lang="en-US" dirty="0"/>
          </a:p>
          <a:p>
            <a:r>
              <a:rPr lang="en-US" dirty="0"/>
              <a:t>Resource </a:t>
            </a:r>
            <a:r>
              <a:rPr lang="en-US" dirty="0" err="1"/>
              <a:t>Goverance</a:t>
            </a:r>
            <a:r>
              <a:rPr lang="en-US" dirty="0"/>
              <a:t>:</a:t>
            </a:r>
          </a:p>
          <a:p>
            <a:r>
              <a:rPr lang="en-US" sz="1200" b="0" i="1" kern="1200" dirty="0" err="1">
                <a:solidFill>
                  <a:schemeClr val="tx1"/>
                </a:solidFill>
                <a:effectLst/>
                <a:latin typeface="+mn-lt"/>
                <a:ea typeface="+mn-ea"/>
                <a:cs typeface="+mn-cs"/>
              </a:rPr>
              <a:t>MemorySwapInMB</a:t>
            </a:r>
            <a:r>
              <a:rPr lang="en-US" sz="1200" b="0" i="0" kern="1200" dirty="0">
                <a:solidFill>
                  <a:schemeClr val="tx1"/>
                </a:solidFill>
                <a:effectLst/>
                <a:latin typeface="+mn-lt"/>
                <a:ea typeface="+mn-ea"/>
                <a:cs typeface="+mn-cs"/>
              </a:rPr>
              <a:t>: The amount of swap memory that a container can use.</a:t>
            </a:r>
          </a:p>
          <a:p>
            <a:r>
              <a:rPr lang="en-US" sz="1200" b="0" i="1" kern="1200" dirty="0" err="1">
                <a:solidFill>
                  <a:schemeClr val="tx1"/>
                </a:solidFill>
                <a:effectLst/>
                <a:latin typeface="+mn-lt"/>
                <a:ea typeface="+mn-ea"/>
                <a:cs typeface="+mn-cs"/>
              </a:rPr>
              <a:t>MemoryReservationInMB</a:t>
            </a:r>
            <a:r>
              <a:rPr lang="en-US" sz="1200" b="0" i="0" kern="1200" dirty="0">
                <a:solidFill>
                  <a:schemeClr val="tx1"/>
                </a:solidFill>
                <a:effectLst/>
                <a:latin typeface="+mn-lt"/>
                <a:ea typeface="+mn-ea"/>
                <a:cs typeface="+mn-cs"/>
              </a:rPr>
              <a:t>: The soft limit for memory governance that is enforced only when memory contention is detected on the node.</a:t>
            </a:r>
          </a:p>
          <a:p>
            <a:r>
              <a:rPr lang="en-US" sz="1200" b="0" i="1" kern="1200" dirty="0" err="1">
                <a:solidFill>
                  <a:schemeClr val="tx1"/>
                </a:solidFill>
                <a:effectLst/>
                <a:latin typeface="+mn-lt"/>
                <a:ea typeface="+mn-ea"/>
                <a:cs typeface="+mn-cs"/>
              </a:rPr>
              <a:t>CpuPercent</a:t>
            </a:r>
            <a:r>
              <a:rPr lang="en-US" sz="1200" b="0" i="0" kern="1200" dirty="0">
                <a:solidFill>
                  <a:schemeClr val="tx1"/>
                </a:solidFill>
                <a:effectLst/>
                <a:latin typeface="+mn-lt"/>
                <a:ea typeface="+mn-ea"/>
                <a:cs typeface="+mn-cs"/>
              </a:rPr>
              <a:t>: The percentage of CPU that the container can use. If CPU limits are specified for the service package, this parameter is effectively ignored.</a:t>
            </a:r>
          </a:p>
          <a:p>
            <a:r>
              <a:rPr lang="en-US" sz="1200" b="0" i="1" kern="1200" dirty="0" err="1">
                <a:solidFill>
                  <a:schemeClr val="tx1"/>
                </a:solidFill>
                <a:effectLst/>
                <a:latin typeface="+mn-lt"/>
                <a:ea typeface="+mn-ea"/>
                <a:cs typeface="+mn-cs"/>
              </a:rPr>
              <a:t>MaximumIOps</a:t>
            </a:r>
            <a:r>
              <a:rPr lang="en-US" sz="1200" b="0" i="0" kern="1200" dirty="0">
                <a:solidFill>
                  <a:schemeClr val="tx1"/>
                </a:solidFill>
                <a:effectLst/>
                <a:latin typeface="+mn-lt"/>
                <a:ea typeface="+mn-ea"/>
                <a:cs typeface="+mn-cs"/>
              </a:rPr>
              <a:t>: The maximum IOPS that a container can use (read and write).</a:t>
            </a:r>
          </a:p>
          <a:p>
            <a:r>
              <a:rPr lang="en-US" sz="1200" b="0" i="1" kern="1200" dirty="0" err="1">
                <a:solidFill>
                  <a:schemeClr val="tx1"/>
                </a:solidFill>
                <a:effectLst/>
                <a:latin typeface="+mn-lt"/>
                <a:ea typeface="+mn-ea"/>
                <a:cs typeface="+mn-cs"/>
              </a:rPr>
              <a:t>MaximumIOBytesps</a:t>
            </a:r>
            <a:r>
              <a:rPr lang="en-US" sz="1200" b="0" i="0" kern="1200" dirty="0">
                <a:solidFill>
                  <a:schemeClr val="tx1"/>
                </a:solidFill>
                <a:effectLst/>
                <a:latin typeface="+mn-lt"/>
                <a:ea typeface="+mn-ea"/>
                <a:cs typeface="+mn-cs"/>
              </a:rPr>
              <a:t>: The maximum IO (bytes per second) that a container can use (read and write).</a:t>
            </a:r>
          </a:p>
          <a:p>
            <a:r>
              <a:rPr lang="en-US" sz="1200" b="0" i="1" kern="1200" dirty="0" err="1">
                <a:solidFill>
                  <a:schemeClr val="tx1"/>
                </a:solidFill>
                <a:effectLst/>
                <a:latin typeface="+mn-lt"/>
                <a:ea typeface="+mn-ea"/>
                <a:cs typeface="+mn-cs"/>
              </a:rPr>
              <a:t>BlockIOWeight</a:t>
            </a:r>
            <a:r>
              <a:rPr lang="en-US" sz="1200" b="0" i="0" kern="1200" dirty="0">
                <a:solidFill>
                  <a:schemeClr val="tx1"/>
                </a:solidFill>
                <a:effectLst/>
                <a:latin typeface="+mn-lt"/>
                <a:ea typeface="+mn-ea"/>
                <a:cs typeface="+mn-cs"/>
              </a:rPr>
              <a:t>: The block IO weight for relative to other containers.</a:t>
            </a:r>
          </a:p>
          <a:p>
            <a:endParaRPr lang="en-US" dirty="0"/>
          </a:p>
          <a:p>
            <a:r>
              <a:rPr lang="en-US" sz="1200" b="0" i="0" kern="1200" dirty="0">
                <a:solidFill>
                  <a:schemeClr val="tx1"/>
                </a:solidFill>
                <a:effectLst/>
                <a:latin typeface="+mn-lt"/>
                <a:ea typeface="+mn-ea"/>
                <a:cs typeface="+mn-cs"/>
              </a:rPr>
              <a:t>&lt;Application Name="fabric:/TestApplication1" </a:t>
            </a:r>
            <a:r>
              <a:rPr lang="en-US" sz="1200" b="0" i="0" kern="1200" dirty="0" err="1">
                <a:solidFill>
                  <a:schemeClr val="tx1"/>
                </a:solidFill>
                <a:effectLst/>
                <a:latin typeface="+mn-lt"/>
                <a:ea typeface="+mn-ea"/>
                <a:cs typeface="+mn-cs"/>
              </a:rPr>
              <a:t>xmlns</a:t>
            </a: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schemas.microsoft.com</a:t>
            </a:r>
            <a:r>
              <a:rPr lang="en-US" sz="1200" b="0" i="0" kern="1200" dirty="0">
                <a:solidFill>
                  <a:schemeClr val="tx1"/>
                </a:solidFill>
                <a:effectLst/>
                <a:latin typeface="+mn-lt"/>
                <a:ea typeface="+mn-ea"/>
                <a:cs typeface="+mn-cs"/>
              </a:rPr>
              <a:t>/2011/01/fabric"&gt; &lt;Parameters&gt; &lt;Parameter Name="</a:t>
            </a:r>
            <a:r>
              <a:rPr lang="en-US" sz="1200" b="0" i="0" kern="1200" dirty="0" err="1">
                <a:solidFill>
                  <a:schemeClr val="tx1"/>
                </a:solidFill>
                <a:effectLst/>
                <a:latin typeface="+mn-lt"/>
                <a:ea typeface="+mn-ea"/>
                <a:cs typeface="+mn-cs"/>
              </a:rPr>
              <a:t>CpuCores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="2" /&gt; &lt;Parameter Name="</a:t>
            </a:r>
            <a:r>
              <a:rPr lang="en-US" sz="1200" b="0" i="0" kern="1200" dirty="0" err="1">
                <a:solidFill>
                  <a:schemeClr val="tx1"/>
                </a:solidFill>
                <a:effectLst/>
                <a:latin typeface="+mn-lt"/>
                <a:ea typeface="+mn-ea"/>
                <a:cs typeface="+mn-cs"/>
              </a:rPr>
              <a:t>CpuSharesA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="512" /&gt; &lt;Parameter Name="</a:t>
            </a:r>
            <a:r>
              <a:rPr lang="en-US" sz="1200" b="0" i="0" kern="1200" dirty="0" err="1">
                <a:solidFill>
                  <a:schemeClr val="tx1"/>
                </a:solidFill>
                <a:effectLst/>
                <a:latin typeface="+mn-lt"/>
                <a:ea typeface="+mn-ea"/>
                <a:cs typeface="+mn-cs"/>
              </a:rPr>
              <a:t>CpuSharesB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="512" /&gt; &lt;Parameter Name="</a:t>
            </a:r>
            <a:r>
              <a:rPr lang="en-US" sz="1200" b="0" i="0" kern="1200" dirty="0" err="1">
                <a:solidFill>
                  <a:schemeClr val="tx1"/>
                </a:solidFill>
                <a:effectLst/>
                <a:latin typeface="+mn-lt"/>
                <a:ea typeface="+mn-ea"/>
                <a:cs typeface="+mn-cs"/>
              </a:rPr>
              <a:t>MemoryA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="1024" /&gt; &lt;Parameter Name="</a:t>
            </a:r>
            <a:r>
              <a:rPr lang="en-US" sz="1200" b="0" i="0" kern="1200" dirty="0" err="1">
                <a:solidFill>
                  <a:schemeClr val="tx1"/>
                </a:solidFill>
                <a:effectLst/>
                <a:latin typeface="+mn-lt"/>
                <a:ea typeface="+mn-ea"/>
                <a:cs typeface="+mn-cs"/>
              </a:rPr>
              <a:t>MemoryB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="1024" /&gt; &lt;/Parameters&gt; &lt;/Application&gt;</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-us/azure/service-fabric/service-fabric-resource-governance</a:t>
            </a: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30</a:t>
            </a:fld>
            <a:endParaRPr lang="en-US"/>
          </a:p>
        </p:txBody>
      </p:sp>
    </p:spTree>
    <p:extLst>
      <p:ext uri="{BB962C8B-B14F-4D97-AF65-F5344CB8AC3E}">
        <p14:creationId xmlns:p14="http://schemas.microsoft.com/office/powerpoint/2010/main" val="1036183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27D10E-073A-498C-B796-C030E3DFB5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10/26/2018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576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Demonstrating lots of concepts on the right: </a:t>
            </a:r>
          </a:p>
          <a:p>
            <a:r>
              <a:rPr lang="en-US" dirty="0"/>
              <a:t>2 node types on the same VNET but different subnets with NSGs restricting traffic between services </a:t>
            </a:r>
          </a:p>
          <a:p>
            <a:r>
              <a:rPr lang="en-US" dirty="0"/>
              <a:t>Each node type will have separate load balancers </a:t>
            </a:r>
          </a:p>
          <a:p>
            <a:r>
              <a:rPr lang="en-US" dirty="0"/>
              <a:t>Each node type will be an independent VMSS with different machine profiles </a:t>
            </a:r>
          </a:p>
          <a:p>
            <a:r>
              <a:rPr lang="en-US" dirty="0"/>
              <a:t>The service fabric services can run like this or in an independent 3</a:t>
            </a:r>
            <a:r>
              <a:rPr lang="en-US" baseline="30000" dirty="0"/>
              <a:t>rd</a:t>
            </a:r>
            <a:r>
              <a:rPr lang="en-US" dirty="0"/>
              <a:t> node type marked as “primary”</a:t>
            </a:r>
          </a:p>
          <a:p>
            <a:r>
              <a:rPr lang="en-US" dirty="0"/>
              <a:t>Service definitions (all stateless microservices or containers):</a:t>
            </a:r>
          </a:p>
          <a:p>
            <a:r>
              <a:rPr lang="en-US" dirty="0"/>
              <a:t>Pine tree = -1 instances with node placement of “Front End” </a:t>
            </a:r>
          </a:p>
          <a:p>
            <a:r>
              <a:rPr lang="en-US" dirty="0"/>
              <a:t>Cow = 3 instances, </a:t>
            </a:r>
            <a:r>
              <a:rPr lang="en-US" dirty="0" err="1"/>
              <a:t>node_type</a:t>
            </a:r>
            <a:r>
              <a:rPr lang="en-US" dirty="0"/>
              <a:t> = “Front End”</a:t>
            </a:r>
          </a:p>
          <a:p>
            <a:r>
              <a:rPr lang="en-US" dirty="0"/>
              <a:t>Lock = -1 instances </a:t>
            </a:r>
          </a:p>
          <a:p>
            <a:r>
              <a:rPr lang="en-US" dirty="0"/>
              <a:t>Motorcycle = -1 instances with </a:t>
            </a:r>
            <a:r>
              <a:rPr lang="en-US" dirty="0" err="1"/>
              <a:t>node_type</a:t>
            </a:r>
            <a:r>
              <a:rPr lang="en-US" dirty="0"/>
              <a:t> = “Front End”</a:t>
            </a:r>
          </a:p>
          <a:p>
            <a:r>
              <a:rPr lang="en-US" dirty="0"/>
              <a:t>Football = 7 instances </a:t>
            </a:r>
          </a:p>
          <a:p>
            <a:r>
              <a:rPr lang="en-US" dirty="0"/>
              <a:t>Turtle = 1 instance </a:t>
            </a:r>
          </a:p>
          <a:p>
            <a:r>
              <a:rPr lang="en-US" dirty="0"/>
              <a:t>Labrador = -1 instances with </a:t>
            </a:r>
            <a:r>
              <a:rPr lang="en-US" dirty="0" err="1"/>
              <a:t>node_type</a:t>
            </a:r>
            <a:r>
              <a:rPr lang="en-US" dirty="0"/>
              <a:t> = “Back End”</a:t>
            </a:r>
          </a:p>
          <a:p>
            <a:r>
              <a:rPr lang="en-US" dirty="0"/>
              <a:t>Duck = -1 instances with </a:t>
            </a:r>
            <a:r>
              <a:rPr lang="en-US" dirty="0" err="1"/>
              <a:t>node_type</a:t>
            </a:r>
            <a:r>
              <a:rPr lang="en-US" dirty="0"/>
              <a:t> = “Back End”</a:t>
            </a:r>
          </a:p>
          <a:p>
            <a:r>
              <a:rPr lang="en-US" dirty="0"/>
              <a:t>Sun = 3 instances with </a:t>
            </a:r>
            <a:r>
              <a:rPr lang="en-US" dirty="0" err="1"/>
              <a:t>node_type</a:t>
            </a:r>
            <a:r>
              <a:rPr lang="en-US" dirty="0"/>
              <a:t>=“back end” with a Parent Affinity for the cloud service</a:t>
            </a:r>
          </a:p>
          <a:p>
            <a:r>
              <a:rPr lang="en-US" dirty="0"/>
              <a:t>Cloud = 3 instances with </a:t>
            </a:r>
            <a:r>
              <a:rPr lang="en-US" dirty="0" err="1"/>
              <a:t>node_type</a:t>
            </a:r>
            <a:r>
              <a:rPr lang="en-US" dirty="0"/>
              <a:t> = “back end” with a child affinity for the sun service </a:t>
            </a:r>
          </a:p>
          <a:p>
            <a:r>
              <a:rPr lang="en-US" dirty="0"/>
              <a:t>Rabbit = start with 1 container instance with autoscaling based on load with </a:t>
            </a:r>
            <a:r>
              <a:rPr lang="en-US" dirty="0" err="1"/>
              <a:t>node_type</a:t>
            </a:r>
            <a:r>
              <a:rPr lang="en-US" dirty="0"/>
              <a:t> = “back end” </a:t>
            </a:r>
          </a:p>
          <a:p>
            <a:endParaRPr lang="en-US" dirty="0"/>
          </a:p>
          <a:p>
            <a:r>
              <a:rPr lang="en-US" dirty="0"/>
              <a:t>https://docs.microsoft.com/en-us/azure/service-fabric/service-fabric-cluster-resource-manager-autoscaling</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32</a:t>
            </a:fld>
            <a:endParaRPr lang="en-US"/>
          </a:p>
        </p:txBody>
      </p:sp>
    </p:spTree>
    <p:extLst>
      <p:ext uri="{BB962C8B-B14F-4D97-AF65-F5344CB8AC3E}">
        <p14:creationId xmlns:p14="http://schemas.microsoft.com/office/powerpoint/2010/main" val="1501463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https://github.com/jessebenson/azure-performance</a:t>
            </a:r>
          </a:p>
          <a:p>
            <a:r>
              <a:rPr lang="en-US" dirty="0"/>
              <a:t>The question is always how far do you go? </a:t>
            </a: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3213367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34</a:t>
            </a:fld>
            <a:endParaRPr lang="en-US"/>
          </a:p>
        </p:txBody>
      </p:sp>
    </p:spTree>
    <p:extLst>
      <p:ext uri="{BB962C8B-B14F-4D97-AF65-F5344CB8AC3E}">
        <p14:creationId xmlns:p14="http://schemas.microsoft.com/office/powerpoint/2010/main" val="376532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5689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7296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3" name="Notes Placeholder 2">
            <a:extLst>
              <a:ext uri="{FF2B5EF4-FFF2-40B4-BE49-F238E27FC236}">
                <a16:creationId xmlns:a16="http://schemas.microsoft.com/office/drawing/2014/main" id="{D57F93CA-71A0-405B-B49B-363E2E2681F0}"/>
              </a:ext>
            </a:extLst>
          </p:cNvPr>
          <p:cNvSpPr>
            <a:spLocks noGrp="1"/>
          </p:cNvSpPr>
          <p:nvPr>
            <p:ph type="body" idx="1"/>
          </p:nvPr>
        </p:nvSpPr>
        <p:spPr/>
        <p:txBody>
          <a:bodyPr/>
          <a:lstStyle/>
          <a:p>
            <a:r>
              <a:rPr lang="en-US" dirty="0"/>
              <a:t>Talk about service mesh</a:t>
            </a:r>
          </a:p>
          <a:p>
            <a:endParaRPr lang="en-US" dirty="0"/>
          </a:p>
          <a:p>
            <a:endParaRPr lang="en-US" dirty="0"/>
          </a:p>
        </p:txBody>
      </p:sp>
    </p:spTree>
    <p:extLst>
      <p:ext uri="{BB962C8B-B14F-4D97-AF65-F5344CB8AC3E}">
        <p14:creationId xmlns:p14="http://schemas.microsoft.com/office/powerpoint/2010/main" val="663848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577436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62967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85219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638766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833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72568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27821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4872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98142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
        <p:nvSpPr>
          <p:cNvPr id="3" name="Notes Placeholder 2">
            <a:extLst>
              <a:ext uri="{FF2B5EF4-FFF2-40B4-BE49-F238E27FC236}">
                <a16:creationId xmlns:a16="http://schemas.microsoft.com/office/drawing/2014/main" id="{A7E07CF4-C788-435C-88C5-A2600A674655}"/>
              </a:ext>
            </a:extLst>
          </p:cNvPr>
          <p:cNvSpPr>
            <a:spLocks noGrp="1"/>
          </p:cNvSpPr>
          <p:nvPr>
            <p:ph type="body" idx="1"/>
          </p:nvPr>
        </p:nvSpPr>
        <p:spPr/>
        <p:txBody>
          <a:bodyPr/>
          <a:lstStyle/>
          <a:p>
            <a:r>
              <a:rPr lang="en-US" sz="1200" dirty="0">
                <a:solidFill>
                  <a:schemeClr val="bg1"/>
                </a:solidFill>
              </a:rPr>
              <a:t>Try this today!</a:t>
            </a:r>
          </a:p>
          <a:p>
            <a:r>
              <a:rPr lang="en-US" sz="1200" dirty="0">
                <a:solidFill>
                  <a:schemeClr val="accent5">
                    <a:lumMod val="40000"/>
                    <a:lumOff val="60000"/>
                  </a:schemeClr>
                </a:solidFill>
              </a:rPr>
              <a:t>http://aka.ms/sf-filesvolumedriver</a:t>
            </a:r>
          </a:p>
          <a:p>
            <a:endParaRPr lang="en-US" dirty="0"/>
          </a:p>
        </p:txBody>
      </p:sp>
    </p:spTree>
    <p:extLst>
      <p:ext uri="{BB962C8B-B14F-4D97-AF65-F5344CB8AC3E}">
        <p14:creationId xmlns:p14="http://schemas.microsoft.com/office/powerpoint/2010/main" val="208840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807806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655591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84318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04064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363788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89765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11478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
        <p:nvSpPr>
          <p:cNvPr id="3" name="Notes Placeholder 2">
            <a:extLst>
              <a:ext uri="{FF2B5EF4-FFF2-40B4-BE49-F238E27FC236}">
                <a16:creationId xmlns:a16="http://schemas.microsoft.com/office/drawing/2014/main" id="{CAA05FDF-BD33-4E36-9801-F41BE8AFB2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760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57</a:t>
            </a:fld>
            <a:endParaRPr lang="en-US"/>
          </a:p>
        </p:txBody>
      </p:sp>
    </p:spTree>
    <p:extLst>
      <p:ext uri="{BB962C8B-B14F-4D97-AF65-F5344CB8AC3E}">
        <p14:creationId xmlns:p14="http://schemas.microsoft.com/office/powerpoint/2010/main" val="145100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91382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Build this out – in Visual Studio and/or Azure  </a:t>
            </a:r>
          </a:p>
          <a:p>
            <a:r>
              <a:rPr lang="en-US" sz="1200" dirty="0"/>
              <a:t>2 node types on the same VNET but different subnets with NSGs restricting traffic between services </a:t>
            </a:r>
          </a:p>
          <a:p>
            <a:r>
              <a:rPr lang="en-US" sz="1200" dirty="0"/>
              <a:t>Each node type will have separate load balancers </a:t>
            </a:r>
          </a:p>
          <a:p>
            <a:r>
              <a:rPr lang="en-US" sz="1200" dirty="0"/>
              <a:t>Each node type will be an independent VMSS with different machine profiles </a:t>
            </a:r>
          </a:p>
          <a:p>
            <a:r>
              <a:rPr lang="en-US" sz="1200" dirty="0"/>
              <a:t>The service fabric services can run like this or in an independent 3</a:t>
            </a:r>
            <a:r>
              <a:rPr lang="en-US" sz="1200" baseline="30000" dirty="0"/>
              <a:t>rd</a:t>
            </a:r>
            <a:r>
              <a:rPr lang="en-US" sz="1200" dirty="0"/>
              <a:t> node type marked as “primary”</a:t>
            </a:r>
          </a:p>
          <a:p>
            <a:r>
              <a:rPr lang="en-US" sz="1200" dirty="0"/>
              <a:t>Service definitions (all stateless microservices or containers):</a:t>
            </a:r>
          </a:p>
          <a:p>
            <a:r>
              <a:rPr lang="en-US" sz="1200" dirty="0"/>
              <a:t>Pine tree = -1 instances with node placement of “Front End” </a:t>
            </a:r>
          </a:p>
          <a:p>
            <a:r>
              <a:rPr lang="en-US" sz="1200" dirty="0"/>
              <a:t>Cow = 3 instances, </a:t>
            </a:r>
            <a:r>
              <a:rPr lang="en-US" sz="1200" dirty="0" err="1"/>
              <a:t>node_type</a:t>
            </a:r>
            <a:r>
              <a:rPr lang="en-US" sz="1200" dirty="0"/>
              <a:t> = “Front End”</a:t>
            </a:r>
          </a:p>
          <a:p>
            <a:r>
              <a:rPr lang="en-US" sz="1200" dirty="0"/>
              <a:t>Lock = -1 instances </a:t>
            </a:r>
          </a:p>
          <a:p>
            <a:r>
              <a:rPr lang="en-US" sz="1200" dirty="0"/>
              <a:t>Motorcycle = -1 instances with </a:t>
            </a:r>
            <a:r>
              <a:rPr lang="en-US" sz="1200" dirty="0" err="1"/>
              <a:t>node_type</a:t>
            </a:r>
            <a:r>
              <a:rPr lang="en-US" sz="1200" dirty="0"/>
              <a:t> = “Front End”</a:t>
            </a:r>
          </a:p>
          <a:p>
            <a:r>
              <a:rPr lang="en-US" sz="1200" dirty="0"/>
              <a:t>Football = 7 instances </a:t>
            </a:r>
          </a:p>
          <a:p>
            <a:r>
              <a:rPr lang="en-US" sz="1200" dirty="0"/>
              <a:t>Turtle = 1 instance </a:t>
            </a:r>
          </a:p>
          <a:p>
            <a:r>
              <a:rPr lang="en-US" sz="1200" dirty="0"/>
              <a:t>Labrador = -1 instances with </a:t>
            </a:r>
            <a:r>
              <a:rPr lang="en-US" sz="1200" dirty="0" err="1"/>
              <a:t>node_type</a:t>
            </a:r>
            <a:r>
              <a:rPr lang="en-US" sz="1200" dirty="0"/>
              <a:t> = “Back End”</a:t>
            </a:r>
          </a:p>
          <a:p>
            <a:r>
              <a:rPr lang="en-US" sz="1200" dirty="0"/>
              <a:t>Duck = -1 instances with </a:t>
            </a:r>
            <a:r>
              <a:rPr lang="en-US" sz="1200" dirty="0" err="1"/>
              <a:t>node_type</a:t>
            </a:r>
            <a:r>
              <a:rPr lang="en-US" sz="1200" dirty="0"/>
              <a:t> = “Back End”</a:t>
            </a:r>
          </a:p>
          <a:p>
            <a:r>
              <a:rPr lang="en-US" sz="1200" dirty="0"/>
              <a:t>Sun = 3 instances with </a:t>
            </a:r>
            <a:r>
              <a:rPr lang="en-US" sz="1200" dirty="0" err="1"/>
              <a:t>node_type</a:t>
            </a:r>
            <a:r>
              <a:rPr lang="en-US" sz="1200" dirty="0"/>
              <a:t>=“back end” with a Parent Affinity for the cloud service</a:t>
            </a:r>
          </a:p>
          <a:p>
            <a:r>
              <a:rPr lang="en-US" sz="1200" dirty="0"/>
              <a:t>Cloud = 3 instances with </a:t>
            </a:r>
            <a:r>
              <a:rPr lang="en-US" sz="1200" dirty="0" err="1"/>
              <a:t>node_type</a:t>
            </a:r>
            <a:r>
              <a:rPr lang="en-US" sz="1200" dirty="0"/>
              <a:t> = “back end” with a child affinity for the sun service </a:t>
            </a:r>
          </a:p>
          <a:p>
            <a:r>
              <a:rPr lang="en-US" sz="1200" dirty="0"/>
              <a:t>Rabbit = start with 1 container instance with autoscaling based on load with </a:t>
            </a:r>
            <a:r>
              <a:rPr lang="en-US" sz="1200" dirty="0" err="1"/>
              <a:t>node_type</a:t>
            </a:r>
            <a:r>
              <a:rPr lang="en-US" sz="1200" dirty="0"/>
              <a:t> = “back end”</a:t>
            </a:r>
          </a:p>
          <a:p>
            <a:endParaRPr lang="en-US" sz="1200" dirty="0"/>
          </a:p>
          <a:p>
            <a:r>
              <a:rPr lang="en-US" sz="1200" dirty="0"/>
              <a:t>https://docs.microsoft.com/en-us/azure/service-fabric/service-fabric-cluster-resource-manager-advanced-placement-rules-affinity</a:t>
            </a:r>
          </a:p>
          <a:p>
            <a:r>
              <a:rPr lang="en-US" sz="1200" kern="1200" dirty="0">
                <a:solidFill>
                  <a:schemeClr val="tx1"/>
                </a:solidFill>
                <a:effectLst/>
                <a:latin typeface="+mn-lt"/>
                <a:ea typeface="+mn-ea"/>
                <a:cs typeface="+mn-cs"/>
                <a:hlinkClick r:id="rId3"/>
              </a:rPr>
              <a:t>https://docs.microsoft.com/en-us/azure/service-fabric/service-fabric-cluster-resource-manager-autoscaling</a:t>
            </a:r>
            <a:endParaRPr lang="en-US" sz="1200" kern="1200" dirty="0">
              <a:solidFill>
                <a:schemeClr val="tx1"/>
              </a:solidFill>
              <a:effectLst/>
              <a:latin typeface="+mn-lt"/>
              <a:ea typeface="+mn-ea"/>
              <a:cs typeface="+mn-cs"/>
            </a:endParaRPr>
          </a:p>
          <a:p>
            <a:r>
              <a:rPr lang="en-US" sz="1200" dirty="0"/>
              <a:t>https://blogs.msdn.microsoft.com/ncdevguy/2017/11/30/service-fabric-auto-scaling-your-service-fabric-cluster-part-i/ </a:t>
            </a:r>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58</a:t>
            </a:fld>
            <a:endParaRPr lang="en-US"/>
          </a:p>
        </p:txBody>
      </p:sp>
    </p:spTree>
    <p:extLst>
      <p:ext uri="{BB962C8B-B14F-4D97-AF65-F5344CB8AC3E}">
        <p14:creationId xmlns:p14="http://schemas.microsoft.com/office/powerpoint/2010/main" val="1253090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https://github.com/xtophs/containers-intro/blob/master/Day2/labs/service-fabric-basics/local-dev-deploy-scale-update.md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https://github.com/xtophs/containers-intro/blob/master/Day2/labs/service-fabric-devops/azure-vsts.md</a:t>
            </a: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61</a:t>
            </a:fld>
            <a:endParaRPr lang="en-US"/>
          </a:p>
        </p:txBody>
      </p:sp>
    </p:spTree>
    <p:extLst>
      <p:ext uri="{BB962C8B-B14F-4D97-AF65-F5344CB8AC3E}">
        <p14:creationId xmlns:p14="http://schemas.microsoft.com/office/powerpoint/2010/main" val="2098278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https://github.com/xtophs/containers-intro/blob/master/Day2/labs/service-fabric-basics/local-dev-deploy-scale-update.md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https://github.com/xtophs/containers-intro/blob/master/Day2/labs/service-fabric-devops/azure-vsts.md</a:t>
            </a: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62</a:t>
            </a:fld>
            <a:endParaRPr lang="en-US"/>
          </a:p>
        </p:txBody>
      </p:sp>
    </p:spTree>
    <p:extLst>
      <p:ext uri="{BB962C8B-B14F-4D97-AF65-F5344CB8AC3E}">
        <p14:creationId xmlns:p14="http://schemas.microsoft.com/office/powerpoint/2010/main" val="1124410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63</a:t>
            </a:fld>
            <a:endParaRPr lang="en-US"/>
          </a:p>
        </p:txBody>
      </p:sp>
    </p:spTree>
    <p:extLst>
      <p:ext uri="{BB962C8B-B14F-4D97-AF65-F5344CB8AC3E}">
        <p14:creationId xmlns:p14="http://schemas.microsoft.com/office/powerpoint/2010/main" val="458902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6086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716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here is that simplifying our decision tree is hard in a complex, quickly changing environment. </a:t>
            </a:r>
          </a:p>
        </p:txBody>
      </p:sp>
      <p:sp>
        <p:nvSpPr>
          <p:cNvPr id="4" name="Slide Number Placeholder 3"/>
          <p:cNvSpPr>
            <a:spLocks noGrp="1"/>
          </p:cNvSpPr>
          <p:nvPr>
            <p:ph type="sldNum" sz="quarter" idx="10"/>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2686223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70387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emf"/><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emf"/><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375213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030681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29878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383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003384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788975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2256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85969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4442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42000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3113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08322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87106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311351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7019771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68540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7224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1020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499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009598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1385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3085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0144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6770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8830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686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909779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8884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55743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508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183811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7080608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80077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8F6C-4349-410A-AE97-ED2AD3C9C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433F2-8AE7-4675-ABAD-0DF626E538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EDBF3-4FE4-4034-998C-41B2A0E1DE22}"/>
              </a:ext>
            </a:extLst>
          </p:cNvPr>
          <p:cNvSpPr>
            <a:spLocks noGrp="1"/>
          </p:cNvSpPr>
          <p:nvPr>
            <p:ph type="dt" sz="half" idx="10"/>
          </p:nvPr>
        </p:nvSpPr>
        <p:spPr/>
        <p:txBody>
          <a:bodyPr/>
          <a:lstStyle/>
          <a:p>
            <a:fld id="{C980627C-5DB4-4F17-9AEE-2173ED7D32FD}" type="datetimeFigureOut">
              <a:rPr lang="en-US" smtClean="0"/>
              <a:t>10/26/2018</a:t>
            </a:fld>
            <a:endParaRPr lang="en-US"/>
          </a:p>
        </p:txBody>
      </p:sp>
      <p:sp>
        <p:nvSpPr>
          <p:cNvPr id="5" name="Footer Placeholder 4">
            <a:extLst>
              <a:ext uri="{FF2B5EF4-FFF2-40B4-BE49-F238E27FC236}">
                <a16:creationId xmlns:a16="http://schemas.microsoft.com/office/drawing/2014/main" id="{D757FFC0-377E-4B25-9A53-DE08BF947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A804F-F2A0-49D6-A927-2994808AAF05}"/>
              </a:ext>
            </a:extLst>
          </p:cNvPr>
          <p:cNvSpPr>
            <a:spLocks noGrp="1"/>
          </p:cNvSpPr>
          <p:nvPr>
            <p:ph type="sldNum" sz="quarter" idx="12"/>
          </p:nvPr>
        </p:nvSpPr>
        <p:spPr/>
        <p:txBody>
          <a:bodyPr/>
          <a:lstStyle/>
          <a:p>
            <a:fld id="{FE9BFA1C-B3A6-49EE-B367-7B9816FE5E7B}" type="slidenum">
              <a:rPr lang="en-US" smtClean="0"/>
              <a:t>‹#›</a:t>
            </a:fld>
            <a:endParaRPr lang="en-US"/>
          </a:p>
        </p:txBody>
      </p:sp>
    </p:spTree>
    <p:extLst>
      <p:ext uri="{BB962C8B-B14F-4D97-AF65-F5344CB8AC3E}">
        <p14:creationId xmlns:p14="http://schemas.microsoft.com/office/powerpoint/2010/main" val="3770334771"/>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88675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05428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9237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1900841"/>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765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785104"/>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6880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9465B006-5901-48BD-827A-2FEAEB5A61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Group of people in an office working." title="Microsoft Brand Photo">
            <a:extLst>
              <a:ext uri="{FF2B5EF4-FFF2-40B4-BE49-F238E27FC236}">
                <a16:creationId xmlns:a16="http://schemas.microsoft.com/office/drawing/2014/main" id="{26AE9F0E-35FD-41F8-AC6C-5238AB0BFB6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5122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96598790-3788-4FD1-9886-3010982BDA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Group of people in an office working." title="Microsoft Brand Photo">
            <a:extLst>
              <a:ext uri="{FF2B5EF4-FFF2-40B4-BE49-F238E27FC236}">
                <a16:creationId xmlns:a16="http://schemas.microsoft.com/office/drawing/2014/main" id="{0DF77489-06FA-4367-B1E3-90EB9173737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5122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219692FA-EF23-4321-97F9-08171D638F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0183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063958CF-C901-4840-A49F-189BC6FF76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282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1087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84964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883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184189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06828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9953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4742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82627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14149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0017794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2294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68436442"/>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013585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75830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24011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963279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56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56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6799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7122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7989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9D044545-811C-4B5F-BEEC-1F64A80C8744}"/>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DBD73BF4-299D-488A-AA99-02B8BE92CC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978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001314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277343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039979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E74-16F5-4676-83FC-8CCBD63D0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50A0D5-C071-4F1A-979D-B6AA3041F9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4EF1C-CF37-44EE-8D82-6699FAB0734B}"/>
              </a:ext>
            </a:extLst>
          </p:cNvPr>
          <p:cNvSpPr>
            <a:spLocks noGrp="1"/>
          </p:cNvSpPr>
          <p:nvPr>
            <p:ph type="dt" sz="half" idx="10"/>
          </p:nvPr>
        </p:nvSpPr>
        <p:spPr/>
        <p:txBody>
          <a:bodyPr/>
          <a:lstStyle/>
          <a:p>
            <a:fld id="{94DAD4EF-CC38-40CA-8530-3F8A36D27854}" type="datetimeFigureOut">
              <a:rPr lang="en-US" smtClean="0"/>
              <a:t>10/26/2018</a:t>
            </a:fld>
            <a:endParaRPr lang="en-US"/>
          </a:p>
        </p:txBody>
      </p:sp>
      <p:sp>
        <p:nvSpPr>
          <p:cNvPr id="5" name="Footer Placeholder 4">
            <a:extLst>
              <a:ext uri="{FF2B5EF4-FFF2-40B4-BE49-F238E27FC236}">
                <a16:creationId xmlns:a16="http://schemas.microsoft.com/office/drawing/2014/main" id="{3AC9C80C-0FF5-4904-9457-C8035D4E7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A0065-4C7B-44F4-BD7E-0344CCA0B146}"/>
              </a:ext>
            </a:extLst>
          </p:cNvPr>
          <p:cNvSpPr>
            <a:spLocks noGrp="1"/>
          </p:cNvSpPr>
          <p:nvPr>
            <p:ph type="sldNum" sz="quarter" idx="12"/>
          </p:nvPr>
        </p:nvSpPr>
        <p:spPr/>
        <p:txBody>
          <a:bodyPr/>
          <a:lstStyle/>
          <a:p>
            <a:fld id="{A57A034F-3359-44F0-95E5-6AE3EE39738C}" type="slidenum">
              <a:rPr lang="en-US" smtClean="0"/>
              <a:t>‹#›</a:t>
            </a:fld>
            <a:endParaRPr lang="en-US"/>
          </a:p>
        </p:txBody>
      </p:sp>
    </p:spTree>
    <p:extLst>
      <p:ext uri="{BB962C8B-B14F-4D97-AF65-F5344CB8AC3E}">
        <p14:creationId xmlns:p14="http://schemas.microsoft.com/office/powerpoint/2010/main" val="40914981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26767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19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5850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88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49061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1760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8533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37317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56420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6446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367127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865583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42895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166110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757179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33055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13439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0600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581834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502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90443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3259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3896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42772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42506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2239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8469539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mod="1">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print">
            <a:lum bright="-18000"/>
            <a:alphaModFix amt="20000"/>
            <a:extLst>
              <a:ext uri="{28A0092B-C50C-407E-A947-70E740481C1C}">
                <a14:useLocalDpi xmlns:a14="http://schemas.microsoft.com/office/drawing/2010/main"/>
              </a:ext>
            </a:extLst>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lum bright="-18000"/>
            <a:alphaModFix amt="20000"/>
            <a:extLst>
              <a:ext uri="{28A0092B-C50C-407E-A947-70E740481C1C}">
                <a14:useLocalDpi xmlns:a14="http://schemas.microsoft.com/office/drawing/2010/main"/>
              </a:ext>
            </a:extLst>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DF1A1902-1DE9-4E60-921A-674EB3E956B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61239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2C86E9E4-84A1-4336-87C7-8A2D9DBA10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692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841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547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9836026"/>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260708"/>
      </p:ext>
    </p:extLst>
  </p:cSld>
  <p:clrMapOvr>
    <a:masterClrMapping/>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650849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185818"/>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3704"/>
      </p:ext>
    </p:extLst>
  </p:cSld>
  <p:clrMapOvr>
    <a:masterClrMapping/>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531757"/>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04671894"/>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825815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98103822"/>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75539231"/>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60692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7575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90922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025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17903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531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23692"/>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691343"/>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9472406"/>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2529832"/>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73659154"/>
      </p:ext>
    </p:extLst>
  </p:cSld>
  <p:clrMapOvr>
    <a:masterClrMapping/>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11.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image" Target="../media/image11.emf"/><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theme" Target="../theme/theme5.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image" Target="../media/image11.emf"/><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theme" Target="../theme/theme6.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image" Target="../media/image11.emf"/><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theme" Target="../theme/theme7.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16">
            <a:extLst>
              <a:ext uri="{FF2B5EF4-FFF2-40B4-BE49-F238E27FC236}">
                <a16:creationId xmlns:a16="http://schemas.microsoft.com/office/drawing/2014/main" id="{5ACAD021-C193-4687-880A-4D97BAF656F3}"/>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50" name="Group 49">
            <a:extLst>
              <a:ext uri="{FF2B5EF4-FFF2-40B4-BE49-F238E27FC236}">
                <a16:creationId xmlns:a16="http://schemas.microsoft.com/office/drawing/2014/main" id="{17780888-E4B5-4EBB-AE81-76095C3ED004}"/>
              </a:ext>
            </a:extLst>
          </p:cNvPr>
          <p:cNvGrpSpPr/>
          <p:nvPr userDrawn="1"/>
        </p:nvGrpSpPr>
        <p:grpSpPr>
          <a:xfrm>
            <a:off x="12478437" y="16476"/>
            <a:ext cx="1054899" cy="6900254"/>
            <a:chOff x="12478437" y="16476"/>
            <a:chExt cx="1054899" cy="6900254"/>
          </a:xfrm>
        </p:grpSpPr>
        <p:grpSp>
          <p:nvGrpSpPr>
            <p:cNvPr id="51" name="Group 50">
              <a:extLst>
                <a:ext uri="{FF2B5EF4-FFF2-40B4-BE49-F238E27FC236}">
                  <a16:creationId xmlns:a16="http://schemas.microsoft.com/office/drawing/2014/main" id="{E9791792-1497-4442-A31B-AB2F1EBAFAA8}"/>
                </a:ext>
              </a:extLst>
            </p:cNvPr>
            <p:cNvGrpSpPr/>
            <p:nvPr userDrawn="1"/>
          </p:nvGrpSpPr>
          <p:grpSpPr>
            <a:xfrm>
              <a:off x="12481674" y="2825291"/>
              <a:ext cx="899599" cy="830046"/>
              <a:chOff x="12481674" y="567"/>
              <a:chExt cx="899599" cy="830046"/>
            </a:xfrm>
          </p:grpSpPr>
          <p:sp>
            <p:nvSpPr>
              <p:cNvPr id="81" name="Rectangle 80">
                <a:extLst>
                  <a:ext uri="{FF2B5EF4-FFF2-40B4-BE49-F238E27FC236}">
                    <a16:creationId xmlns:a16="http://schemas.microsoft.com/office/drawing/2014/main" id="{CE6CC001-E2CC-4DD5-A7FC-6C7B68D1A6CB}"/>
                  </a:ext>
                </a:extLst>
              </p:cNvPr>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82" name="Content Placeholder 17">
                <a:extLst>
                  <a:ext uri="{FF2B5EF4-FFF2-40B4-BE49-F238E27FC236}">
                    <a16:creationId xmlns:a16="http://schemas.microsoft.com/office/drawing/2014/main" id="{DDFE6C76-A5FF-47B3-A66D-EF660455B65D}"/>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52" name="Text Placeholder 16">
              <a:extLst>
                <a:ext uri="{FF2B5EF4-FFF2-40B4-BE49-F238E27FC236}">
                  <a16:creationId xmlns:a16="http://schemas.microsoft.com/office/drawing/2014/main" id="{35BBE581-2992-4BE1-A736-1AAD4AB37653}"/>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53" name="Group 52">
              <a:extLst>
                <a:ext uri="{FF2B5EF4-FFF2-40B4-BE49-F238E27FC236}">
                  <a16:creationId xmlns:a16="http://schemas.microsoft.com/office/drawing/2014/main" id="{00BE9A94-F8DF-48A4-9526-E2DF20727000}"/>
                </a:ext>
              </a:extLst>
            </p:cNvPr>
            <p:cNvGrpSpPr/>
            <p:nvPr userDrawn="1"/>
          </p:nvGrpSpPr>
          <p:grpSpPr>
            <a:xfrm>
              <a:off x="12481674" y="174765"/>
              <a:ext cx="899599" cy="830046"/>
              <a:chOff x="12481674" y="1038535"/>
              <a:chExt cx="899599" cy="830046"/>
            </a:xfrm>
          </p:grpSpPr>
          <p:sp>
            <p:nvSpPr>
              <p:cNvPr id="79" name="Rectangle 78">
                <a:extLst>
                  <a:ext uri="{FF2B5EF4-FFF2-40B4-BE49-F238E27FC236}">
                    <a16:creationId xmlns:a16="http://schemas.microsoft.com/office/drawing/2014/main" id="{12BAC5EC-478B-47ED-8B25-DEE6BCECD779}"/>
                  </a:ext>
                </a:extLst>
              </p:cNvPr>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80" name="Content Placeholder 17">
                <a:extLst>
                  <a:ext uri="{FF2B5EF4-FFF2-40B4-BE49-F238E27FC236}">
                    <a16:creationId xmlns:a16="http://schemas.microsoft.com/office/drawing/2014/main" id="{408D7AE7-731A-499A-8444-F658420D0BC0}"/>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54" name="Group 53">
              <a:extLst>
                <a:ext uri="{FF2B5EF4-FFF2-40B4-BE49-F238E27FC236}">
                  <a16:creationId xmlns:a16="http://schemas.microsoft.com/office/drawing/2014/main" id="{0680E737-099E-4635-A813-630F5281F9C3}"/>
                </a:ext>
              </a:extLst>
            </p:cNvPr>
            <p:cNvGrpSpPr/>
            <p:nvPr userDrawn="1"/>
          </p:nvGrpSpPr>
          <p:grpSpPr>
            <a:xfrm>
              <a:off x="12482262" y="5456419"/>
              <a:ext cx="896684" cy="324884"/>
              <a:chOff x="12442099" y="7665719"/>
              <a:chExt cx="896684" cy="324884"/>
            </a:xfrm>
          </p:grpSpPr>
          <p:sp>
            <p:nvSpPr>
              <p:cNvPr id="77" name="Rectangle 76">
                <a:extLst>
                  <a:ext uri="{FF2B5EF4-FFF2-40B4-BE49-F238E27FC236}">
                    <a16:creationId xmlns:a16="http://schemas.microsoft.com/office/drawing/2014/main" id="{A598035F-78FC-4F0B-A38B-25605688ED3B}"/>
                  </a:ext>
                </a:extLst>
              </p:cNvPr>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8" name="Content Placeholder 17">
                <a:extLst>
                  <a:ext uri="{FF2B5EF4-FFF2-40B4-BE49-F238E27FC236}">
                    <a16:creationId xmlns:a16="http://schemas.microsoft.com/office/drawing/2014/main" id="{5FB94661-8E87-497F-AEE5-0BB4DCE3241D}"/>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55" name="Group 54">
              <a:extLst>
                <a:ext uri="{FF2B5EF4-FFF2-40B4-BE49-F238E27FC236}">
                  <a16:creationId xmlns:a16="http://schemas.microsoft.com/office/drawing/2014/main" id="{38B7F5C5-68AA-48B3-8300-0749DC0A71E3}"/>
                </a:ext>
              </a:extLst>
            </p:cNvPr>
            <p:cNvGrpSpPr/>
            <p:nvPr userDrawn="1"/>
          </p:nvGrpSpPr>
          <p:grpSpPr>
            <a:xfrm>
              <a:off x="12481674" y="1058688"/>
              <a:ext cx="896685" cy="830046"/>
              <a:chOff x="12481674" y="1905452"/>
              <a:chExt cx="896685" cy="830046"/>
            </a:xfrm>
          </p:grpSpPr>
          <p:sp>
            <p:nvSpPr>
              <p:cNvPr id="75" name="Rectangle 74">
                <a:extLst>
                  <a:ext uri="{FF2B5EF4-FFF2-40B4-BE49-F238E27FC236}">
                    <a16:creationId xmlns:a16="http://schemas.microsoft.com/office/drawing/2014/main" id="{CB2088C7-4835-4E5A-840E-C02B78AF4DD0}"/>
                  </a:ext>
                </a:extLst>
              </p:cNvPr>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76" name="Content Placeholder 17">
                <a:extLst>
                  <a:ext uri="{FF2B5EF4-FFF2-40B4-BE49-F238E27FC236}">
                    <a16:creationId xmlns:a16="http://schemas.microsoft.com/office/drawing/2014/main" id="{5DDCA6F1-CA2F-4D57-AF56-5001422520DA}"/>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56" name="Group 55">
              <a:extLst>
                <a:ext uri="{FF2B5EF4-FFF2-40B4-BE49-F238E27FC236}">
                  <a16:creationId xmlns:a16="http://schemas.microsoft.com/office/drawing/2014/main" id="{6D200A82-6F3D-4DDB-80FA-4B399B6E25CF}"/>
                </a:ext>
              </a:extLst>
            </p:cNvPr>
            <p:cNvGrpSpPr/>
            <p:nvPr userDrawn="1"/>
          </p:nvGrpSpPr>
          <p:grpSpPr>
            <a:xfrm rot="5400000">
              <a:off x="12753338" y="5555171"/>
              <a:ext cx="354532" cy="896684"/>
              <a:chOff x="12516568" y="4568745"/>
              <a:chExt cx="354532" cy="896684"/>
            </a:xfrm>
          </p:grpSpPr>
          <p:sp>
            <p:nvSpPr>
              <p:cNvPr id="73" name="Rectangle 72">
                <a:extLst>
                  <a:ext uri="{FF2B5EF4-FFF2-40B4-BE49-F238E27FC236}">
                    <a16:creationId xmlns:a16="http://schemas.microsoft.com/office/drawing/2014/main" id="{B6B739CF-0AF8-4655-A1E1-E4E8959E6063}"/>
                  </a:ext>
                </a:extLst>
              </p:cNvPr>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4" name="Content Placeholder 17">
                <a:extLst>
                  <a:ext uri="{FF2B5EF4-FFF2-40B4-BE49-F238E27FC236}">
                    <a16:creationId xmlns:a16="http://schemas.microsoft.com/office/drawing/2014/main" id="{E01C91BC-12EE-4CD1-A1FC-0AFA7A3C5F99}"/>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57" name="Rectangle 56">
              <a:extLst>
                <a:ext uri="{FF2B5EF4-FFF2-40B4-BE49-F238E27FC236}">
                  <a16:creationId xmlns:a16="http://schemas.microsoft.com/office/drawing/2014/main" id="{D050D280-F3AD-4165-9C82-0626A827C398}"/>
                </a:ext>
              </a:extLst>
            </p:cNvPr>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8" name="Content Placeholder 17">
              <a:extLst>
                <a:ext uri="{FF2B5EF4-FFF2-40B4-BE49-F238E27FC236}">
                  <a16:creationId xmlns:a16="http://schemas.microsoft.com/office/drawing/2014/main" id="{DE94452E-981C-464C-AEE9-948DF6F35745}"/>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59" name="Content Placeholder 17">
              <a:extLst>
                <a:ext uri="{FF2B5EF4-FFF2-40B4-BE49-F238E27FC236}">
                  <a16:creationId xmlns:a16="http://schemas.microsoft.com/office/drawing/2014/main" id="{C32ABCD1-604C-404A-9BA3-BC9AD553DD9A}"/>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60" name="Group 59">
              <a:extLst>
                <a:ext uri="{FF2B5EF4-FFF2-40B4-BE49-F238E27FC236}">
                  <a16:creationId xmlns:a16="http://schemas.microsoft.com/office/drawing/2014/main" id="{73381EE1-F1CC-4641-8BB4-D5FBCC5468C0}"/>
                </a:ext>
              </a:extLst>
            </p:cNvPr>
            <p:cNvGrpSpPr/>
            <p:nvPr userDrawn="1"/>
          </p:nvGrpSpPr>
          <p:grpSpPr>
            <a:xfrm rot="5400000">
              <a:off x="12751547" y="6295566"/>
              <a:ext cx="354531" cy="887798"/>
              <a:chOff x="12516569" y="1875457"/>
              <a:chExt cx="354531" cy="911749"/>
            </a:xfrm>
          </p:grpSpPr>
          <p:sp>
            <p:nvSpPr>
              <p:cNvPr id="71" name="Rectangle 70">
                <a:extLst>
                  <a:ext uri="{FF2B5EF4-FFF2-40B4-BE49-F238E27FC236}">
                    <a16:creationId xmlns:a16="http://schemas.microsoft.com/office/drawing/2014/main" id="{DCEC5272-76F4-47AD-919A-196EF49C538C}"/>
                  </a:ext>
                </a:extLst>
              </p:cNvPr>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2" name="Content Placeholder 17">
                <a:extLst>
                  <a:ext uri="{FF2B5EF4-FFF2-40B4-BE49-F238E27FC236}">
                    <a16:creationId xmlns:a16="http://schemas.microsoft.com/office/drawing/2014/main" id="{B1D4637D-1BBA-461A-9A8A-436ABEDCA81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61" name="Group 60">
              <a:extLst>
                <a:ext uri="{FF2B5EF4-FFF2-40B4-BE49-F238E27FC236}">
                  <a16:creationId xmlns:a16="http://schemas.microsoft.com/office/drawing/2014/main" id="{0718C835-ABAC-4ED7-87B8-E400AF79B438}"/>
                </a:ext>
              </a:extLst>
            </p:cNvPr>
            <p:cNvGrpSpPr/>
            <p:nvPr userDrawn="1"/>
          </p:nvGrpSpPr>
          <p:grpSpPr>
            <a:xfrm rot="5400000">
              <a:off x="12749513" y="4819221"/>
              <a:ext cx="354532" cy="896684"/>
              <a:chOff x="12494037" y="985248"/>
              <a:chExt cx="354532" cy="896684"/>
            </a:xfrm>
          </p:grpSpPr>
          <p:sp>
            <p:nvSpPr>
              <p:cNvPr id="69" name="Rectangle 68">
                <a:extLst>
                  <a:ext uri="{FF2B5EF4-FFF2-40B4-BE49-F238E27FC236}">
                    <a16:creationId xmlns:a16="http://schemas.microsoft.com/office/drawing/2014/main" id="{52831E57-13C6-4CE5-96C2-7335E7057E0E}"/>
                  </a:ext>
                </a:extLst>
              </p:cNvPr>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0" name="Content Placeholder 17">
                <a:extLst>
                  <a:ext uri="{FF2B5EF4-FFF2-40B4-BE49-F238E27FC236}">
                    <a16:creationId xmlns:a16="http://schemas.microsoft.com/office/drawing/2014/main" id="{79F11618-ECB8-47E7-828D-F1370E2C65F8}"/>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62" name="Group 61">
              <a:extLst>
                <a:ext uri="{FF2B5EF4-FFF2-40B4-BE49-F238E27FC236}">
                  <a16:creationId xmlns:a16="http://schemas.microsoft.com/office/drawing/2014/main" id="{4D1E51D3-B866-46FA-B015-007141213524}"/>
                </a:ext>
              </a:extLst>
            </p:cNvPr>
            <p:cNvGrpSpPr/>
            <p:nvPr userDrawn="1"/>
          </p:nvGrpSpPr>
          <p:grpSpPr>
            <a:xfrm rot="5400000">
              <a:off x="12749513" y="5928237"/>
              <a:ext cx="354531" cy="890209"/>
              <a:chOff x="12516569" y="100392"/>
              <a:chExt cx="354531" cy="890209"/>
            </a:xfrm>
          </p:grpSpPr>
          <p:sp>
            <p:nvSpPr>
              <p:cNvPr id="67" name="Rectangle 66">
                <a:extLst>
                  <a:ext uri="{FF2B5EF4-FFF2-40B4-BE49-F238E27FC236}">
                    <a16:creationId xmlns:a16="http://schemas.microsoft.com/office/drawing/2014/main" id="{328E9FBD-7206-42CE-BEB9-943A005C37CF}"/>
                  </a:ext>
                </a:extLst>
              </p:cNvPr>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DDCDBD85-A6B4-4012-9F77-B0E316A46DD2}"/>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3" name="Group 62">
              <a:extLst>
                <a:ext uri="{FF2B5EF4-FFF2-40B4-BE49-F238E27FC236}">
                  <a16:creationId xmlns:a16="http://schemas.microsoft.com/office/drawing/2014/main" id="{6795182E-A432-4E71-A909-F0792AE85CAC}"/>
                </a:ext>
              </a:extLst>
            </p:cNvPr>
            <p:cNvGrpSpPr/>
            <p:nvPr userDrawn="1"/>
          </p:nvGrpSpPr>
          <p:grpSpPr>
            <a:xfrm>
              <a:off x="12481674" y="3709179"/>
              <a:ext cx="890209" cy="830046"/>
              <a:chOff x="12481674" y="2772369"/>
              <a:chExt cx="890209" cy="830046"/>
            </a:xfrm>
          </p:grpSpPr>
          <p:sp>
            <p:nvSpPr>
              <p:cNvPr id="65" name="Rectangle 64">
                <a:extLst>
                  <a:ext uri="{FF2B5EF4-FFF2-40B4-BE49-F238E27FC236}">
                    <a16:creationId xmlns:a16="http://schemas.microsoft.com/office/drawing/2014/main" id="{72964F70-B4F1-47A6-8B88-B0C9BE6D7D92}"/>
                  </a:ext>
                </a:extLst>
              </p:cNvPr>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ECFF0760-50B4-4977-B01F-6B3842F27B70}"/>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4" name="Content Placeholder 17">
              <a:extLst>
                <a:ext uri="{FF2B5EF4-FFF2-40B4-BE49-F238E27FC236}">
                  <a16:creationId xmlns:a16="http://schemas.microsoft.com/office/drawing/2014/main" id="{BD1A16A5-D9B8-4172-864A-A2CAD0DE227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275929797"/>
      </p:ext>
    </p:extLst>
  </p:cSld>
  <p:clrMap bg1="dk1" tx1="lt1" bg2="dk2" tx2="lt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2" r:id="rId25"/>
    <p:sldLayoutId id="2147484563" r:id="rId26"/>
    <p:sldLayoutId id="2147484564"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8971466"/>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577" r:id="rId12"/>
    <p:sldLayoutId id="2147484578" r:id="rId13"/>
    <p:sldLayoutId id="2147484579" r:id="rId14"/>
    <p:sldLayoutId id="2147484580" r:id="rId15"/>
    <p:sldLayoutId id="2147484581" r:id="rId16"/>
    <p:sldLayoutId id="2147484582" r:id="rId17"/>
    <p:sldLayoutId id="2147484583" r:id="rId18"/>
    <p:sldLayoutId id="2147484584" r:id="rId19"/>
    <p:sldLayoutId id="2147484585" r:id="rId20"/>
    <p:sldLayoutId id="2147484586" r:id="rId21"/>
    <p:sldLayoutId id="2147484587" r:id="rId22"/>
    <p:sldLayoutId id="2147484588" r:id="rId23"/>
    <p:sldLayoutId id="2147484589" r:id="rId24"/>
    <p:sldLayoutId id="2147484590" r:id="rId25"/>
    <p:sldLayoutId id="2147484591" r:id="rId26"/>
    <p:sldLayoutId id="2147484592" r:id="rId27"/>
    <p:sldLayoutId id="2147484713" r:id="rId28"/>
    <p:sldLayoutId id="2147484715" r:id="rId29"/>
    <p:sldLayoutId id="2147484717" r:id="rId30"/>
    <p:sldLayoutId id="2147484737" r:id="rId31"/>
    <p:sldLayoutId id="2147484738" r:id="rId32"/>
    <p:sldLayoutId id="2147484739" r:id="rId33"/>
    <p:sldLayoutId id="2147484740" r:id="rId34"/>
    <p:sldLayoutId id="2147484741" r:id="rId35"/>
    <p:sldLayoutId id="2147484742" r:id="rId36"/>
    <p:sldLayoutId id="2147484743" r:id="rId3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25138"/>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 id="2147484618" r:id="rId25"/>
    <p:sldLayoutId id="2147484619" r:id="rId26"/>
    <p:sldLayoutId id="2147484620" r:id="rId27"/>
    <p:sldLayoutId id="2147484621" r:id="rId28"/>
    <p:sldLayoutId id="2147484622" r:id="rId29"/>
    <p:sldLayoutId id="2147484718"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4089222"/>
      </p:ext>
    </p:extLst>
  </p:cSld>
  <p:clrMap bg1="dk1" tx1="lt1" bg2="dk2" tx2="lt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49.sv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28.png"/><Relationship Id="rId4" Type="http://schemas.openxmlformats.org/officeDocument/2006/relationships/image" Target="../media/image42.sv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10.xml"/><Relationship Id="rId6" Type="http://schemas.openxmlformats.org/officeDocument/2006/relationships/diagramColors" Target="../diagrams/colors1.xml"/><Relationship Id="rId11" Type="http://schemas.openxmlformats.org/officeDocument/2006/relationships/image" Target="../media/image53.png"/><Relationship Id="rId5" Type="http://schemas.openxmlformats.org/officeDocument/2006/relationships/diagramQuickStyle" Target="../diagrams/quickStyle1.xml"/><Relationship Id="rId10" Type="http://schemas.openxmlformats.org/officeDocument/2006/relationships/image" Target="../media/image52.png"/><Relationship Id="rId4" Type="http://schemas.openxmlformats.org/officeDocument/2006/relationships/diagramLayout" Target="../diagrams/layout1.xml"/><Relationship Id="rId9" Type="http://schemas.openxmlformats.org/officeDocument/2006/relationships/image" Target="../media/image51.svg"/></Relationships>
</file>

<file path=ppt/slides/_rels/slide1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jpg"/><Relationship Id="rId18" Type="http://schemas.openxmlformats.org/officeDocument/2006/relationships/image" Target="../media/image67.png"/><Relationship Id="rId26" Type="http://schemas.openxmlformats.org/officeDocument/2006/relationships/image" Target="../media/image73.jpeg"/><Relationship Id="rId3" Type="http://schemas.openxmlformats.org/officeDocument/2006/relationships/notesSlide" Target="../notesSlides/notesSlide13.xml"/><Relationship Id="rId21" Type="http://schemas.openxmlformats.org/officeDocument/2006/relationships/image" Target="../media/image68.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53.png"/><Relationship Id="rId25" Type="http://schemas.openxmlformats.org/officeDocument/2006/relationships/image" Target="../media/image72.png"/><Relationship Id="rId2" Type="http://schemas.openxmlformats.org/officeDocument/2006/relationships/slideLayout" Target="../slideLayouts/slideLayout110.xml"/><Relationship Id="rId16" Type="http://schemas.openxmlformats.org/officeDocument/2006/relationships/image" Target="../media/image52.png"/><Relationship Id="rId20" Type="http://schemas.openxmlformats.org/officeDocument/2006/relationships/image" Target="../media/image54.wmf"/><Relationship Id="rId1" Type="http://schemas.openxmlformats.org/officeDocument/2006/relationships/vmlDrawing" Target="../drawings/vmlDrawing1.vml"/><Relationship Id="rId6" Type="http://schemas.openxmlformats.org/officeDocument/2006/relationships/image" Target="../media/image57.png"/><Relationship Id="rId11" Type="http://schemas.openxmlformats.org/officeDocument/2006/relationships/image" Target="../media/image62.svg"/><Relationship Id="rId24" Type="http://schemas.openxmlformats.org/officeDocument/2006/relationships/image" Target="../media/image71.png"/><Relationship Id="rId5" Type="http://schemas.openxmlformats.org/officeDocument/2006/relationships/image" Target="../media/image56.svg"/><Relationship Id="rId15" Type="http://schemas.openxmlformats.org/officeDocument/2006/relationships/image" Target="../media/image66.png"/><Relationship Id="rId23" Type="http://schemas.openxmlformats.org/officeDocument/2006/relationships/image" Target="../media/image70.jpeg"/><Relationship Id="rId10" Type="http://schemas.openxmlformats.org/officeDocument/2006/relationships/image" Target="../media/image61.png"/><Relationship Id="rId19" Type="http://schemas.openxmlformats.org/officeDocument/2006/relationships/oleObject" Target="../embeddings/oleObject1.bin"/><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69.png"/><Relationship Id="rId27" Type="http://schemas.openxmlformats.org/officeDocument/2006/relationships/image" Target="../media/image74.jpg"/></Relationships>
</file>

<file path=ppt/slides/_rels/slide16.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2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15.xml"/><Relationship Id="rId1" Type="http://schemas.openxmlformats.org/officeDocument/2006/relationships/slideLayout" Target="../slideLayouts/slideLayout127.xml"/><Relationship Id="rId4" Type="http://schemas.openxmlformats.org/officeDocument/2006/relationships/image" Target="../media/image81.tiff"/></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tiff"/><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107.xml"/><Relationship Id="rId6" Type="http://schemas.openxmlformats.org/officeDocument/2006/relationships/image" Target="../media/image85.png"/><Relationship Id="rId5" Type="http://schemas.openxmlformats.org/officeDocument/2006/relationships/image" Target="../media/image84.tiff"/><Relationship Id="rId4" Type="http://schemas.openxmlformats.org/officeDocument/2006/relationships/image" Target="../media/image83.tif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0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8.xml"/><Relationship Id="rId1" Type="http://schemas.openxmlformats.org/officeDocument/2006/relationships/slideLayout" Target="../slideLayouts/slideLayout132.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7.png"/><Relationship Id="rId9"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3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2.xml"/><Relationship Id="rId5" Type="http://schemas.openxmlformats.org/officeDocument/2006/relationships/image" Target="../media/image100.tiff"/><Relationship Id="rId4" Type="http://schemas.openxmlformats.org/officeDocument/2006/relationships/image" Target="../media/image99.tiff"/></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25.xml"/><Relationship Id="rId1" Type="http://schemas.openxmlformats.org/officeDocument/2006/relationships/slideLayout" Target="../slideLayouts/slideLayout134.xml"/><Relationship Id="rId4" Type="http://schemas.openxmlformats.org/officeDocument/2006/relationships/image" Target="../media/image103.tiff"/></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8.png"/><Relationship Id="rId7" Type="http://schemas.openxmlformats.org/officeDocument/2006/relationships/image" Target="../media/image107.emf"/><Relationship Id="rId12" Type="http://schemas.openxmlformats.org/officeDocument/2006/relationships/hyperlink" Target="https://channel9.msdn.com/events/Connect/2017/G100?term=corey%20sander" TargetMode="External"/><Relationship Id="rId2" Type="http://schemas.openxmlformats.org/officeDocument/2006/relationships/notesSlide" Target="../notesSlides/notesSlide26.xml"/><Relationship Id="rId1" Type="http://schemas.openxmlformats.org/officeDocument/2006/relationships/slideLayout" Target="../slideLayouts/slideLayout133.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18" Type="http://schemas.openxmlformats.org/officeDocument/2006/relationships/image" Target="../media/image126.svg"/><Relationship Id="rId26" Type="http://schemas.openxmlformats.org/officeDocument/2006/relationships/image" Target="../media/image134.sv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27.xml"/><Relationship Id="rId16" Type="http://schemas.openxmlformats.org/officeDocument/2006/relationships/image" Target="../media/image124.svg"/><Relationship Id="rId20" Type="http://schemas.openxmlformats.org/officeDocument/2006/relationships/image" Target="../media/image128.svg"/><Relationship Id="rId29" Type="http://schemas.openxmlformats.org/officeDocument/2006/relationships/image" Target="../media/image136.png"/><Relationship Id="rId1" Type="http://schemas.openxmlformats.org/officeDocument/2006/relationships/slideLayout" Target="../slideLayouts/slideLayout135.xml"/><Relationship Id="rId6" Type="http://schemas.openxmlformats.org/officeDocument/2006/relationships/image" Target="../media/image114.svg"/><Relationship Id="rId11" Type="http://schemas.openxmlformats.org/officeDocument/2006/relationships/image" Target="../media/image119.png"/><Relationship Id="rId24" Type="http://schemas.openxmlformats.org/officeDocument/2006/relationships/image" Target="../media/image132.sv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76.png"/><Relationship Id="rId10" Type="http://schemas.openxmlformats.org/officeDocument/2006/relationships/image" Target="../media/image118.svg"/><Relationship Id="rId19" Type="http://schemas.openxmlformats.org/officeDocument/2006/relationships/image" Target="../media/image127.png"/><Relationship Id="rId31" Type="http://schemas.openxmlformats.org/officeDocument/2006/relationships/image" Target="../media/image138.png"/><Relationship Id="rId4" Type="http://schemas.openxmlformats.org/officeDocument/2006/relationships/image" Target="../media/image28.png"/><Relationship Id="rId9" Type="http://schemas.openxmlformats.org/officeDocument/2006/relationships/image" Target="../media/image117.png"/><Relationship Id="rId14" Type="http://schemas.openxmlformats.org/officeDocument/2006/relationships/image" Target="../media/image122.svg"/><Relationship Id="rId22" Type="http://schemas.openxmlformats.org/officeDocument/2006/relationships/image" Target="../media/image130.svg"/><Relationship Id="rId27" Type="http://schemas.openxmlformats.org/officeDocument/2006/relationships/image" Target="../media/image135.png"/><Relationship Id="rId30" Type="http://schemas.openxmlformats.org/officeDocument/2006/relationships/image" Target="../media/image1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136.xml"/><Relationship Id="rId5" Type="http://schemas.openxmlformats.org/officeDocument/2006/relationships/image" Target="../media/image141.png"/><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115.xml"/><Relationship Id="rId5" Type="http://schemas.openxmlformats.org/officeDocument/2006/relationships/image" Target="../media/image144.svg"/><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127.xml"/><Relationship Id="rId4" Type="http://schemas.openxmlformats.org/officeDocument/2006/relationships/image" Target="../media/image147.jpeg"/></Relationships>
</file>

<file path=ppt/slides/_rels/slide36.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127.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7.svg"/><Relationship Id="rId2" Type="http://schemas.openxmlformats.org/officeDocument/2006/relationships/notesSlide" Target="../notesSlides/notesSlide31.xml"/><Relationship Id="rId1" Type="http://schemas.openxmlformats.org/officeDocument/2006/relationships/slideLayout" Target="../slideLayouts/slideLayout127.xml"/><Relationship Id="rId6" Type="http://schemas.openxmlformats.org/officeDocument/2006/relationships/image" Target="../media/image143.png"/><Relationship Id="rId5" Type="http://schemas.openxmlformats.org/officeDocument/2006/relationships/image" Target="../media/image156.svg"/><Relationship Id="rId4" Type="http://schemas.openxmlformats.org/officeDocument/2006/relationships/image" Target="../media/image155.png"/></Relationships>
</file>

<file path=ppt/slides/_rels/slide38.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106.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106.xml"/><Relationship Id="rId6" Type="http://schemas.openxmlformats.org/officeDocument/2006/relationships/image" Target="../media/image153.svg"/><Relationship Id="rId11" Type="http://schemas.openxmlformats.org/officeDocument/2006/relationships/image" Target="../media/image164.png"/><Relationship Id="rId5" Type="http://schemas.openxmlformats.org/officeDocument/2006/relationships/image" Target="../media/image152.png"/><Relationship Id="rId10" Type="http://schemas.openxmlformats.org/officeDocument/2006/relationships/image" Target="../media/image161.svg"/><Relationship Id="rId4" Type="http://schemas.openxmlformats.org/officeDocument/2006/relationships/image" Target="../media/image159.svg"/><Relationship Id="rId9"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0.xml"/></Relationships>
</file>

<file path=ppt/slides/_rels/slide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106.xml"/><Relationship Id="rId6" Type="http://schemas.openxmlformats.org/officeDocument/2006/relationships/image" Target="../media/image157.svg"/><Relationship Id="rId5" Type="http://schemas.openxmlformats.org/officeDocument/2006/relationships/image" Target="../media/image143.png"/><Relationship Id="rId4" Type="http://schemas.openxmlformats.org/officeDocument/2006/relationships/image" Target="../media/image167.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106.xml"/><Relationship Id="rId4" Type="http://schemas.openxmlformats.org/officeDocument/2006/relationships/image" Target="../media/image144.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106.xml"/><Relationship Id="rId5" Type="http://schemas.openxmlformats.org/officeDocument/2006/relationships/image" Target="../media/image170.emf"/><Relationship Id="rId4" Type="http://schemas.openxmlformats.org/officeDocument/2006/relationships/image" Target="../media/image16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notesSlide" Target="../notesSlides/notesSlide41.xml"/><Relationship Id="rId1" Type="http://schemas.openxmlformats.org/officeDocument/2006/relationships/slideLayout" Target="../slideLayouts/slideLayout106.xml"/><Relationship Id="rId6" Type="http://schemas.openxmlformats.org/officeDocument/2006/relationships/image" Target="../media/image173.png"/><Relationship Id="rId5" Type="http://schemas.openxmlformats.org/officeDocument/2006/relationships/image" Target="../media/image52.png"/><Relationship Id="rId4" Type="http://schemas.openxmlformats.org/officeDocument/2006/relationships/image" Target="../media/image172.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0.xml"/><Relationship Id="rId4" Type="http://schemas.openxmlformats.org/officeDocument/2006/relationships/image" Target="../media/image2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107.xml"/><Relationship Id="rId4" Type="http://schemas.openxmlformats.org/officeDocument/2006/relationships/image" Target="../media/image163.svg"/></Relationships>
</file>

<file path=ppt/slides/_rels/slide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107.xml"/><Relationship Id="rId4" Type="http://schemas.openxmlformats.org/officeDocument/2006/relationships/image" Target="../media/image175.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7.xml"/></Relationships>
</file>

<file path=ppt/slides/_rels/slide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27.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106.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9.svg"/><Relationship Id="rId9" Type="http://schemas.openxmlformats.org/officeDocument/2006/relationships/image" Target="../media/image178.tmp"/></Relationships>
</file>

<file path=ppt/slides/_rels/slide56.xml.rels><?xml version="1.0" encoding="UTF-8" standalone="yes"?>
<Relationships xmlns="http://schemas.openxmlformats.org/package/2006/relationships"><Relationship Id="rId8" Type="http://schemas.openxmlformats.org/officeDocument/2006/relationships/hyperlink" Target="mailto:lyorrell@Microsoft.com" TargetMode="External"/><Relationship Id="rId3" Type="http://schemas.openxmlformats.org/officeDocument/2006/relationships/image" Target="../media/image143.png"/><Relationship Id="rId7" Type="http://schemas.openxmlformats.org/officeDocument/2006/relationships/hyperlink" Target="https://www.linkedin.com/in/3tornados/" TargetMode="External"/><Relationship Id="rId2" Type="http://schemas.openxmlformats.org/officeDocument/2006/relationships/image" Target="../media/image179.jpg"/><Relationship Id="rId1" Type="http://schemas.openxmlformats.org/officeDocument/2006/relationships/slideLayout" Target="../slideLayouts/slideLayout114.xml"/><Relationship Id="rId6" Type="http://schemas.openxmlformats.org/officeDocument/2006/relationships/hyperlink" Target="mailto:kesauer@Microsoft.com" TargetMode="External"/><Relationship Id="rId5" Type="http://schemas.openxmlformats.org/officeDocument/2006/relationships/image" Target="../media/image28.png"/><Relationship Id="rId4" Type="http://schemas.openxmlformats.org/officeDocument/2006/relationships/image" Target="../media/image144.svg"/><Relationship Id="rId9" Type="http://schemas.openxmlformats.org/officeDocument/2006/relationships/hyperlink" Target="https://www.linkedin.com/in/lynn-orrell-304bb21/"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115.xml"/><Relationship Id="rId6" Type="http://schemas.openxmlformats.org/officeDocument/2006/relationships/image" Target="../media/image28.png"/><Relationship Id="rId5" Type="http://schemas.openxmlformats.org/officeDocument/2006/relationships/image" Target="../media/image180.png"/><Relationship Id="rId4" Type="http://schemas.openxmlformats.org/officeDocument/2006/relationships/image" Target="../media/image144.svg"/></Relationships>
</file>

<file path=ppt/slides/_rels/slide58.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18" Type="http://schemas.openxmlformats.org/officeDocument/2006/relationships/image" Target="../media/image126.svg"/><Relationship Id="rId26" Type="http://schemas.openxmlformats.org/officeDocument/2006/relationships/image" Target="../media/image134.sv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50.xml"/><Relationship Id="rId16" Type="http://schemas.openxmlformats.org/officeDocument/2006/relationships/image" Target="../media/image124.svg"/><Relationship Id="rId20" Type="http://schemas.openxmlformats.org/officeDocument/2006/relationships/image" Target="../media/image128.svg"/><Relationship Id="rId29" Type="http://schemas.openxmlformats.org/officeDocument/2006/relationships/image" Target="../media/image136.png"/><Relationship Id="rId1" Type="http://schemas.openxmlformats.org/officeDocument/2006/relationships/slideLayout" Target="../slideLayouts/slideLayout107.xml"/><Relationship Id="rId6" Type="http://schemas.openxmlformats.org/officeDocument/2006/relationships/image" Target="../media/image114.svg"/><Relationship Id="rId11" Type="http://schemas.openxmlformats.org/officeDocument/2006/relationships/image" Target="../media/image119.png"/><Relationship Id="rId24" Type="http://schemas.openxmlformats.org/officeDocument/2006/relationships/image" Target="../media/image132.sv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76.png"/><Relationship Id="rId10" Type="http://schemas.openxmlformats.org/officeDocument/2006/relationships/image" Target="../media/image118.svg"/><Relationship Id="rId19" Type="http://schemas.openxmlformats.org/officeDocument/2006/relationships/image" Target="../media/image127.png"/><Relationship Id="rId31" Type="http://schemas.openxmlformats.org/officeDocument/2006/relationships/image" Target="../media/image138.png"/><Relationship Id="rId4" Type="http://schemas.openxmlformats.org/officeDocument/2006/relationships/image" Target="../media/image28.png"/><Relationship Id="rId9" Type="http://schemas.openxmlformats.org/officeDocument/2006/relationships/image" Target="../media/image117.png"/><Relationship Id="rId14" Type="http://schemas.openxmlformats.org/officeDocument/2006/relationships/image" Target="../media/image122.svg"/><Relationship Id="rId22" Type="http://schemas.openxmlformats.org/officeDocument/2006/relationships/image" Target="../media/image130.svg"/><Relationship Id="rId27" Type="http://schemas.openxmlformats.org/officeDocument/2006/relationships/image" Target="../media/image135.png"/><Relationship Id="rId30" Type="http://schemas.openxmlformats.org/officeDocument/2006/relationships/image" Target="../media/image137.png"/></Relationships>
</file>

<file path=ppt/slides/_rels/slide59.xml.rels><?xml version="1.0" encoding="UTF-8" standalone="yes"?>
<Relationships xmlns="http://schemas.openxmlformats.org/package/2006/relationships"><Relationship Id="rId2" Type="http://schemas.openxmlformats.org/officeDocument/2006/relationships/image" Target="../media/image181.tmp"/><Relationship Id="rId1" Type="http://schemas.openxmlformats.org/officeDocument/2006/relationships/slideLayout" Target="../slideLayouts/slideLayout13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0.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197727" y="1713956"/>
            <a:ext cx="5040184" cy="553998"/>
          </a:xfrm>
        </p:spPr>
        <p:txBody>
          <a:bodyPr/>
          <a:lstStyle/>
          <a:p>
            <a:r>
              <a:rPr lang="en-US" dirty="0"/>
              <a:t>Service Fabric</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sz="quarter" idx="12"/>
          </p:nvPr>
        </p:nvSpPr>
        <p:spPr>
          <a:xfrm>
            <a:off x="197727" y="2474053"/>
            <a:ext cx="4983871" cy="430887"/>
          </a:xfrm>
        </p:spPr>
        <p:txBody>
          <a:bodyPr/>
          <a:lstStyle/>
          <a:p>
            <a:r>
              <a:rPr lang="en-US" sz="2800" dirty="0"/>
              <a:t>Cloud Native Microservices</a:t>
            </a:r>
          </a:p>
        </p:txBody>
      </p:sp>
    </p:spTree>
    <p:extLst>
      <p:ext uri="{BB962C8B-B14F-4D97-AF65-F5344CB8AC3E}">
        <p14:creationId xmlns:p14="http://schemas.microsoft.com/office/powerpoint/2010/main" val="35195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165222" y="130190"/>
            <a:ext cx="2465333" cy="2785287"/>
          </a:xfrm>
        </p:spPr>
        <p:txBody>
          <a:bodyPr vert="horz" lIns="91440" tIns="45720" rIns="91440" bIns="45720" rtlCol="0" anchor="ctr">
            <a:normAutofit/>
          </a:bodyPr>
          <a:lstStyle/>
          <a:p>
            <a:r>
              <a:rPr lang="en-US" sz="3600" dirty="0">
                <a:latin typeface="+mj-lt"/>
                <a:ea typeface="+mj-ea"/>
                <a:cs typeface="+mj-cs"/>
              </a:rPr>
              <a:t>Compute Decision Tree v2 </a:t>
            </a:r>
          </a:p>
        </p:txBody>
      </p:sp>
      <p:pic>
        <p:nvPicPr>
          <p:cNvPr id="8" name="Picture 7">
            <a:extLst>
              <a:ext uri="{FF2B5EF4-FFF2-40B4-BE49-F238E27FC236}">
                <a16:creationId xmlns:a16="http://schemas.microsoft.com/office/drawing/2014/main" id="{CF0B6946-4CA8-7C4A-A0A7-2B862B99F2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59725" y="0"/>
            <a:ext cx="10032275" cy="6858000"/>
          </a:xfrm>
          <a:prstGeom prst="rect">
            <a:avLst/>
          </a:prstGeom>
        </p:spPr>
      </p:pic>
    </p:spTree>
    <p:extLst>
      <p:ext uri="{BB962C8B-B14F-4D97-AF65-F5344CB8AC3E}">
        <p14:creationId xmlns:p14="http://schemas.microsoft.com/office/powerpoint/2010/main" val="265989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F6042F1E-7A90-482C-AC33-15593D7468C9}"/>
              </a:ext>
            </a:extLst>
          </p:cNvPr>
          <p:cNvSpPr/>
          <p:nvPr/>
        </p:nvSpPr>
        <p:spPr bwMode="auto">
          <a:xfrm>
            <a:off x="1" y="1816795"/>
            <a:ext cx="12192000" cy="35937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003" y="6284798"/>
            <a:ext cx="12192000" cy="572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8" name="Title 1">
            <a:extLst>
              <a:ext uri="{FF2B5EF4-FFF2-40B4-BE49-F238E27FC236}">
                <a16:creationId xmlns:a16="http://schemas.microsoft.com/office/drawing/2014/main" id="{1C4DE02A-28D6-4AF7-B5AD-CFF911F4C924}"/>
              </a:ext>
            </a:extLst>
          </p:cNvPr>
          <p:cNvSpPr>
            <a:spLocks noGrp="1"/>
          </p:cNvSpPr>
          <p:nvPr>
            <p:ph type="title"/>
          </p:nvPr>
        </p:nvSpPr>
        <p:spPr>
          <a:xfrm>
            <a:off x="268928" y="291548"/>
            <a:ext cx="11655840" cy="899537"/>
          </a:xfrm>
        </p:spPr>
        <p:txBody>
          <a:bodyPr/>
          <a:lstStyle/>
          <a:p>
            <a:r>
              <a:rPr lang="en-US" dirty="0">
                <a:solidFill>
                  <a:schemeClr val="tx1"/>
                </a:solidFill>
                <a:cs typeface="Segoe UI Semibold" panose="020B0702040204020203" pitchFamily="34" charset="0"/>
              </a:rPr>
              <a:t>Scenarios powered by Service Fabric</a:t>
            </a:r>
          </a:p>
        </p:txBody>
      </p:sp>
      <p:sp>
        <p:nvSpPr>
          <p:cNvPr id="249" name="Text Placeholder 21">
            <a:extLst>
              <a:ext uri="{FF2B5EF4-FFF2-40B4-BE49-F238E27FC236}">
                <a16:creationId xmlns:a16="http://schemas.microsoft.com/office/drawing/2014/main" id="{CC213B91-491D-4B54-861E-6DF478EFA81A}"/>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Empowering customers of all sizes to achieve more</a:t>
            </a:r>
          </a:p>
        </p:txBody>
      </p:sp>
      <p:grpSp>
        <p:nvGrpSpPr>
          <p:cNvPr id="449" name="Group 448">
            <a:extLst>
              <a:ext uri="{FF2B5EF4-FFF2-40B4-BE49-F238E27FC236}">
                <a16:creationId xmlns:a16="http://schemas.microsoft.com/office/drawing/2014/main" id="{4E2D142A-A948-47F1-8B2A-6A2CAC874F77}"/>
              </a:ext>
            </a:extLst>
          </p:cNvPr>
          <p:cNvGrpSpPr/>
          <p:nvPr/>
        </p:nvGrpSpPr>
        <p:grpSpPr>
          <a:xfrm>
            <a:off x="10263742" y="2888771"/>
            <a:ext cx="916077" cy="792611"/>
            <a:chOff x="6089651" y="2771776"/>
            <a:chExt cx="954087" cy="825500"/>
          </a:xfrm>
        </p:grpSpPr>
        <p:sp>
          <p:nvSpPr>
            <p:cNvPr id="14" name="Rectangle 5">
              <a:extLst>
                <a:ext uri="{FF2B5EF4-FFF2-40B4-BE49-F238E27FC236}">
                  <a16:creationId xmlns:a16="http://schemas.microsoft.com/office/drawing/2014/main" id="{FDC50212-E3F1-4F47-B2E2-36DFC8BE91C7}"/>
                </a:ext>
              </a:extLst>
            </p:cNvPr>
            <p:cNvSpPr>
              <a:spLocks noChangeArrowheads="1"/>
            </p:cNvSpPr>
            <p:nvPr/>
          </p:nvSpPr>
          <p:spPr bwMode="auto">
            <a:xfrm>
              <a:off x="6191251" y="3170238"/>
              <a:ext cx="490538"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6">
              <a:extLst>
                <a:ext uri="{FF2B5EF4-FFF2-40B4-BE49-F238E27FC236}">
                  <a16:creationId xmlns:a16="http://schemas.microsoft.com/office/drawing/2014/main" id="{072610A7-F759-4999-B46A-92E0E69E6433}"/>
                </a:ext>
              </a:extLst>
            </p:cNvPr>
            <p:cNvSpPr>
              <a:spLocks noChangeArrowheads="1"/>
            </p:cNvSpPr>
            <p:nvPr/>
          </p:nvSpPr>
          <p:spPr bwMode="auto">
            <a:xfrm>
              <a:off x="6681788" y="3170238"/>
              <a:ext cx="250825"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a:extLst>
                <a:ext uri="{FF2B5EF4-FFF2-40B4-BE49-F238E27FC236}">
                  <a16:creationId xmlns:a16="http://schemas.microsoft.com/office/drawing/2014/main" id="{598B23C5-F209-41DD-B177-C6A5D89A2BBF}"/>
                </a:ext>
              </a:extLst>
            </p:cNvPr>
            <p:cNvSpPr>
              <a:spLocks/>
            </p:cNvSpPr>
            <p:nvPr/>
          </p:nvSpPr>
          <p:spPr bwMode="auto">
            <a:xfrm>
              <a:off x="6089651" y="3065463"/>
              <a:ext cx="592138" cy="104775"/>
            </a:xfrm>
            <a:custGeom>
              <a:avLst/>
              <a:gdLst>
                <a:gd name="T0" fmla="*/ 307 w 373"/>
                <a:gd name="T1" fmla="*/ 0 h 66"/>
                <a:gd name="T2" fmla="*/ 0 w 373"/>
                <a:gd name="T3" fmla="*/ 0 h 66"/>
                <a:gd name="T4" fmla="*/ 64 w 373"/>
                <a:gd name="T5" fmla="*/ 66 h 66"/>
                <a:gd name="T6" fmla="*/ 373 w 373"/>
                <a:gd name="T7" fmla="*/ 66 h 66"/>
                <a:gd name="T8" fmla="*/ 307 w 373"/>
                <a:gd name="T9" fmla="*/ 0 h 66"/>
              </a:gdLst>
              <a:ahLst/>
              <a:cxnLst>
                <a:cxn ang="0">
                  <a:pos x="T0" y="T1"/>
                </a:cxn>
                <a:cxn ang="0">
                  <a:pos x="T2" y="T3"/>
                </a:cxn>
                <a:cxn ang="0">
                  <a:pos x="T4" y="T5"/>
                </a:cxn>
                <a:cxn ang="0">
                  <a:pos x="T6" y="T7"/>
                </a:cxn>
                <a:cxn ang="0">
                  <a:pos x="T8" y="T9"/>
                </a:cxn>
              </a:cxnLst>
              <a:rect l="0" t="0" r="r" b="b"/>
              <a:pathLst>
                <a:path w="373" h="66">
                  <a:moveTo>
                    <a:pt x="307" y="0"/>
                  </a:moveTo>
                  <a:lnTo>
                    <a:pt x="0" y="0"/>
                  </a:lnTo>
                  <a:lnTo>
                    <a:pt x="64" y="66"/>
                  </a:lnTo>
                  <a:lnTo>
                    <a:pt x="373" y="66"/>
                  </a:lnTo>
                  <a:lnTo>
                    <a:pt x="307"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8">
              <a:extLst>
                <a:ext uri="{FF2B5EF4-FFF2-40B4-BE49-F238E27FC236}">
                  <a16:creationId xmlns:a16="http://schemas.microsoft.com/office/drawing/2014/main" id="{2AFB6E54-9962-4503-ADB7-FAB48A4F1567}"/>
                </a:ext>
              </a:extLst>
            </p:cNvPr>
            <p:cNvSpPr>
              <a:spLocks/>
            </p:cNvSpPr>
            <p:nvPr/>
          </p:nvSpPr>
          <p:spPr bwMode="auto">
            <a:xfrm>
              <a:off x="6681788" y="3065463"/>
              <a:ext cx="361950" cy="104775"/>
            </a:xfrm>
            <a:custGeom>
              <a:avLst/>
              <a:gdLst>
                <a:gd name="T0" fmla="*/ 68 w 228"/>
                <a:gd name="T1" fmla="*/ 0 h 66"/>
                <a:gd name="T2" fmla="*/ 228 w 228"/>
                <a:gd name="T3" fmla="*/ 0 h 66"/>
                <a:gd name="T4" fmla="*/ 158 w 228"/>
                <a:gd name="T5" fmla="*/ 66 h 66"/>
                <a:gd name="T6" fmla="*/ 0 w 228"/>
                <a:gd name="T7" fmla="*/ 66 h 66"/>
                <a:gd name="T8" fmla="*/ 68 w 228"/>
                <a:gd name="T9" fmla="*/ 0 h 66"/>
              </a:gdLst>
              <a:ahLst/>
              <a:cxnLst>
                <a:cxn ang="0">
                  <a:pos x="T0" y="T1"/>
                </a:cxn>
                <a:cxn ang="0">
                  <a:pos x="T2" y="T3"/>
                </a:cxn>
                <a:cxn ang="0">
                  <a:pos x="T4" y="T5"/>
                </a:cxn>
                <a:cxn ang="0">
                  <a:pos x="T6" y="T7"/>
                </a:cxn>
                <a:cxn ang="0">
                  <a:pos x="T8" y="T9"/>
                </a:cxn>
              </a:cxnLst>
              <a:rect l="0" t="0" r="r" b="b"/>
              <a:pathLst>
                <a:path w="228" h="66">
                  <a:moveTo>
                    <a:pt x="68" y="0"/>
                  </a:moveTo>
                  <a:lnTo>
                    <a:pt x="228" y="0"/>
                  </a:lnTo>
                  <a:lnTo>
                    <a:pt x="158" y="66"/>
                  </a:lnTo>
                  <a:lnTo>
                    <a:pt x="0" y="66"/>
                  </a:lnTo>
                  <a:lnTo>
                    <a:pt x="68"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9">
              <a:extLst>
                <a:ext uri="{FF2B5EF4-FFF2-40B4-BE49-F238E27FC236}">
                  <a16:creationId xmlns:a16="http://schemas.microsoft.com/office/drawing/2014/main" id="{1FB1CB48-1588-4D68-8EFC-312D893F1124}"/>
                </a:ext>
              </a:extLst>
            </p:cNvPr>
            <p:cNvSpPr>
              <a:spLocks/>
            </p:cNvSpPr>
            <p:nvPr/>
          </p:nvSpPr>
          <p:spPr bwMode="auto">
            <a:xfrm>
              <a:off x="6272213" y="2870201"/>
              <a:ext cx="68263" cy="65088"/>
            </a:xfrm>
            <a:custGeom>
              <a:avLst/>
              <a:gdLst>
                <a:gd name="T0" fmla="*/ 0 w 24"/>
                <a:gd name="T1" fmla="*/ 23 h 23"/>
                <a:gd name="T2" fmla="*/ 18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8" y="16"/>
                  </a:cubicBezTo>
                  <a:cubicBezTo>
                    <a:pt x="21"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0">
              <a:extLst>
                <a:ext uri="{FF2B5EF4-FFF2-40B4-BE49-F238E27FC236}">
                  <a16:creationId xmlns:a16="http://schemas.microsoft.com/office/drawing/2014/main" id="{F42B4617-B717-4F87-B7BA-04757AE658EA}"/>
                </a:ext>
              </a:extLst>
            </p:cNvPr>
            <p:cNvSpPr>
              <a:spLocks/>
            </p:cNvSpPr>
            <p:nvPr/>
          </p:nvSpPr>
          <p:spPr bwMode="auto">
            <a:xfrm>
              <a:off x="6340476"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1">
              <a:extLst>
                <a:ext uri="{FF2B5EF4-FFF2-40B4-BE49-F238E27FC236}">
                  <a16:creationId xmlns:a16="http://schemas.microsoft.com/office/drawing/2014/main" id="{AFF72C71-CD42-4592-B6D5-3C2A509F8D55}"/>
                </a:ext>
              </a:extLst>
            </p:cNvPr>
            <p:cNvSpPr>
              <a:spLocks/>
            </p:cNvSpPr>
            <p:nvPr/>
          </p:nvSpPr>
          <p:spPr bwMode="auto">
            <a:xfrm>
              <a:off x="6340476"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2">
              <a:extLst>
                <a:ext uri="{FF2B5EF4-FFF2-40B4-BE49-F238E27FC236}">
                  <a16:creationId xmlns:a16="http://schemas.microsoft.com/office/drawing/2014/main" id="{7BCCEB4D-3DAE-47A8-AD68-75159FC5AEB5}"/>
                </a:ext>
              </a:extLst>
            </p:cNvPr>
            <p:cNvSpPr>
              <a:spLocks/>
            </p:cNvSpPr>
            <p:nvPr/>
          </p:nvSpPr>
          <p:spPr bwMode="auto">
            <a:xfrm>
              <a:off x="6272213" y="2938463"/>
              <a:ext cx="68263" cy="65088"/>
            </a:xfrm>
            <a:custGeom>
              <a:avLst/>
              <a:gdLst>
                <a:gd name="T0" fmla="*/ 24 w 24"/>
                <a:gd name="T1" fmla="*/ 23 h 23"/>
                <a:gd name="T2" fmla="*/ 17 w 24"/>
                <a:gd name="T3" fmla="*/ 6 h 23"/>
                <a:gd name="T4" fmla="*/ 0 w 24"/>
                <a:gd name="T5" fmla="*/ 0 h 23"/>
              </a:gdLst>
              <a:ahLst/>
              <a:cxnLst>
                <a:cxn ang="0">
                  <a:pos x="T0" y="T1"/>
                </a:cxn>
                <a:cxn ang="0">
                  <a:pos x="T2" y="T3"/>
                </a:cxn>
                <a:cxn ang="0">
                  <a:pos x="T4" y="T5"/>
                </a:cxn>
              </a:cxnLst>
              <a:rect l="0" t="0" r="r" b="b"/>
              <a:pathLst>
                <a:path w="24" h="23">
                  <a:moveTo>
                    <a:pt x="24" y="23"/>
                  </a:moveTo>
                  <a:cubicBezTo>
                    <a:pt x="24"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3">
              <a:extLst>
                <a:ext uri="{FF2B5EF4-FFF2-40B4-BE49-F238E27FC236}">
                  <a16:creationId xmlns:a16="http://schemas.microsoft.com/office/drawing/2014/main" id="{219C551F-8D81-4D39-98E4-862B8AEDB4B3}"/>
                </a:ext>
              </a:extLst>
            </p:cNvPr>
            <p:cNvSpPr>
              <a:spLocks/>
            </p:cNvSpPr>
            <p:nvPr/>
          </p:nvSpPr>
          <p:spPr bwMode="auto">
            <a:xfrm>
              <a:off x="6743701" y="2870201"/>
              <a:ext cx="71438" cy="65088"/>
            </a:xfrm>
            <a:custGeom>
              <a:avLst/>
              <a:gdLst>
                <a:gd name="T0" fmla="*/ 0 w 25"/>
                <a:gd name="T1" fmla="*/ 23 h 23"/>
                <a:gd name="T2" fmla="*/ 18 w 25"/>
                <a:gd name="T3" fmla="*/ 16 h 23"/>
                <a:gd name="T4" fmla="*/ 25 w 25"/>
                <a:gd name="T5" fmla="*/ 0 h 23"/>
              </a:gdLst>
              <a:ahLst/>
              <a:cxnLst>
                <a:cxn ang="0">
                  <a:pos x="T0" y="T1"/>
                </a:cxn>
                <a:cxn ang="0">
                  <a:pos x="T2" y="T3"/>
                </a:cxn>
                <a:cxn ang="0">
                  <a:pos x="T4" y="T5"/>
                </a:cxn>
              </a:cxnLst>
              <a:rect l="0" t="0" r="r" b="b"/>
              <a:pathLst>
                <a:path w="25" h="23">
                  <a:moveTo>
                    <a:pt x="0" y="23"/>
                  </a:moveTo>
                  <a:cubicBezTo>
                    <a:pt x="0" y="23"/>
                    <a:pt x="15" y="19"/>
                    <a:pt x="18" y="16"/>
                  </a:cubicBezTo>
                  <a:cubicBezTo>
                    <a:pt x="21" y="13"/>
                    <a:pt x="25" y="0"/>
                    <a:pt x="2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4">
              <a:extLst>
                <a:ext uri="{FF2B5EF4-FFF2-40B4-BE49-F238E27FC236}">
                  <a16:creationId xmlns:a16="http://schemas.microsoft.com/office/drawing/2014/main" id="{483A938A-4E0A-4D2D-94CC-9B913E53AD8E}"/>
                </a:ext>
              </a:extLst>
            </p:cNvPr>
            <p:cNvSpPr>
              <a:spLocks/>
            </p:cNvSpPr>
            <p:nvPr/>
          </p:nvSpPr>
          <p:spPr bwMode="auto">
            <a:xfrm>
              <a:off x="6811963"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a:extLst>
                <a:ext uri="{FF2B5EF4-FFF2-40B4-BE49-F238E27FC236}">
                  <a16:creationId xmlns:a16="http://schemas.microsoft.com/office/drawing/2014/main" id="{0C3BF1D2-E5C4-43C1-8C85-B9DCB7D0E1FE}"/>
                </a:ext>
              </a:extLst>
            </p:cNvPr>
            <p:cNvSpPr>
              <a:spLocks/>
            </p:cNvSpPr>
            <p:nvPr/>
          </p:nvSpPr>
          <p:spPr bwMode="auto">
            <a:xfrm>
              <a:off x="6811963"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a:extLst>
                <a:ext uri="{FF2B5EF4-FFF2-40B4-BE49-F238E27FC236}">
                  <a16:creationId xmlns:a16="http://schemas.microsoft.com/office/drawing/2014/main" id="{825D5628-A47E-493A-8B61-029B7C81B999}"/>
                </a:ext>
              </a:extLst>
            </p:cNvPr>
            <p:cNvSpPr>
              <a:spLocks/>
            </p:cNvSpPr>
            <p:nvPr/>
          </p:nvSpPr>
          <p:spPr bwMode="auto">
            <a:xfrm>
              <a:off x="6743701" y="2938463"/>
              <a:ext cx="71438" cy="65088"/>
            </a:xfrm>
            <a:custGeom>
              <a:avLst/>
              <a:gdLst>
                <a:gd name="T0" fmla="*/ 25 w 25"/>
                <a:gd name="T1" fmla="*/ 23 h 23"/>
                <a:gd name="T2" fmla="*/ 17 w 25"/>
                <a:gd name="T3" fmla="*/ 6 h 23"/>
                <a:gd name="T4" fmla="*/ 0 w 25"/>
                <a:gd name="T5" fmla="*/ 0 h 23"/>
              </a:gdLst>
              <a:ahLst/>
              <a:cxnLst>
                <a:cxn ang="0">
                  <a:pos x="T0" y="T1"/>
                </a:cxn>
                <a:cxn ang="0">
                  <a:pos x="T2" y="T3"/>
                </a:cxn>
                <a:cxn ang="0">
                  <a:pos x="T4" y="T5"/>
                </a:cxn>
              </a:cxnLst>
              <a:rect l="0" t="0" r="r" b="b"/>
              <a:pathLst>
                <a:path w="25" h="23">
                  <a:moveTo>
                    <a:pt x="25" y="23"/>
                  </a:moveTo>
                  <a:cubicBezTo>
                    <a:pt x="25"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7">
              <a:extLst>
                <a:ext uri="{FF2B5EF4-FFF2-40B4-BE49-F238E27FC236}">
                  <a16:creationId xmlns:a16="http://schemas.microsoft.com/office/drawing/2014/main" id="{DAE4355F-B890-498D-8D96-CA23D50D715E}"/>
                </a:ext>
              </a:extLst>
            </p:cNvPr>
            <p:cNvSpPr>
              <a:spLocks/>
            </p:cNvSpPr>
            <p:nvPr/>
          </p:nvSpPr>
          <p:spPr bwMode="auto">
            <a:xfrm>
              <a:off x="6510338" y="2771776"/>
              <a:ext cx="66675" cy="65088"/>
            </a:xfrm>
            <a:custGeom>
              <a:avLst/>
              <a:gdLst>
                <a:gd name="T0" fmla="*/ 0 w 24"/>
                <a:gd name="T1" fmla="*/ 23 h 23"/>
                <a:gd name="T2" fmla="*/ 17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7" y="16"/>
                  </a:cubicBezTo>
                  <a:cubicBezTo>
                    <a:pt x="20"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18">
              <a:extLst>
                <a:ext uri="{FF2B5EF4-FFF2-40B4-BE49-F238E27FC236}">
                  <a16:creationId xmlns:a16="http://schemas.microsoft.com/office/drawing/2014/main" id="{93A80A3C-E3F6-4D0E-A140-B41EA688AD5B}"/>
                </a:ext>
              </a:extLst>
            </p:cNvPr>
            <p:cNvSpPr>
              <a:spLocks/>
            </p:cNvSpPr>
            <p:nvPr/>
          </p:nvSpPr>
          <p:spPr bwMode="auto">
            <a:xfrm>
              <a:off x="6577013" y="2771776"/>
              <a:ext cx="68263" cy="65088"/>
            </a:xfrm>
            <a:custGeom>
              <a:avLst/>
              <a:gdLst>
                <a:gd name="T0" fmla="*/ 0 w 24"/>
                <a:gd name="T1" fmla="*/ 0 h 23"/>
                <a:gd name="T2" fmla="*/ 8 w 24"/>
                <a:gd name="T3" fmla="*/ 16 h 23"/>
                <a:gd name="T4" fmla="*/ 24 w 24"/>
                <a:gd name="T5" fmla="*/ 23 h 23"/>
              </a:gdLst>
              <a:ahLst/>
              <a:cxnLst>
                <a:cxn ang="0">
                  <a:pos x="T0" y="T1"/>
                </a:cxn>
                <a:cxn ang="0">
                  <a:pos x="T2" y="T3"/>
                </a:cxn>
                <a:cxn ang="0">
                  <a:pos x="T4" y="T5"/>
                </a:cxn>
              </a:cxnLst>
              <a:rect l="0" t="0" r="r" b="b"/>
              <a:pathLst>
                <a:path w="24" h="23">
                  <a:moveTo>
                    <a:pt x="0" y="0"/>
                  </a:moveTo>
                  <a:cubicBezTo>
                    <a:pt x="0" y="0"/>
                    <a:pt x="4" y="13"/>
                    <a:pt x="8" y="16"/>
                  </a:cubicBezTo>
                  <a:cubicBezTo>
                    <a:pt x="11" y="19"/>
                    <a:pt x="24" y="23"/>
                    <a:pt x="24"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19">
              <a:extLst>
                <a:ext uri="{FF2B5EF4-FFF2-40B4-BE49-F238E27FC236}">
                  <a16:creationId xmlns:a16="http://schemas.microsoft.com/office/drawing/2014/main" id="{FF576C3D-D64C-4499-B741-34CBF22F76CB}"/>
                </a:ext>
              </a:extLst>
            </p:cNvPr>
            <p:cNvSpPr>
              <a:spLocks/>
            </p:cNvSpPr>
            <p:nvPr/>
          </p:nvSpPr>
          <p:spPr bwMode="auto">
            <a:xfrm>
              <a:off x="6577013" y="2836863"/>
              <a:ext cx="68263" cy="68263"/>
            </a:xfrm>
            <a:custGeom>
              <a:avLst/>
              <a:gdLst>
                <a:gd name="T0" fmla="*/ 24 w 24"/>
                <a:gd name="T1" fmla="*/ 0 h 24"/>
                <a:gd name="T2" fmla="*/ 7 w 24"/>
                <a:gd name="T3" fmla="*/ 8 h 24"/>
                <a:gd name="T4" fmla="*/ 0 w 24"/>
                <a:gd name="T5" fmla="*/ 24 h 24"/>
              </a:gdLst>
              <a:ahLst/>
              <a:cxnLst>
                <a:cxn ang="0">
                  <a:pos x="T0" y="T1"/>
                </a:cxn>
                <a:cxn ang="0">
                  <a:pos x="T2" y="T3"/>
                </a:cxn>
                <a:cxn ang="0">
                  <a:pos x="T4" y="T5"/>
                </a:cxn>
              </a:cxnLst>
              <a:rect l="0" t="0" r="r" b="b"/>
              <a:pathLst>
                <a:path w="24" h="24">
                  <a:moveTo>
                    <a:pt x="24" y="0"/>
                  </a:moveTo>
                  <a:cubicBezTo>
                    <a:pt x="24" y="0"/>
                    <a:pt x="10" y="5"/>
                    <a:pt x="7" y="8"/>
                  </a:cubicBezTo>
                  <a:cubicBezTo>
                    <a:pt x="4" y="11"/>
                    <a:pt x="0" y="24"/>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48" name="Freeform 20">
              <a:extLst>
                <a:ext uri="{FF2B5EF4-FFF2-40B4-BE49-F238E27FC236}">
                  <a16:creationId xmlns:a16="http://schemas.microsoft.com/office/drawing/2014/main" id="{BC5819EF-A07D-4E07-9736-97FEB54B3C35}"/>
                </a:ext>
              </a:extLst>
            </p:cNvPr>
            <p:cNvSpPr>
              <a:spLocks/>
            </p:cNvSpPr>
            <p:nvPr/>
          </p:nvSpPr>
          <p:spPr bwMode="auto">
            <a:xfrm>
              <a:off x="6510338" y="2836863"/>
              <a:ext cx="66675" cy="68263"/>
            </a:xfrm>
            <a:custGeom>
              <a:avLst/>
              <a:gdLst>
                <a:gd name="T0" fmla="*/ 24 w 24"/>
                <a:gd name="T1" fmla="*/ 24 h 24"/>
                <a:gd name="T2" fmla="*/ 16 w 24"/>
                <a:gd name="T3" fmla="*/ 7 h 24"/>
                <a:gd name="T4" fmla="*/ 0 w 24"/>
                <a:gd name="T5" fmla="*/ 0 h 24"/>
              </a:gdLst>
              <a:ahLst/>
              <a:cxnLst>
                <a:cxn ang="0">
                  <a:pos x="T0" y="T1"/>
                </a:cxn>
                <a:cxn ang="0">
                  <a:pos x="T2" y="T3"/>
                </a:cxn>
                <a:cxn ang="0">
                  <a:pos x="T4" y="T5"/>
                </a:cxn>
              </a:cxnLst>
              <a:rect l="0" t="0" r="r" b="b"/>
              <a:pathLst>
                <a:path w="24" h="24">
                  <a:moveTo>
                    <a:pt x="24" y="24"/>
                  </a:moveTo>
                  <a:cubicBezTo>
                    <a:pt x="24" y="24"/>
                    <a:pt x="19" y="10"/>
                    <a:pt x="16" y="7"/>
                  </a:cubicBezTo>
                  <a:cubicBezTo>
                    <a:pt x="13" y="4"/>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1" name="Text Placeholder 21">
            <a:extLst>
              <a:ext uri="{FF2B5EF4-FFF2-40B4-BE49-F238E27FC236}">
                <a16:creationId xmlns:a16="http://schemas.microsoft.com/office/drawing/2014/main" id="{23EB8FE3-3236-4B83-AF5D-8ABD320DD4FA}"/>
              </a:ext>
            </a:extLst>
          </p:cNvPr>
          <p:cNvSpPr txBox="1">
            <a:spLocks/>
          </p:cNvSpPr>
          <p:nvPr/>
        </p:nvSpPr>
        <p:spPr>
          <a:xfrm>
            <a:off x="637117" y="2053884"/>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Lift &amp; shift including containers</a:t>
            </a:r>
          </a:p>
        </p:txBody>
      </p:sp>
      <p:sp>
        <p:nvSpPr>
          <p:cNvPr id="304" name="Text Placeholder 21">
            <a:extLst>
              <a:ext uri="{FF2B5EF4-FFF2-40B4-BE49-F238E27FC236}">
                <a16:creationId xmlns:a16="http://schemas.microsoft.com/office/drawing/2014/main" id="{1FED34E9-9D68-4D0C-9469-05ABD63446D5}"/>
              </a:ext>
            </a:extLst>
          </p:cNvPr>
          <p:cNvSpPr txBox="1">
            <a:spLocks/>
          </p:cNvSpPr>
          <p:nvPr/>
        </p:nvSpPr>
        <p:spPr>
          <a:xfrm>
            <a:off x="2893584" y="2184939"/>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Mission-critical business SaaS</a:t>
            </a:r>
          </a:p>
        </p:txBody>
      </p:sp>
      <p:grpSp>
        <p:nvGrpSpPr>
          <p:cNvPr id="467" name="Group 466">
            <a:extLst>
              <a:ext uri="{FF2B5EF4-FFF2-40B4-BE49-F238E27FC236}">
                <a16:creationId xmlns:a16="http://schemas.microsoft.com/office/drawing/2014/main" id="{4126986F-941F-4FAC-ADA0-7059AA34FC49}"/>
              </a:ext>
            </a:extLst>
          </p:cNvPr>
          <p:cNvGrpSpPr/>
          <p:nvPr/>
        </p:nvGrpSpPr>
        <p:grpSpPr>
          <a:xfrm>
            <a:off x="5669037" y="2792139"/>
            <a:ext cx="867930" cy="799410"/>
            <a:chOff x="4786313" y="2328863"/>
            <a:chExt cx="904875" cy="833438"/>
          </a:xfrm>
        </p:grpSpPr>
        <p:sp>
          <p:nvSpPr>
            <p:cNvPr id="452" name="Oval 24">
              <a:extLst>
                <a:ext uri="{FF2B5EF4-FFF2-40B4-BE49-F238E27FC236}">
                  <a16:creationId xmlns:a16="http://schemas.microsoft.com/office/drawing/2014/main" id="{42D789A0-4639-4E3C-BB37-0A7432591B7D}"/>
                </a:ext>
              </a:extLst>
            </p:cNvPr>
            <p:cNvSpPr>
              <a:spLocks noChangeArrowheads="1"/>
            </p:cNvSpPr>
            <p:nvPr/>
          </p:nvSpPr>
          <p:spPr bwMode="auto">
            <a:xfrm>
              <a:off x="5121275" y="2673350"/>
              <a:ext cx="234950" cy="238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3" name="Oval 25">
              <a:extLst>
                <a:ext uri="{FF2B5EF4-FFF2-40B4-BE49-F238E27FC236}">
                  <a16:creationId xmlns:a16="http://schemas.microsoft.com/office/drawing/2014/main" id="{EA46FF71-8DD8-4036-9129-FC11B613F2E2}"/>
                </a:ext>
              </a:extLst>
            </p:cNvPr>
            <p:cNvSpPr>
              <a:spLocks noChangeArrowheads="1"/>
            </p:cNvSpPr>
            <p:nvPr/>
          </p:nvSpPr>
          <p:spPr bwMode="auto">
            <a:xfrm>
              <a:off x="5167313" y="2328863"/>
              <a:ext cx="142875" cy="1460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4" name="Oval 26">
              <a:extLst>
                <a:ext uri="{FF2B5EF4-FFF2-40B4-BE49-F238E27FC236}">
                  <a16:creationId xmlns:a16="http://schemas.microsoft.com/office/drawing/2014/main" id="{3596CC7D-C7DA-4E76-BE07-D58D245713B0}"/>
                </a:ext>
              </a:extLst>
            </p:cNvPr>
            <p:cNvSpPr>
              <a:spLocks noChangeArrowheads="1"/>
            </p:cNvSpPr>
            <p:nvPr/>
          </p:nvSpPr>
          <p:spPr bwMode="auto">
            <a:xfrm>
              <a:off x="4786313" y="2586038"/>
              <a:ext cx="142875"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5" name="Oval 27">
              <a:extLst>
                <a:ext uri="{FF2B5EF4-FFF2-40B4-BE49-F238E27FC236}">
                  <a16:creationId xmlns:a16="http://schemas.microsoft.com/office/drawing/2014/main" id="{4D4CAA4A-10CF-4027-AE12-DDD8769DDF7F}"/>
                </a:ext>
              </a:extLst>
            </p:cNvPr>
            <p:cNvSpPr>
              <a:spLocks noChangeArrowheads="1"/>
            </p:cNvSpPr>
            <p:nvPr/>
          </p:nvSpPr>
          <p:spPr bwMode="auto">
            <a:xfrm>
              <a:off x="4887913" y="3014663"/>
              <a:ext cx="146050"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6" name="Oval 28">
              <a:extLst>
                <a:ext uri="{FF2B5EF4-FFF2-40B4-BE49-F238E27FC236}">
                  <a16:creationId xmlns:a16="http://schemas.microsoft.com/office/drawing/2014/main" id="{AC8CD0AE-E2CE-4A1B-98E2-3754C395FAF7}"/>
                </a:ext>
              </a:extLst>
            </p:cNvPr>
            <p:cNvSpPr>
              <a:spLocks noChangeArrowheads="1"/>
            </p:cNvSpPr>
            <p:nvPr/>
          </p:nvSpPr>
          <p:spPr bwMode="auto">
            <a:xfrm>
              <a:off x="5446713" y="3014663"/>
              <a:ext cx="142875"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7" name="Oval 29">
              <a:extLst>
                <a:ext uri="{FF2B5EF4-FFF2-40B4-BE49-F238E27FC236}">
                  <a16:creationId xmlns:a16="http://schemas.microsoft.com/office/drawing/2014/main" id="{BC67AAC6-CE04-425A-A6C8-638CE1F047D3}"/>
                </a:ext>
              </a:extLst>
            </p:cNvPr>
            <p:cNvSpPr>
              <a:spLocks noChangeArrowheads="1"/>
            </p:cNvSpPr>
            <p:nvPr/>
          </p:nvSpPr>
          <p:spPr bwMode="auto">
            <a:xfrm>
              <a:off x="5545138" y="2582863"/>
              <a:ext cx="146050"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9" name="Line 30">
              <a:extLst>
                <a:ext uri="{FF2B5EF4-FFF2-40B4-BE49-F238E27FC236}">
                  <a16:creationId xmlns:a16="http://schemas.microsoft.com/office/drawing/2014/main" id="{A5DC0F6E-A8EB-4495-9A81-7A99F4C7CBCF}"/>
                </a:ext>
              </a:extLst>
            </p:cNvPr>
            <p:cNvSpPr>
              <a:spLocks noChangeShapeType="1"/>
            </p:cNvSpPr>
            <p:nvPr/>
          </p:nvSpPr>
          <p:spPr bwMode="auto">
            <a:xfrm flipV="1">
              <a:off x="5240338" y="2474913"/>
              <a:ext cx="0" cy="1984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0" name="Line 31">
              <a:extLst>
                <a:ext uri="{FF2B5EF4-FFF2-40B4-BE49-F238E27FC236}">
                  <a16:creationId xmlns:a16="http://schemas.microsoft.com/office/drawing/2014/main" id="{84C9EE9D-84A1-4E55-9362-CF81EF144DB9}"/>
                </a:ext>
              </a:extLst>
            </p:cNvPr>
            <p:cNvSpPr>
              <a:spLocks noChangeShapeType="1"/>
            </p:cNvSpPr>
            <p:nvPr/>
          </p:nvSpPr>
          <p:spPr bwMode="auto">
            <a:xfrm flipH="1" flipV="1">
              <a:off x="5319713" y="2876550"/>
              <a:ext cx="149225" cy="1619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4" name="Line 32">
              <a:extLst>
                <a:ext uri="{FF2B5EF4-FFF2-40B4-BE49-F238E27FC236}">
                  <a16:creationId xmlns:a16="http://schemas.microsoft.com/office/drawing/2014/main" id="{708981AA-59F8-4387-B071-143791CACB09}"/>
                </a:ext>
              </a:extLst>
            </p:cNvPr>
            <p:cNvSpPr>
              <a:spLocks noChangeShapeType="1"/>
            </p:cNvSpPr>
            <p:nvPr/>
          </p:nvSpPr>
          <p:spPr bwMode="auto">
            <a:xfrm flipV="1">
              <a:off x="5018088" y="2879725"/>
              <a:ext cx="139700" cy="1555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5" name="Line 33">
              <a:extLst>
                <a:ext uri="{FF2B5EF4-FFF2-40B4-BE49-F238E27FC236}">
                  <a16:creationId xmlns:a16="http://schemas.microsoft.com/office/drawing/2014/main" id="{797B16B3-0B69-4E1A-A732-8A18499D1BC2}"/>
                </a:ext>
              </a:extLst>
            </p:cNvPr>
            <p:cNvSpPr>
              <a:spLocks noChangeShapeType="1"/>
            </p:cNvSpPr>
            <p:nvPr/>
          </p:nvSpPr>
          <p:spPr bwMode="auto">
            <a:xfrm>
              <a:off x="4927600" y="2684463"/>
              <a:ext cx="200025" cy="730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6" name="Line 34">
              <a:extLst>
                <a:ext uri="{FF2B5EF4-FFF2-40B4-BE49-F238E27FC236}">
                  <a16:creationId xmlns:a16="http://schemas.microsoft.com/office/drawing/2014/main" id="{2AC45802-741F-415B-84D0-D6CB2E988681}"/>
                </a:ext>
              </a:extLst>
            </p:cNvPr>
            <p:cNvSpPr>
              <a:spLocks noChangeShapeType="1"/>
            </p:cNvSpPr>
            <p:nvPr/>
          </p:nvSpPr>
          <p:spPr bwMode="auto">
            <a:xfrm flipH="1">
              <a:off x="5349875" y="2681288"/>
              <a:ext cx="201613" cy="746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7" name="Text Placeholder 21">
            <a:extLst>
              <a:ext uri="{FF2B5EF4-FFF2-40B4-BE49-F238E27FC236}">
                <a16:creationId xmlns:a16="http://schemas.microsoft.com/office/drawing/2014/main" id="{6D3A856C-7531-4C5C-95D4-2A62AE6F956B}"/>
              </a:ext>
            </a:extLst>
          </p:cNvPr>
          <p:cNvSpPr txBox="1">
            <a:spLocks/>
          </p:cNvSpPr>
          <p:nvPr/>
        </p:nvSpPr>
        <p:spPr>
          <a:xfrm>
            <a:off x="5275425" y="2230191"/>
            <a:ext cx="1658999" cy="39218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IoT data processing</a:t>
            </a:r>
          </a:p>
        </p:txBody>
      </p:sp>
      <p:grpSp>
        <p:nvGrpSpPr>
          <p:cNvPr id="252" name="Group 251">
            <a:extLst>
              <a:ext uri="{FF2B5EF4-FFF2-40B4-BE49-F238E27FC236}">
                <a16:creationId xmlns:a16="http://schemas.microsoft.com/office/drawing/2014/main" id="{A6E5B1B3-614D-4AAA-969D-6978B99A8633}"/>
              </a:ext>
            </a:extLst>
          </p:cNvPr>
          <p:cNvGrpSpPr/>
          <p:nvPr/>
        </p:nvGrpSpPr>
        <p:grpSpPr>
          <a:xfrm>
            <a:off x="8138553" y="2938387"/>
            <a:ext cx="559199" cy="685734"/>
            <a:chOff x="7103254" y="2348443"/>
            <a:chExt cx="652462" cy="800100"/>
          </a:xfrm>
        </p:grpSpPr>
        <p:sp>
          <p:nvSpPr>
            <p:cNvPr id="255" name="Freeform 5">
              <a:extLst>
                <a:ext uri="{FF2B5EF4-FFF2-40B4-BE49-F238E27FC236}">
                  <a16:creationId xmlns:a16="http://schemas.microsoft.com/office/drawing/2014/main" id="{D71BE724-933E-46FC-B0A8-1FB67B9308F3}"/>
                </a:ext>
              </a:extLst>
            </p:cNvPr>
            <p:cNvSpPr>
              <a:spLocks/>
            </p:cNvSpPr>
            <p:nvPr/>
          </p:nvSpPr>
          <p:spPr bwMode="auto">
            <a:xfrm>
              <a:off x="7103254" y="2851680"/>
              <a:ext cx="652462" cy="296863"/>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Oval 6">
              <a:extLst>
                <a:ext uri="{FF2B5EF4-FFF2-40B4-BE49-F238E27FC236}">
                  <a16:creationId xmlns:a16="http://schemas.microsoft.com/office/drawing/2014/main" id="{E0114BAA-D7C3-4858-A57E-6F88B078759B}"/>
                </a:ext>
              </a:extLst>
            </p:cNvPr>
            <p:cNvSpPr>
              <a:spLocks noChangeArrowheads="1"/>
            </p:cNvSpPr>
            <p:nvPr/>
          </p:nvSpPr>
          <p:spPr bwMode="auto">
            <a:xfrm>
              <a:off x="7103254" y="2348443"/>
              <a:ext cx="652462" cy="1952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7">
              <a:extLst>
                <a:ext uri="{FF2B5EF4-FFF2-40B4-BE49-F238E27FC236}">
                  <a16:creationId xmlns:a16="http://schemas.microsoft.com/office/drawing/2014/main" id="{39D7D067-6405-4C0F-89C1-4EEDA9217232}"/>
                </a:ext>
              </a:extLst>
            </p:cNvPr>
            <p:cNvSpPr>
              <a:spLocks/>
            </p:cNvSpPr>
            <p:nvPr/>
          </p:nvSpPr>
          <p:spPr bwMode="auto">
            <a:xfrm>
              <a:off x="7103254" y="2453218"/>
              <a:ext cx="652462" cy="293688"/>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8">
              <a:extLst>
                <a:ext uri="{FF2B5EF4-FFF2-40B4-BE49-F238E27FC236}">
                  <a16:creationId xmlns:a16="http://schemas.microsoft.com/office/drawing/2014/main" id="{692D4AA1-D1BF-4484-B34E-828243BB2DD2}"/>
                </a:ext>
              </a:extLst>
            </p:cNvPr>
            <p:cNvSpPr>
              <a:spLocks/>
            </p:cNvSpPr>
            <p:nvPr/>
          </p:nvSpPr>
          <p:spPr bwMode="auto">
            <a:xfrm>
              <a:off x="7103254" y="2653243"/>
              <a:ext cx="652462" cy="295275"/>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24" name="Text Placeholder 21">
            <a:extLst>
              <a:ext uri="{FF2B5EF4-FFF2-40B4-BE49-F238E27FC236}">
                <a16:creationId xmlns:a16="http://schemas.microsoft.com/office/drawing/2014/main" id="{BA0F2364-AEFD-41E1-9824-28CAD1E8776E}"/>
              </a:ext>
            </a:extLst>
          </p:cNvPr>
          <p:cNvSpPr txBox="1">
            <a:spLocks/>
          </p:cNvSpPr>
          <p:nvPr/>
        </p:nvSpPr>
        <p:spPr>
          <a:xfrm>
            <a:off x="7397483" y="2184938"/>
            <a:ext cx="191213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Low-latency data processing apps</a:t>
            </a:r>
          </a:p>
        </p:txBody>
      </p:sp>
      <p:grpSp>
        <p:nvGrpSpPr>
          <p:cNvPr id="70" name="Group 69">
            <a:extLst>
              <a:ext uri="{FF2B5EF4-FFF2-40B4-BE49-F238E27FC236}">
                <a16:creationId xmlns:a16="http://schemas.microsoft.com/office/drawing/2014/main" id="{4092B3E5-FC97-4435-9AB0-EB5C4FF29BC1}"/>
              </a:ext>
            </a:extLst>
          </p:cNvPr>
          <p:cNvGrpSpPr/>
          <p:nvPr/>
        </p:nvGrpSpPr>
        <p:grpSpPr>
          <a:xfrm>
            <a:off x="3381195" y="2920303"/>
            <a:ext cx="710670" cy="693383"/>
            <a:chOff x="6299201" y="3225800"/>
            <a:chExt cx="587375" cy="573087"/>
          </a:xfrm>
        </p:grpSpPr>
        <p:sp>
          <p:nvSpPr>
            <p:cNvPr id="73" name="Freeform 38">
              <a:extLst>
                <a:ext uri="{FF2B5EF4-FFF2-40B4-BE49-F238E27FC236}">
                  <a16:creationId xmlns:a16="http://schemas.microsoft.com/office/drawing/2014/main" id="{C0AC73F7-4835-4DB7-BB5C-E5E44F441358}"/>
                </a:ext>
              </a:extLst>
            </p:cNvPr>
            <p:cNvSpPr>
              <a:spLocks/>
            </p:cNvSpPr>
            <p:nvPr/>
          </p:nvSpPr>
          <p:spPr bwMode="auto">
            <a:xfrm>
              <a:off x="6446838" y="3384550"/>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9">
              <a:extLst>
                <a:ext uri="{FF2B5EF4-FFF2-40B4-BE49-F238E27FC236}">
                  <a16:creationId xmlns:a16="http://schemas.microsoft.com/office/drawing/2014/main" id="{AA7DD252-788A-42B9-8DAB-134AA0A8525D}"/>
                </a:ext>
              </a:extLst>
            </p:cNvPr>
            <p:cNvSpPr>
              <a:spLocks/>
            </p:cNvSpPr>
            <p:nvPr/>
          </p:nvSpPr>
          <p:spPr bwMode="auto">
            <a:xfrm>
              <a:off x="6321426" y="3225800"/>
              <a:ext cx="565150"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40">
              <a:extLst>
                <a:ext uri="{FF2B5EF4-FFF2-40B4-BE49-F238E27FC236}">
                  <a16:creationId xmlns:a16="http://schemas.microsoft.com/office/drawing/2014/main" id="{34EA0561-04B0-467A-849E-8C0E38F583DC}"/>
                </a:ext>
              </a:extLst>
            </p:cNvPr>
            <p:cNvSpPr>
              <a:spLocks noChangeShapeType="1"/>
            </p:cNvSpPr>
            <p:nvPr/>
          </p:nvSpPr>
          <p:spPr bwMode="auto">
            <a:xfrm flipH="1">
              <a:off x="6299201" y="3384550"/>
              <a:ext cx="417513"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1" name="Text Placeholder 21">
            <a:extLst>
              <a:ext uri="{FF2B5EF4-FFF2-40B4-BE49-F238E27FC236}">
                <a16:creationId xmlns:a16="http://schemas.microsoft.com/office/drawing/2014/main" id="{E7C654BB-3598-4BA4-A15A-5DDBD8825E54}"/>
              </a:ext>
            </a:extLst>
          </p:cNvPr>
          <p:cNvSpPr txBox="1">
            <a:spLocks/>
          </p:cNvSpPr>
          <p:nvPr/>
        </p:nvSpPr>
        <p:spPr>
          <a:xfrm>
            <a:off x="10032464" y="2200433"/>
            <a:ext cx="1508181"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New cloud-native apps</a:t>
            </a:r>
          </a:p>
        </p:txBody>
      </p:sp>
      <p:sp>
        <p:nvSpPr>
          <p:cNvPr id="76" name="Rectangle 75">
            <a:extLst>
              <a:ext uri="{FF2B5EF4-FFF2-40B4-BE49-F238E27FC236}">
                <a16:creationId xmlns:a16="http://schemas.microsoft.com/office/drawing/2014/main" id="{D69A3892-AA78-4B2D-AEED-05FB02C5E1D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28DB5CC4-F6BB-41D4-9366-F5BD3891DAC0}"/>
              </a:ext>
            </a:extLst>
          </p:cNvPr>
          <p:cNvGrpSpPr/>
          <p:nvPr/>
        </p:nvGrpSpPr>
        <p:grpSpPr>
          <a:xfrm>
            <a:off x="1037202" y="2842554"/>
            <a:ext cx="862184" cy="860506"/>
            <a:chOff x="7751763" y="3736976"/>
            <a:chExt cx="815975" cy="814388"/>
          </a:xfrm>
        </p:grpSpPr>
        <p:sp>
          <p:nvSpPr>
            <p:cNvPr id="65" name="Oval 56">
              <a:extLst>
                <a:ext uri="{FF2B5EF4-FFF2-40B4-BE49-F238E27FC236}">
                  <a16:creationId xmlns:a16="http://schemas.microsoft.com/office/drawing/2014/main" id="{A73CBADE-D303-46CF-A9B0-86AB3E257513}"/>
                </a:ext>
              </a:extLst>
            </p:cNvPr>
            <p:cNvSpPr>
              <a:spLocks noChangeArrowheads="1"/>
            </p:cNvSpPr>
            <p:nvPr/>
          </p:nvSpPr>
          <p:spPr bwMode="auto">
            <a:xfrm>
              <a:off x="7751763" y="3736976"/>
              <a:ext cx="815975" cy="8143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Line 57">
              <a:extLst>
                <a:ext uri="{FF2B5EF4-FFF2-40B4-BE49-F238E27FC236}">
                  <a16:creationId xmlns:a16="http://schemas.microsoft.com/office/drawing/2014/main" id="{06F17AD5-3B9F-4609-A97B-8552B2F372CB}"/>
                </a:ext>
              </a:extLst>
            </p:cNvPr>
            <p:cNvSpPr>
              <a:spLocks noChangeShapeType="1"/>
            </p:cNvSpPr>
            <p:nvPr/>
          </p:nvSpPr>
          <p:spPr bwMode="auto">
            <a:xfrm flipV="1">
              <a:off x="7932738" y="4016376"/>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Line 58">
              <a:extLst>
                <a:ext uri="{FF2B5EF4-FFF2-40B4-BE49-F238E27FC236}">
                  <a16:creationId xmlns:a16="http://schemas.microsoft.com/office/drawing/2014/main" id="{383D5FDD-A844-423A-BC1D-A0E141A63B10}"/>
                </a:ext>
              </a:extLst>
            </p:cNvPr>
            <p:cNvSpPr>
              <a:spLocks noChangeShapeType="1"/>
            </p:cNvSpPr>
            <p:nvPr/>
          </p:nvSpPr>
          <p:spPr bwMode="auto">
            <a:xfrm flipH="1" flipV="1">
              <a:off x="7932738" y="4005263"/>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59">
              <a:extLst>
                <a:ext uri="{FF2B5EF4-FFF2-40B4-BE49-F238E27FC236}">
                  <a16:creationId xmlns:a16="http://schemas.microsoft.com/office/drawing/2014/main" id="{598A60DD-7570-46CB-B141-B9D217A40C35}"/>
                </a:ext>
              </a:extLst>
            </p:cNvPr>
            <p:cNvSpPr>
              <a:spLocks noChangeShapeType="1"/>
            </p:cNvSpPr>
            <p:nvPr/>
          </p:nvSpPr>
          <p:spPr bwMode="auto">
            <a:xfrm flipV="1">
              <a:off x="7867650" y="4005263"/>
              <a:ext cx="65088" cy="619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Line 60">
              <a:extLst>
                <a:ext uri="{FF2B5EF4-FFF2-40B4-BE49-F238E27FC236}">
                  <a16:creationId xmlns:a16="http://schemas.microsoft.com/office/drawing/2014/main" id="{B6D0B200-80C7-45FC-A341-BB2C80BCE99D}"/>
                </a:ext>
              </a:extLst>
            </p:cNvPr>
            <p:cNvSpPr>
              <a:spLocks noChangeShapeType="1"/>
            </p:cNvSpPr>
            <p:nvPr/>
          </p:nvSpPr>
          <p:spPr bwMode="auto">
            <a:xfrm flipV="1">
              <a:off x="8388350" y="4011613"/>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61">
              <a:extLst>
                <a:ext uri="{FF2B5EF4-FFF2-40B4-BE49-F238E27FC236}">
                  <a16:creationId xmlns:a16="http://schemas.microsoft.com/office/drawing/2014/main" id="{CF28791B-4F82-40B0-9807-9EB76F5364BA}"/>
                </a:ext>
              </a:extLst>
            </p:cNvPr>
            <p:cNvSpPr>
              <a:spLocks noChangeShapeType="1"/>
            </p:cNvSpPr>
            <p:nvPr/>
          </p:nvSpPr>
          <p:spPr bwMode="auto">
            <a:xfrm>
              <a:off x="8323263" y="4211638"/>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Line 62">
              <a:extLst>
                <a:ext uri="{FF2B5EF4-FFF2-40B4-BE49-F238E27FC236}">
                  <a16:creationId xmlns:a16="http://schemas.microsoft.com/office/drawing/2014/main" id="{846C70BD-ECB3-4E5F-A951-5EDE1DB99C95}"/>
                </a:ext>
              </a:extLst>
            </p:cNvPr>
            <p:cNvSpPr>
              <a:spLocks noChangeShapeType="1"/>
            </p:cNvSpPr>
            <p:nvPr/>
          </p:nvSpPr>
          <p:spPr bwMode="auto">
            <a:xfrm flipH="1">
              <a:off x="8388350" y="4211638"/>
              <a:ext cx="61913"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3">
              <a:extLst>
                <a:ext uri="{FF2B5EF4-FFF2-40B4-BE49-F238E27FC236}">
                  <a16:creationId xmlns:a16="http://schemas.microsoft.com/office/drawing/2014/main" id="{B3FD998C-222C-4011-9EF3-4B39A6D8B51B}"/>
                </a:ext>
              </a:extLst>
            </p:cNvPr>
            <p:cNvSpPr>
              <a:spLocks/>
            </p:cNvSpPr>
            <p:nvPr/>
          </p:nvSpPr>
          <p:spPr bwMode="auto">
            <a:xfrm>
              <a:off x="8091488" y="3998913"/>
              <a:ext cx="138113" cy="277813"/>
            </a:xfrm>
            <a:custGeom>
              <a:avLst/>
              <a:gdLst>
                <a:gd name="T0" fmla="*/ 46 w 49"/>
                <a:gd name="T1" fmla="*/ 4 h 98"/>
                <a:gd name="T2" fmla="*/ 29 w 49"/>
                <a:gd name="T3" fmla="*/ 0 h 98"/>
                <a:gd name="T4" fmla="*/ 4 w 49"/>
                <a:gd name="T5" fmla="*/ 23 h 98"/>
                <a:gd name="T6" fmla="*/ 29 w 49"/>
                <a:gd name="T7" fmla="*/ 49 h 98"/>
                <a:gd name="T8" fmla="*/ 49 w 49"/>
                <a:gd name="T9" fmla="*/ 76 h 98"/>
                <a:gd name="T10" fmla="*/ 21 w 49"/>
                <a:gd name="T11" fmla="*/ 98 h 98"/>
                <a:gd name="T12" fmla="*/ 0 w 49"/>
                <a:gd name="T13" fmla="*/ 94 h 98"/>
                <a:gd name="T14" fmla="*/ 0 w 49"/>
                <a:gd name="T15" fmla="*/ 9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46" y="4"/>
                  </a:moveTo>
                  <a:cubicBezTo>
                    <a:pt x="42" y="2"/>
                    <a:pt x="36" y="0"/>
                    <a:pt x="29" y="0"/>
                  </a:cubicBezTo>
                  <a:cubicBezTo>
                    <a:pt x="12" y="0"/>
                    <a:pt x="4" y="13"/>
                    <a:pt x="4" y="23"/>
                  </a:cubicBezTo>
                  <a:cubicBezTo>
                    <a:pt x="4" y="38"/>
                    <a:pt x="16" y="44"/>
                    <a:pt x="29" y="49"/>
                  </a:cubicBezTo>
                  <a:cubicBezTo>
                    <a:pt x="46" y="55"/>
                    <a:pt x="49" y="64"/>
                    <a:pt x="49" y="76"/>
                  </a:cubicBezTo>
                  <a:cubicBezTo>
                    <a:pt x="49" y="88"/>
                    <a:pt x="44" y="98"/>
                    <a:pt x="21" y="98"/>
                  </a:cubicBezTo>
                  <a:cubicBezTo>
                    <a:pt x="13" y="98"/>
                    <a:pt x="5" y="96"/>
                    <a:pt x="0" y="94"/>
                  </a:cubicBezTo>
                  <a:cubicBezTo>
                    <a:pt x="0" y="94"/>
                    <a:pt x="0" y="94"/>
                    <a:pt x="0" y="9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Line 64">
              <a:extLst>
                <a:ext uri="{FF2B5EF4-FFF2-40B4-BE49-F238E27FC236}">
                  <a16:creationId xmlns:a16="http://schemas.microsoft.com/office/drawing/2014/main" id="{ED0D28AE-9051-4050-83FF-768865D1D2C2}"/>
                </a:ext>
              </a:extLst>
            </p:cNvPr>
            <p:cNvSpPr>
              <a:spLocks noChangeShapeType="1"/>
            </p:cNvSpPr>
            <p:nvPr/>
          </p:nvSpPr>
          <p:spPr bwMode="auto">
            <a:xfrm>
              <a:off x="8158163" y="4321176"/>
              <a:ext cx="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Line 65">
              <a:extLst>
                <a:ext uri="{FF2B5EF4-FFF2-40B4-BE49-F238E27FC236}">
                  <a16:creationId xmlns:a16="http://schemas.microsoft.com/office/drawing/2014/main" id="{403A347C-7822-4589-A10C-D53E404B1AA4}"/>
                </a:ext>
              </a:extLst>
            </p:cNvPr>
            <p:cNvSpPr>
              <a:spLocks noChangeShapeType="1"/>
            </p:cNvSpPr>
            <p:nvPr/>
          </p:nvSpPr>
          <p:spPr bwMode="auto">
            <a:xfrm>
              <a:off x="8158163" y="396557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Line 66">
              <a:extLst>
                <a:ext uri="{FF2B5EF4-FFF2-40B4-BE49-F238E27FC236}">
                  <a16:creationId xmlns:a16="http://schemas.microsoft.com/office/drawing/2014/main" id="{C9F99450-11AB-4A89-AD81-7F2BC2A31A6D}"/>
                </a:ext>
              </a:extLst>
            </p:cNvPr>
            <p:cNvSpPr>
              <a:spLocks noChangeShapeType="1"/>
            </p:cNvSpPr>
            <p:nvPr/>
          </p:nvSpPr>
          <p:spPr bwMode="auto">
            <a:xfrm>
              <a:off x="8158163" y="427672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3E5E636A-FEEE-A847-B72E-E3BDBD680C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645" y="3925876"/>
            <a:ext cx="774700" cy="774700"/>
          </a:xfrm>
          <a:prstGeom prst="rect">
            <a:avLst/>
          </a:prstGeom>
        </p:spPr>
      </p:pic>
      <p:pic>
        <p:nvPicPr>
          <p:cNvPr id="5" name="Picture 4">
            <a:extLst>
              <a:ext uri="{FF2B5EF4-FFF2-40B4-BE49-F238E27FC236}">
                <a16:creationId xmlns:a16="http://schemas.microsoft.com/office/drawing/2014/main" id="{283988AA-3654-C84D-8A11-E6E7D3162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31599" y="3980997"/>
            <a:ext cx="664457" cy="664457"/>
          </a:xfrm>
          <a:prstGeom prst="rect">
            <a:avLst/>
          </a:prstGeom>
        </p:spPr>
      </p:pic>
      <p:sp>
        <p:nvSpPr>
          <p:cNvPr id="83" name="Text Placeholder 21">
            <a:extLst>
              <a:ext uri="{FF2B5EF4-FFF2-40B4-BE49-F238E27FC236}">
                <a16:creationId xmlns:a16="http://schemas.microsoft.com/office/drawing/2014/main" id="{60EFCE37-9286-3C43-9F24-61BC6DB75DB1}"/>
              </a:ext>
            </a:extLst>
          </p:cNvPr>
          <p:cNvSpPr txBox="1">
            <a:spLocks/>
          </p:cNvSpPr>
          <p:nvPr/>
        </p:nvSpPr>
        <p:spPr>
          <a:xfrm>
            <a:off x="586193" y="4640701"/>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Artificial Intelligence Applications </a:t>
            </a:r>
          </a:p>
        </p:txBody>
      </p:sp>
      <p:pic>
        <p:nvPicPr>
          <p:cNvPr id="7" name="Picture 6">
            <a:extLst>
              <a:ext uri="{FF2B5EF4-FFF2-40B4-BE49-F238E27FC236}">
                <a16:creationId xmlns:a16="http://schemas.microsoft.com/office/drawing/2014/main" id="{1B8F7550-A27E-4A4A-9C06-D464DB109E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5079" y="4078336"/>
            <a:ext cx="547584" cy="547584"/>
          </a:xfrm>
          <a:prstGeom prst="rect">
            <a:avLst/>
          </a:prstGeom>
        </p:spPr>
      </p:pic>
      <p:pic>
        <p:nvPicPr>
          <p:cNvPr id="11" name="Picture 10">
            <a:extLst>
              <a:ext uri="{FF2B5EF4-FFF2-40B4-BE49-F238E27FC236}">
                <a16:creationId xmlns:a16="http://schemas.microsoft.com/office/drawing/2014/main" id="{24850D6A-8054-204B-87C2-9D2BAF29F3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78914" y="3917480"/>
            <a:ext cx="774700" cy="774700"/>
          </a:xfrm>
          <a:prstGeom prst="rect">
            <a:avLst/>
          </a:prstGeom>
        </p:spPr>
      </p:pic>
      <p:pic>
        <p:nvPicPr>
          <p:cNvPr id="13" name="Picture 12">
            <a:extLst>
              <a:ext uri="{FF2B5EF4-FFF2-40B4-BE49-F238E27FC236}">
                <a16:creationId xmlns:a16="http://schemas.microsoft.com/office/drawing/2014/main" id="{88ADC5F8-3021-6C41-8761-5D4D2272BA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58760" y="3917480"/>
            <a:ext cx="774700" cy="774700"/>
          </a:xfrm>
          <a:prstGeom prst="rect">
            <a:avLst/>
          </a:prstGeom>
        </p:spPr>
      </p:pic>
      <p:pic>
        <p:nvPicPr>
          <p:cNvPr id="19" name="Picture 18">
            <a:extLst>
              <a:ext uri="{FF2B5EF4-FFF2-40B4-BE49-F238E27FC236}">
                <a16:creationId xmlns:a16="http://schemas.microsoft.com/office/drawing/2014/main" id="{ECC4278D-2115-DA46-B19E-B01342FE4668}"/>
              </a:ext>
            </a:extLst>
          </p:cNvPr>
          <p:cNvPicPr>
            <a:picLocks noChangeAspect="1"/>
          </p:cNvPicPr>
          <p:nvPr/>
        </p:nvPicPr>
        <p:blipFill>
          <a:blip r:embed="rId8" cstate="print">
            <a:duotone>
              <a:prstClr val="black"/>
              <a:srgbClr val="3179CF">
                <a:tint val="45000"/>
                <a:satMod val="400000"/>
              </a:srgbClr>
            </a:duotone>
            <a:extLst>
              <a:ext uri="{28A0092B-C50C-407E-A947-70E740481C1C}">
                <a14:useLocalDpi xmlns:a14="http://schemas.microsoft.com/office/drawing/2010/main"/>
              </a:ext>
            </a:extLst>
          </a:blip>
          <a:stretch>
            <a:fillRect/>
          </a:stretch>
        </p:blipFill>
        <p:spPr>
          <a:xfrm>
            <a:off x="8319885" y="3939128"/>
            <a:ext cx="800381" cy="774700"/>
          </a:xfrm>
          <a:prstGeom prst="rect">
            <a:avLst/>
          </a:prstGeom>
        </p:spPr>
      </p:pic>
      <p:sp>
        <p:nvSpPr>
          <p:cNvPr id="84" name="Text Placeholder 21">
            <a:extLst>
              <a:ext uri="{FF2B5EF4-FFF2-40B4-BE49-F238E27FC236}">
                <a16:creationId xmlns:a16="http://schemas.microsoft.com/office/drawing/2014/main" id="{08C498C5-26ED-044C-8CD9-16C0ADADBE47}"/>
              </a:ext>
            </a:extLst>
          </p:cNvPr>
          <p:cNvSpPr txBox="1">
            <a:spLocks/>
          </p:cNvSpPr>
          <p:nvPr/>
        </p:nvSpPr>
        <p:spPr>
          <a:xfrm>
            <a:off x="8623732" y="4714560"/>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DevOps heavy applications</a:t>
            </a:r>
          </a:p>
        </p:txBody>
      </p:sp>
      <p:pic>
        <p:nvPicPr>
          <p:cNvPr id="33" name="Picture 32">
            <a:extLst>
              <a:ext uri="{FF2B5EF4-FFF2-40B4-BE49-F238E27FC236}">
                <a16:creationId xmlns:a16="http://schemas.microsoft.com/office/drawing/2014/main" id="{943CBD2D-B9E8-6E47-9A46-E84E54F3D7B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46737" y="3985153"/>
            <a:ext cx="774700" cy="774700"/>
          </a:xfrm>
          <a:prstGeom prst="rect">
            <a:avLst/>
          </a:prstGeom>
        </p:spPr>
      </p:pic>
      <p:pic>
        <p:nvPicPr>
          <p:cNvPr id="35" name="Picture 34">
            <a:extLst>
              <a:ext uri="{FF2B5EF4-FFF2-40B4-BE49-F238E27FC236}">
                <a16:creationId xmlns:a16="http://schemas.microsoft.com/office/drawing/2014/main" id="{A24843E5-D7F6-7D49-AEBE-828A9E67B7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45212" y="3939769"/>
            <a:ext cx="774700" cy="774700"/>
          </a:xfrm>
          <a:prstGeom prst="rect">
            <a:avLst/>
          </a:prstGeom>
        </p:spPr>
      </p:pic>
      <p:sp>
        <p:nvSpPr>
          <p:cNvPr id="85" name="Text Placeholder 21">
            <a:extLst>
              <a:ext uri="{FF2B5EF4-FFF2-40B4-BE49-F238E27FC236}">
                <a16:creationId xmlns:a16="http://schemas.microsoft.com/office/drawing/2014/main" id="{74B3C7B2-09A9-DA4D-9DF9-0A1BC62B0860}"/>
              </a:ext>
            </a:extLst>
          </p:cNvPr>
          <p:cNvSpPr txBox="1">
            <a:spLocks/>
          </p:cNvSpPr>
          <p:nvPr/>
        </p:nvSpPr>
        <p:spPr>
          <a:xfrm>
            <a:off x="5305651" y="4729810"/>
            <a:ext cx="2322543"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Enterprise Microservice / API Catalog</a:t>
            </a:r>
          </a:p>
        </p:txBody>
      </p:sp>
      <p:pic>
        <p:nvPicPr>
          <p:cNvPr id="37" name="Picture 36">
            <a:extLst>
              <a:ext uri="{FF2B5EF4-FFF2-40B4-BE49-F238E27FC236}">
                <a16:creationId xmlns:a16="http://schemas.microsoft.com/office/drawing/2014/main" id="{E84CE37C-6AEC-FF42-9FB7-67B7439B8EB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86994" y="3917480"/>
            <a:ext cx="774700" cy="774700"/>
          </a:xfrm>
          <a:prstGeom prst="rect">
            <a:avLst/>
          </a:prstGeom>
        </p:spPr>
      </p:pic>
      <p:pic>
        <p:nvPicPr>
          <p:cNvPr id="39" name="Picture 38">
            <a:extLst>
              <a:ext uri="{FF2B5EF4-FFF2-40B4-BE49-F238E27FC236}">
                <a16:creationId xmlns:a16="http://schemas.microsoft.com/office/drawing/2014/main" id="{0EC18DE1-7DD7-744D-99C7-D2FB7FCF9E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85469" y="3955110"/>
            <a:ext cx="774700" cy="774700"/>
          </a:xfrm>
          <a:prstGeom prst="rect">
            <a:avLst/>
          </a:prstGeom>
        </p:spPr>
      </p:pic>
      <p:sp>
        <p:nvSpPr>
          <p:cNvPr id="92" name="Text Placeholder 21">
            <a:extLst>
              <a:ext uri="{FF2B5EF4-FFF2-40B4-BE49-F238E27FC236}">
                <a16:creationId xmlns:a16="http://schemas.microsoft.com/office/drawing/2014/main" id="{43965225-59B4-B947-9C55-A983B2A25AF0}"/>
              </a:ext>
            </a:extLst>
          </p:cNvPr>
          <p:cNvSpPr txBox="1">
            <a:spLocks/>
          </p:cNvSpPr>
          <p:nvPr/>
        </p:nvSpPr>
        <p:spPr>
          <a:xfrm>
            <a:off x="2907050" y="4684936"/>
            <a:ext cx="1969405"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Multi-tenant Applications</a:t>
            </a:r>
          </a:p>
        </p:txBody>
      </p:sp>
    </p:spTree>
    <p:extLst>
      <p:ext uri="{BB962C8B-B14F-4D97-AF65-F5344CB8AC3E}">
        <p14:creationId xmlns:p14="http://schemas.microsoft.com/office/powerpoint/2010/main" val="42739599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F6042F1E-7A90-482C-AC33-15593D7468C9}"/>
              </a:ext>
            </a:extLst>
          </p:cNvPr>
          <p:cNvSpPr/>
          <p:nvPr/>
        </p:nvSpPr>
        <p:spPr bwMode="auto">
          <a:xfrm>
            <a:off x="7003" y="1816795"/>
            <a:ext cx="12192000" cy="35937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003" y="6284798"/>
            <a:ext cx="12192000" cy="572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8" name="Title 1">
            <a:extLst>
              <a:ext uri="{FF2B5EF4-FFF2-40B4-BE49-F238E27FC236}">
                <a16:creationId xmlns:a16="http://schemas.microsoft.com/office/drawing/2014/main" id="{1C4DE02A-28D6-4AF7-B5AD-CFF911F4C924}"/>
              </a:ext>
            </a:extLst>
          </p:cNvPr>
          <p:cNvSpPr>
            <a:spLocks noGrp="1"/>
          </p:cNvSpPr>
          <p:nvPr>
            <p:ph type="title"/>
          </p:nvPr>
        </p:nvSpPr>
        <p:spPr>
          <a:xfrm>
            <a:off x="268928" y="291548"/>
            <a:ext cx="11655840" cy="899537"/>
          </a:xfrm>
        </p:spPr>
        <p:txBody>
          <a:bodyPr/>
          <a:lstStyle/>
          <a:p>
            <a:r>
              <a:rPr lang="en-US" dirty="0">
                <a:solidFill>
                  <a:schemeClr val="tx1"/>
                </a:solidFill>
                <a:cs typeface="Segoe UI Semibold" panose="020B0702040204020203" pitchFamily="34" charset="0"/>
              </a:rPr>
              <a:t>Scenarios powered by Service Fabric</a:t>
            </a:r>
          </a:p>
        </p:txBody>
      </p:sp>
      <p:sp>
        <p:nvSpPr>
          <p:cNvPr id="249" name="Text Placeholder 21">
            <a:extLst>
              <a:ext uri="{FF2B5EF4-FFF2-40B4-BE49-F238E27FC236}">
                <a16:creationId xmlns:a16="http://schemas.microsoft.com/office/drawing/2014/main" id="{CC213B91-491D-4B54-861E-6DF478EFA81A}"/>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Empowering customers of all sizes to achieve more</a:t>
            </a:r>
          </a:p>
        </p:txBody>
      </p:sp>
      <p:grpSp>
        <p:nvGrpSpPr>
          <p:cNvPr id="449" name="Group 448">
            <a:extLst>
              <a:ext uri="{FF2B5EF4-FFF2-40B4-BE49-F238E27FC236}">
                <a16:creationId xmlns:a16="http://schemas.microsoft.com/office/drawing/2014/main" id="{4E2D142A-A948-47F1-8B2A-6A2CAC874F77}"/>
              </a:ext>
            </a:extLst>
          </p:cNvPr>
          <p:cNvGrpSpPr/>
          <p:nvPr/>
        </p:nvGrpSpPr>
        <p:grpSpPr>
          <a:xfrm>
            <a:off x="10263742" y="2888771"/>
            <a:ext cx="916077" cy="792611"/>
            <a:chOff x="6089651" y="2771776"/>
            <a:chExt cx="954087" cy="825500"/>
          </a:xfrm>
        </p:grpSpPr>
        <p:sp>
          <p:nvSpPr>
            <p:cNvPr id="14" name="Rectangle 5">
              <a:extLst>
                <a:ext uri="{FF2B5EF4-FFF2-40B4-BE49-F238E27FC236}">
                  <a16:creationId xmlns:a16="http://schemas.microsoft.com/office/drawing/2014/main" id="{FDC50212-E3F1-4F47-B2E2-36DFC8BE91C7}"/>
                </a:ext>
              </a:extLst>
            </p:cNvPr>
            <p:cNvSpPr>
              <a:spLocks noChangeArrowheads="1"/>
            </p:cNvSpPr>
            <p:nvPr/>
          </p:nvSpPr>
          <p:spPr bwMode="auto">
            <a:xfrm>
              <a:off x="6191251" y="3170238"/>
              <a:ext cx="490538"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6">
              <a:extLst>
                <a:ext uri="{FF2B5EF4-FFF2-40B4-BE49-F238E27FC236}">
                  <a16:creationId xmlns:a16="http://schemas.microsoft.com/office/drawing/2014/main" id="{072610A7-F759-4999-B46A-92E0E69E6433}"/>
                </a:ext>
              </a:extLst>
            </p:cNvPr>
            <p:cNvSpPr>
              <a:spLocks noChangeArrowheads="1"/>
            </p:cNvSpPr>
            <p:nvPr/>
          </p:nvSpPr>
          <p:spPr bwMode="auto">
            <a:xfrm>
              <a:off x="6681788" y="3170238"/>
              <a:ext cx="250825"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a:extLst>
                <a:ext uri="{FF2B5EF4-FFF2-40B4-BE49-F238E27FC236}">
                  <a16:creationId xmlns:a16="http://schemas.microsoft.com/office/drawing/2014/main" id="{598B23C5-F209-41DD-B177-C6A5D89A2BBF}"/>
                </a:ext>
              </a:extLst>
            </p:cNvPr>
            <p:cNvSpPr>
              <a:spLocks/>
            </p:cNvSpPr>
            <p:nvPr/>
          </p:nvSpPr>
          <p:spPr bwMode="auto">
            <a:xfrm>
              <a:off x="6089651" y="3065463"/>
              <a:ext cx="592138" cy="104775"/>
            </a:xfrm>
            <a:custGeom>
              <a:avLst/>
              <a:gdLst>
                <a:gd name="T0" fmla="*/ 307 w 373"/>
                <a:gd name="T1" fmla="*/ 0 h 66"/>
                <a:gd name="T2" fmla="*/ 0 w 373"/>
                <a:gd name="T3" fmla="*/ 0 h 66"/>
                <a:gd name="T4" fmla="*/ 64 w 373"/>
                <a:gd name="T5" fmla="*/ 66 h 66"/>
                <a:gd name="T6" fmla="*/ 373 w 373"/>
                <a:gd name="T7" fmla="*/ 66 h 66"/>
                <a:gd name="T8" fmla="*/ 307 w 373"/>
                <a:gd name="T9" fmla="*/ 0 h 66"/>
              </a:gdLst>
              <a:ahLst/>
              <a:cxnLst>
                <a:cxn ang="0">
                  <a:pos x="T0" y="T1"/>
                </a:cxn>
                <a:cxn ang="0">
                  <a:pos x="T2" y="T3"/>
                </a:cxn>
                <a:cxn ang="0">
                  <a:pos x="T4" y="T5"/>
                </a:cxn>
                <a:cxn ang="0">
                  <a:pos x="T6" y="T7"/>
                </a:cxn>
                <a:cxn ang="0">
                  <a:pos x="T8" y="T9"/>
                </a:cxn>
              </a:cxnLst>
              <a:rect l="0" t="0" r="r" b="b"/>
              <a:pathLst>
                <a:path w="373" h="66">
                  <a:moveTo>
                    <a:pt x="307" y="0"/>
                  </a:moveTo>
                  <a:lnTo>
                    <a:pt x="0" y="0"/>
                  </a:lnTo>
                  <a:lnTo>
                    <a:pt x="64" y="66"/>
                  </a:lnTo>
                  <a:lnTo>
                    <a:pt x="373" y="66"/>
                  </a:lnTo>
                  <a:lnTo>
                    <a:pt x="307"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8">
              <a:extLst>
                <a:ext uri="{FF2B5EF4-FFF2-40B4-BE49-F238E27FC236}">
                  <a16:creationId xmlns:a16="http://schemas.microsoft.com/office/drawing/2014/main" id="{2AFB6E54-9962-4503-ADB7-FAB48A4F1567}"/>
                </a:ext>
              </a:extLst>
            </p:cNvPr>
            <p:cNvSpPr>
              <a:spLocks/>
            </p:cNvSpPr>
            <p:nvPr/>
          </p:nvSpPr>
          <p:spPr bwMode="auto">
            <a:xfrm>
              <a:off x="6681788" y="3065463"/>
              <a:ext cx="361950" cy="104775"/>
            </a:xfrm>
            <a:custGeom>
              <a:avLst/>
              <a:gdLst>
                <a:gd name="T0" fmla="*/ 68 w 228"/>
                <a:gd name="T1" fmla="*/ 0 h 66"/>
                <a:gd name="T2" fmla="*/ 228 w 228"/>
                <a:gd name="T3" fmla="*/ 0 h 66"/>
                <a:gd name="T4" fmla="*/ 158 w 228"/>
                <a:gd name="T5" fmla="*/ 66 h 66"/>
                <a:gd name="T6" fmla="*/ 0 w 228"/>
                <a:gd name="T7" fmla="*/ 66 h 66"/>
                <a:gd name="T8" fmla="*/ 68 w 228"/>
                <a:gd name="T9" fmla="*/ 0 h 66"/>
              </a:gdLst>
              <a:ahLst/>
              <a:cxnLst>
                <a:cxn ang="0">
                  <a:pos x="T0" y="T1"/>
                </a:cxn>
                <a:cxn ang="0">
                  <a:pos x="T2" y="T3"/>
                </a:cxn>
                <a:cxn ang="0">
                  <a:pos x="T4" y="T5"/>
                </a:cxn>
                <a:cxn ang="0">
                  <a:pos x="T6" y="T7"/>
                </a:cxn>
                <a:cxn ang="0">
                  <a:pos x="T8" y="T9"/>
                </a:cxn>
              </a:cxnLst>
              <a:rect l="0" t="0" r="r" b="b"/>
              <a:pathLst>
                <a:path w="228" h="66">
                  <a:moveTo>
                    <a:pt x="68" y="0"/>
                  </a:moveTo>
                  <a:lnTo>
                    <a:pt x="228" y="0"/>
                  </a:lnTo>
                  <a:lnTo>
                    <a:pt x="158" y="66"/>
                  </a:lnTo>
                  <a:lnTo>
                    <a:pt x="0" y="66"/>
                  </a:lnTo>
                  <a:lnTo>
                    <a:pt x="68"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9">
              <a:extLst>
                <a:ext uri="{FF2B5EF4-FFF2-40B4-BE49-F238E27FC236}">
                  <a16:creationId xmlns:a16="http://schemas.microsoft.com/office/drawing/2014/main" id="{1FB1CB48-1588-4D68-8EFC-312D893F1124}"/>
                </a:ext>
              </a:extLst>
            </p:cNvPr>
            <p:cNvSpPr>
              <a:spLocks/>
            </p:cNvSpPr>
            <p:nvPr/>
          </p:nvSpPr>
          <p:spPr bwMode="auto">
            <a:xfrm>
              <a:off x="6272213" y="2870201"/>
              <a:ext cx="68263" cy="65088"/>
            </a:xfrm>
            <a:custGeom>
              <a:avLst/>
              <a:gdLst>
                <a:gd name="T0" fmla="*/ 0 w 24"/>
                <a:gd name="T1" fmla="*/ 23 h 23"/>
                <a:gd name="T2" fmla="*/ 18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8" y="16"/>
                  </a:cubicBezTo>
                  <a:cubicBezTo>
                    <a:pt x="21"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0">
              <a:extLst>
                <a:ext uri="{FF2B5EF4-FFF2-40B4-BE49-F238E27FC236}">
                  <a16:creationId xmlns:a16="http://schemas.microsoft.com/office/drawing/2014/main" id="{F42B4617-B717-4F87-B7BA-04757AE658EA}"/>
                </a:ext>
              </a:extLst>
            </p:cNvPr>
            <p:cNvSpPr>
              <a:spLocks/>
            </p:cNvSpPr>
            <p:nvPr/>
          </p:nvSpPr>
          <p:spPr bwMode="auto">
            <a:xfrm>
              <a:off x="6340476"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1">
              <a:extLst>
                <a:ext uri="{FF2B5EF4-FFF2-40B4-BE49-F238E27FC236}">
                  <a16:creationId xmlns:a16="http://schemas.microsoft.com/office/drawing/2014/main" id="{AFF72C71-CD42-4592-B6D5-3C2A509F8D55}"/>
                </a:ext>
              </a:extLst>
            </p:cNvPr>
            <p:cNvSpPr>
              <a:spLocks/>
            </p:cNvSpPr>
            <p:nvPr/>
          </p:nvSpPr>
          <p:spPr bwMode="auto">
            <a:xfrm>
              <a:off x="6340476"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2">
              <a:extLst>
                <a:ext uri="{FF2B5EF4-FFF2-40B4-BE49-F238E27FC236}">
                  <a16:creationId xmlns:a16="http://schemas.microsoft.com/office/drawing/2014/main" id="{7BCCEB4D-3DAE-47A8-AD68-75159FC5AEB5}"/>
                </a:ext>
              </a:extLst>
            </p:cNvPr>
            <p:cNvSpPr>
              <a:spLocks/>
            </p:cNvSpPr>
            <p:nvPr/>
          </p:nvSpPr>
          <p:spPr bwMode="auto">
            <a:xfrm>
              <a:off x="6272213" y="2938463"/>
              <a:ext cx="68263" cy="65088"/>
            </a:xfrm>
            <a:custGeom>
              <a:avLst/>
              <a:gdLst>
                <a:gd name="T0" fmla="*/ 24 w 24"/>
                <a:gd name="T1" fmla="*/ 23 h 23"/>
                <a:gd name="T2" fmla="*/ 17 w 24"/>
                <a:gd name="T3" fmla="*/ 6 h 23"/>
                <a:gd name="T4" fmla="*/ 0 w 24"/>
                <a:gd name="T5" fmla="*/ 0 h 23"/>
              </a:gdLst>
              <a:ahLst/>
              <a:cxnLst>
                <a:cxn ang="0">
                  <a:pos x="T0" y="T1"/>
                </a:cxn>
                <a:cxn ang="0">
                  <a:pos x="T2" y="T3"/>
                </a:cxn>
                <a:cxn ang="0">
                  <a:pos x="T4" y="T5"/>
                </a:cxn>
              </a:cxnLst>
              <a:rect l="0" t="0" r="r" b="b"/>
              <a:pathLst>
                <a:path w="24" h="23">
                  <a:moveTo>
                    <a:pt x="24" y="23"/>
                  </a:moveTo>
                  <a:cubicBezTo>
                    <a:pt x="24"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3">
              <a:extLst>
                <a:ext uri="{FF2B5EF4-FFF2-40B4-BE49-F238E27FC236}">
                  <a16:creationId xmlns:a16="http://schemas.microsoft.com/office/drawing/2014/main" id="{219C551F-8D81-4D39-98E4-862B8AEDB4B3}"/>
                </a:ext>
              </a:extLst>
            </p:cNvPr>
            <p:cNvSpPr>
              <a:spLocks/>
            </p:cNvSpPr>
            <p:nvPr/>
          </p:nvSpPr>
          <p:spPr bwMode="auto">
            <a:xfrm>
              <a:off x="6743701" y="2870201"/>
              <a:ext cx="71438" cy="65088"/>
            </a:xfrm>
            <a:custGeom>
              <a:avLst/>
              <a:gdLst>
                <a:gd name="T0" fmla="*/ 0 w 25"/>
                <a:gd name="T1" fmla="*/ 23 h 23"/>
                <a:gd name="T2" fmla="*/ 18 w 25"/>
                <a:gd name="T3" fmla="*/ 16 h 23"/>
                <a:gd name="T4" fmla="*/ 25 w 25"/>
                <a:gd name="T5" fmla="*/ 0 h 23"/>
              </a:gdLst>
              <a:ahLst/>
              <a:cxnLst>
                <a:cxn ang="0">
                  <a:pos x="T0" y="T1"/>
                </a:cxn>
                <a:cxn ang="0">
                  <a:pos x="T2" y="T3"/>
                </a:cxn>
                <a:cxn ang="0">
                  <a:pos x="T4" y="T5"/>
                </a:cxn>
              </a:cxnLst>
              <a:rect l="0" t="0" r="r" b="b"/>
              <a:pathLst>
                <a:path w="25" h="23">
                  <a:moveTo>
                    <a:pt x="0" y="23"/>
                  </a:moveTo>
                  <a:cubicBezTo>
                    <a:pt x="0" y="23"/>
                    <a:pt x="15" y="19"/>
                    <a:pt x="18" y="16"/>
                  </a:cubicBezTo>
                  <a:cubicBezTo>
                    <a:pt x="21" y="13"/>
                    <a:pt x="25" y="0"/>
                    <a:pt x="2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4">
              <a:extLst>
                <a:ext uri="{FF2B5EF4-FFF2-40B4-BE49-F238E27FC236}">
                  <a16:creationId xmlns:a16="http://schemas.microsoft.com/office/drawing/2014/main" id="{483A938A-4E0A-4D2D-94CC-9B913E53AD8E}"/>
                </a:ext>
              </a:extLst>
            </p:cNvPr>
            <p:cNvSpPr>
              <a:spLocks/>
            </p:cNvSpPr>
            <p:nvPr/>
          </p:nvSpPr>
          <p:spPr bwMode="auto">
            <a:xfrm>
              <a:off x="6811963"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a:extLst>
                <a:ext uri="{FF2B5EF4-FFF2-40B4-BE49-F238E27FC236}">
                  <a16:creationId xmlns:a16="http://schemas.microsoft.com/office/drawing/2014/main" id="{0C3BF1D2-E5C4-43C1-8C85-B9DCB7D0E1FE}"/>
                </a:ext>
              </a:extLst>
            </p:cNvPr>
            <p:cNvSpPr>
              <a:spLocks/>
            </p:cNvSpPr>
            <p:nvPr/>
          </p:nvSpPr>
          <p:spPr bwMode="auto">
            <a:xfrm>
              <a:off x="6811963"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a:extLst>
                <a:ext uri="{FF2B5EF4-FFF2-40B4-BE49-F238E27FC236}">
                  <a16:creationId xmlns:a16="http://schemas.microsoft.com/office/drawing/2014/main" id="{825D5628-A47E-493A-8B61-029B7C81B999}"/>
                </a:ext>
              </a:extLst>
            </p:cNvPr>
            <p:cNvSpPr>
              <a:spLocks/>
            </p:cNvSpPr>
            <p:nvPr/>
          </p:nvSpPr>
          <p:spPr bwMode="auto">
            <a:xfrm>
              <a:off x="6743701" y="2938463"/>
              <a:ext cx="71438" cy="65088"/>
            </a:xfrm>
            <a:custGeom>
              <a:avLst/>
              <a:gdLst>
                <a:gd name="T0" fmla="*/ 25 w 25"/>
                <a:gd name="T1" fmla="*/ 23 h 23"/>
                <a:gd name="T2" fmla="*/ 17 w 25"/>
                <a:gd name="T3" fmla="*/ 6 h 23"/>
                <a:gd name="T4" fmla="*/ 0 w 25"/>
                <a:gd name="T5" fmla="*/ 0 h 23"/>
              </a:gdLst>
              <a:ahLst/>
              <a:cxnLst>
                <a:cxn ang="0">
                  <a:pos x="T0" y="T1"/>
                </a:cxn>
                <a:cxn ang="0">
                  <a:pos x="T2" y="T3"/>
                </a:cxn>
                <a:cxn ang="0">
                  <a:pos x="T4" y="T5"/>
                </a:cxn>
              </a:cxnLst>
              <a:rect l="0" t="0" r="r" b="b"/>
              <a:pathLst>
                <a:path w="25" h="23">
                  <a:moveTo>
                    <a:pt x="25" y="23"/>
                  </a:moveTo>
                  <a:cubicBezTo>
                    <a:pt x="25"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7">
              <a:extLst>
                <a:ext uri="{FF2B5EF4-FFF2-40B4-BE49-F238E27FC236}">
                  <a16:creationId xmlns:a16="http://schemas.microsoft.com/office/drawing/2014/main" id="{DAE4355F-B890-498D-8D96-CA23D50D715E}"/>
                </a:ext>
              </a:extLst>
            </p:cNvPr>
            <p:cNvSpPr>
              <a:spLocks/>
            </p:cNvSpPr>
            <p:nvPr/>
          </p:nvSpPr>
          <p:spPr bwMode="auto">
            <a:xfrm>
              <a:off x="6510338" y="2771776"/>
              <a:ext cx="66675" cy="65088"/>
            </a:xfrm>
            <a:custGeom>
              <a:avLst/>
              <a:gdLst>
                <a:gd name="T0" fmla="*/ 0 w 24"/>
                <a:gd name="T1" fmla="*/ 23 h 23"/>
                <a:gd name="T2" fmla="*/ 17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7" y="16"/>
                  </a:cubicBezTo>
                  <a:cubicBezTo>
                    <a:pt x="20"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18">
              <a:extLst>
                <a:ext uri="{FF2B5EF4-FFF2-40B4-BE49-F238E27FC236}">
                  <a16:creationId xmlns:a16="http://schemas.microsoft.com/office/drawing/2014/main" id="{93A80A3C-E3F6-4D0E-A140-B41EA688AD5B}"/>
                </a:ext>
              </a:extLst>
            </p:cNvPr>
            <p:cNvSpPr>
              <a:spLocks/>
            </p:cNvSpPr>
            <p:nvPr/>
          </p:nvSpPr>
          <p:spPr bwMode="auto">
            <a:xfrm>
              <a:off x="6577013" y="2771776"/>
              <a:ext cx="68263" cy="65088"/>
            </a:xfrm>
            <a:custGeom>
              <a:avLst/>
              <a:gdLst>
                <a:gd name="T0" fmla="*/ 0 w 24"/>
                <a:gd name="T1" fmla="*/ 0 h 23"/>
                <a:gd name="T2" fmla="*/ 8 w 24"/>
                <a:gd name="T3" fmla="*/ 16 h 23"/>
                <a:gd name="T4" fmla="*/ 24 w 24"/>
                <a:gd name="T5" fmla="*/ 23 h 23"/>
              </a:gdLst>
              <a:ahLst/>
              <a:cxnLst>
                <a:cxn ang="0">
                  <a:pos x="T0" y="T1"/>
                </a:cxn>
                <a:cxn ang="0">
                  <a:pos x="T2" y="T3"/>
                </a:cxn>
                <a:cxn ang="0">
                  <a:pos x="T4" y="T5"/>
                </a:cxn>
              </a:cxnLst>
              <a:rect l="0" t="0" r="r" b="b"/>
              <a:pathLst>
                <a:path w="24" h="23">
                  <a:moveTo>
                    <a:pt x="0" y="0"/>
                  </a:moveTo>
                  <a:cubicBezTo>
                    <a:pt x="0" y="0"/>
                    <a:pt x="4" y="13"/>
                    <a:pt x="8" y="16"/>
                  </a:cubicBezTo>
                  <a:cubicBezTo>
                    <a:pt x="11" y="19"/>
                    <a:pt x="24" y="23"/>
                    <a:pt x="24"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19">
              <a:extLst>
                <a:ext uri="{FF2B5EF4-FFF2-40B4-BE49-F238E27FC236}">
                  <a16:creationId xmlns:a16="http://schemas.microsoft.com/office/drawing/2014/main" id="{FF576C3D-D64C-4499-B741-34CBF22F76CB}"/>
                </a:ext>
              </a:extLst>
            </p:cNvPr>
            <p:cNvSpPr>
              <a:spLocks/>
            </p:cNvSpPr>
            <p:nvPr/>
          </p:nvSpPr>
          <p:spPr bwMode="auto">
            <a:xfrm>
              <a:off x="6577013" y="2836863"/>
              <a:ext cx="68263" cy="68263"/>
            </a:xfrm>
            <a:custGeom>
              <a:avLst/>
              <a:gdLst>
                <a:gd name="T0" fmla="*/ 24 w 24"/>
                <a:gd name="T1" fmla="*/ 0 h 24"/>
                <a:gd name="T2" fmla="*/ 7 w 24"/>
                <a:gd name="T3" fmla="*/ 8 h 24"/>
                <a:gd name="T4" fmla="*/ 0 w 24"/>
                <a:gd name="T5" fmla="*/ 24 h 24"/>
              </a:gdLst>
              <a:ahLst/>
              <a:cxnLst>
                <a:cxn ang="0">
                  <a:pos x="T0" y="T1"/>
                </a:cxn>
                <a:cxn ang="0">
                  <a:pos x="T2" y="T3"/>
                </a:cxn>
                <a:cxn ang="0">
                  <a:pos x="T4" y="T5"/>
                </a:cxn>
              </a:cxnLst>
              <a:rect l="0" t="0" r="r" b="b"/>
              <a:pathLst>
                <a:path w="24" h="24">
                  <a:moveTo>
                    <a:pt x="24" y="0"/>
                  </a:moveTo>
                  <a:cubicBezTo>
                    <a:pt x="24" y="0"/>
                    <a:pt x="10" y="5"/>
                    <a:pt x="7" y="8"/>
                  </a:cubicBezTo>
                  <a:cubicBezTo>
                    <a:pt x="4" y="11"/>
                    <a:pt x="0" y="24"/>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48" name="Freeform 20">
              <a:extLst>
                <a:ext uri="{FF2B5EF4-FFF2-40B4-BE49-F238E27FC236}">
                  <a16:creationId xmlns:a16="http://schemas.microsoft.com/office/drawing/2014/main" id="{BC5819EF-A07D-4E07-9736-97FEB54B3C35}"/>
                </a:ext>
              </a:extLst>
            </p:cNvPr>
            <p:cNvSpPr>
              <a:spLocks/>
            </p:cNvSpPr>
            <p:nvPr/>
          </p:nvSpPr>
          <p:spPr bwMode="auto">
            <a:xfrm>
              <a:off x="6510338" y="2836863"/>
              <a:ext cx="66675" cy="68263"/>
            </a:xfrm>
            <a:custGeom>
              <a:avLst/>
              <a:gdLst>
                <a:gd name="T0" fmla="*/ 24 w 24"/>
                <a:gd name="T1" fmla="*/ 24 h 24"/>
                <a:gd name="T2" fmla="*/ 16 w 24"/>
                <a:gd name="T3" fmla="*/ 7 h 24"/>
                <a:gd name="T4" fmla="*/ 0 w 24"/>
                <a:gd name="T5" fmla="*/ 0 h 24"/>
              </a:gdLst>
              <a:ahLst/>
              <a:cxnLst>
                <a:cxn ang="0">
                  <a:pos x="T0" y="T1"/>
                </a:cxn>
                <a:cxn ang="0">
                  <a:pos x="T2" y="T3"/>
                </a:cxn>
                <a:cxn ang="0">
                  <a:pos x="T4" y="T5"/>
                </a:cxn>
              </a:cxnLst>
              <a:rect l="0" t="0" r="r" b="b"/>
              <a:pathLst>
                <a:path w="24" h="24">
                  <a:moveTo>
                    <a:pt x="24" y="24"/>
                  </a:moveTo>
                  <a:cubicBezTo>
                    <a:pt x="24" y="24"/>
                    <a:pt x="19" y="10"/>
                    <a:pt x="16" y="7"/>
                  </a:cubicBezTo>
                  <a:cubicBezTo>
                    <a:pt x="13" y="4"/>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1" name="Text Placeholder 21">
            <a:extLst>
              <a:ext uri="{FF2B5EF4-FFF2-40B4-BE49-F238E27FC236}">
                <a16:creationId xmlns:a16="http://schemas.microsoft.com/office/drawing/2014/main" id="{23EB8FE3-3236-4B83-AF5D-8ABD320DD4FA}"/>
              </a:ext>
            </a:extLst>
          </p:cNvPr>
          <p:cNvSpPr txBox="1">
            <a:spLocks/>
          </p:cNvSpPr>
          <p:nvPr/>
        </p:nvSpPr>
        <p:spPr>
          <a:xfrm>
            <a:off x="637117" y="2195934"/>
            <a:ext cx="1815728"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Lift &amp; shift including containers</a:t>
            </a:r>
          </a:p>
        </p:txBody>
      </p:sp>
      <p:sp>
        <p:nvSpPr>
          <p:cNvPr id="304" name="Text Placeholder 21">
            <a:extLst>
              <a:ext uri="{FF2B5EF4-FFF2-40B4-BE49-F238E27FC236}">
                <a16:creationId xmlns:a16="http://schemas.microsoft.com/office/drawing/2014/main" id="{1FED34E9-9D68-4D0C-9469-05ABD63446D5}"/>
              </a:ext>
            </a:extLst>
          </p:cNvPr>
          <p:cNvSpPr txBox="1">
            <a:spLocks/>
          </p:cNvSpPr>
          <p:nvPr/>
        </p:nvSpPr>
        <p:spPr>
          <a:xfrm>
            <a:off x="2893584" y="2184939"/>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Mission-critical business SaaS</a:t>
            </a:r>
          </a:p>
        </p:txBody>
      </p:sp>
      <p:grpSp>
        <p:nvGrpSpPr>
          <p:cNvPr id="467" name="Group 466">
            <a:extLst>
              <a:ext uri="{FF2B5EF4-FFF2-40B4-BE49-F238E27FC236}">
                <a16:creationId xmlns:a16="http://schemas.microsoft.com/office/drawing/2014/main" id="{4126986F-941F-4FAC-ADA0-7059AA34FC49}"/>
              </a:ext>
            </a:extLst>
          </p:cNvPr>
          <p:cNvGrpSpPr/>
          <p:nvPr/>
        </p:nvGrpSpPr>
        <p:grpSpPr>
          <a:xfrm>
            <a:off x="5669037" y="2792139"/>
            <a:ext cx="867930" cy="799410"/>
            <a:chOff x="4786313" y="2328863"/>
            <a:chExt cx="904875" cy="833438"/>
          </a:xfrm>
        </p:grpSpPr>
        <p:sp>
          <p:nvSpPr>
            <p:cNvPr id="452" name="Oval 24">
              <a:extLst>
                <a:ext uri="{FF2B5EF4-FFF2-40B4-BE49-F238E27FC236}">
                  <a16:creationId xmlns:a16="http://schemas.microsoft.com/office/drawing/2014/main" id="{42D789A0-4639-4E3C-BB37-0A7432591B7D}"/>
                </a:ext>
              </a:extLst>
            </p:cNvPr>
            <p:cNvSpPr>
              <a:spLocks noChangeArrowheads="1"/>
            </p:cNvSpPr>
            <p:nvPr/>
          </p:nvSpPr>
          <p:spPr bwMode="auto">
            <a:xfrm>
              <a:off x="5121275" y="2673350"/>
              <a:ext cx="234950" cy="238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3" name="Oval 25">
              <a:extLst>
                <a:ext uri="{FF2B5EF4-FFF2-40B4-BE49-F238E27FC236}">
                  <a16:creationId xmlns:a16="http://schemas.microsoft.com/office/drawing/2014/main" id="{EA46FF71-8DD8-4036-9129-FC11B613F2E2}"/>
                </a:ext>
              </a:extLst>
            </p:cNvPr>
            <p:cNvSpPr>
              <a:spLocks noChangeArrowheads="1"/>
            </p:cNvSpPr>
            <p:nvPr/>
          </p:nvSpPr>
          <p:spPr bwMode="auto">
            <a:xfrm>
              <a:off x="5167313" y="2328863"/>
              <a:ext cx="142875" cy="1460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4" name="Oval 26">
              <a:extLst>
                <a:ext uri="{FF2B5EF4-FFF2-40B4-BE49-F238E27FC236}">
                  <a16:creationId xmlns:a16="http://schemas.microsoft.com/office/drawing/2014/main" id="{3596CC7D-C7DA-4E76-BE07-D58D245713B0}"/>
                </a:ext>
              </a:extLst>
            </p:cNvPr>
            <p:cNvSpPr>
              <a:spLocks noChangeArrowheads="1"/>
            </p:cNvSpPr>
            <p:nvPr/>
          </p:nvSpPr>
          <p:spPr bwMode="auto">
            <a:xfrm>
              <a:off x="4786313" y="2586038"/>
              <a:ext cx="142875"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5" name="Oval 27">
              <a:extLst>
                <a:ext uri="{FF2B5EF4-FFF2-40B4-BE49-F238E27FC236}">
                  <a16:creationId xmlns:a16="http://schemas.microsoft.com/office/drawing/2014/main" id="{4D4CAA4A-10CF-4027-AE12-DDD8769DDF7F}"/>
                </a:ext>
              </a:extLst>
            </p:cNvPr>
            <p:cNvSpPr>
              <a:spLocks noChangeArrowheads="1"/>
            </p:cNvSpPr>
            <p:nvPr/>
          </p:nvSpPr>
          <p:spPr bwMode="auto">
            <a:xfrm>
              <a:off x="4887913" y="3014663"/>
              <a:ext cx="146050"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6" name="Oval 28">
              <a:extLst>
                <a:ext uri="{FF2B5EF4-FFF2-40B4-BE49-F238E27FC236}">
                  <a16:creationId xmlns:a16="http://schemas.microsoft.com/office/drawing/2014/main" id="{AC8CD0AE-E2CE-4A1B-98E2-3754C395FAF7}"/>
                </a:ext>
              </a:extLst>
            </p:cNvPr>
            <p:cNvSpPr>
              <a:spLocks noChangeArrowheads="1"/>
            </p:cNvSpPr>
            <p:nvPr/>
          </p:nvSpPr>
          <p:spPr bwMode="auto">
            <a:xfrm>
              <a:off x="5446713" y="3014663"/>
              <a:ext cx="142875"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7" name="Oval 29">
              <a:extLst>
                <a:ext uri="{FF2B5EF4-FFF2-40B4-BE49-F238E27FC236}">
                  <a16:creationId xmlns:a16="http://schemas.microsoft.com/office/drawing/2014/main" id="{BC67AAC6-CE04-425A-A6C8-638CE1F047D3}"/>
                </a:ext>
              </a:extLst>
            </p:cNvPr>
            <p:cNvSpPr>
              <a:spLocks noChangeArrowheads="1"/>
            </p:cNvSpPr>
            <p:nvPr/>
          </p:nvSpPr>
          <p:spPr bwMode="auto">
            <a:xfrm>
              <a:off x="5545138" y="2582863"/>
              <a:ext cx="146050"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9" name="Line 30">
              <a:extLst>
                <a:ext uri="{FF2B5EF4-FFF2-40B4-BE49-F238E27FC236}">
                  <a16:creationId xmlns:a16="http://schemas.microsoft.com/office/drawing/2014/main" id="{A5DC0F6E-A8EB-4495-9A81-7A99F4C7CBCF}"/>
                </a:ext>
              </a:extLst>
            </p:cNvPr>
            <p:cNvSpPr>
              <a:spLocks noChangeShapeType="1"/>
            </p:cNvSpPr>
            <p:nvPr/>
          </p:nvSpPr>
          <p:spPr bwMode="auto">
            <a:xfrm flipV="1">
              <a:off x="5240338" y="2474913"/>
              <a:ext cx="0" cy="1984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0" name="Line 31">
              <a:extLst>
                <a:ext uri="{FF2B5EF4-FFF2-40B4-BE49-F238E27FC236}">
                  <a16:creationId xmlns:a16="http://schemas.microsoft.com/office/drawing/2014/main" id="{84C9EE9D-84A1-4E55-9362-CF81EF144DB9}"/>
                </a:ext>
              </a:extLst>
            </p:cNvPr>
            <p:cNvSpPr>
              <a:spLocks noChangeShapeType="1"/>
            </p:cNvSpPr>
            <p:nvPr/>
          </p:nvSpPr>
          <p:spPr bwMode="auto">
            <a:xfrm flipH="1" flipV="1">
              <a:off x="5319713" y="2876550"/>
              <a:ext cx="149225" cy="1619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4" name="Line 32">
              <a:extLst>
                <a:ext uri="{FF2B5EF4-FFF2-40B4-BE49-F238E27FC236}">
                  <a16:creationId xmlns:a16="http://schemas.microsoft.com/office/drawing/2014/main" id="{708981AA-59F8-4387-B071-143791CACB09}"/>
                </a:ext>
              </a:extLst>
            </p:cNvPr>
            <p:cNvSpPr>
              <a:spLocks noChangeShapeType="1"/>
            </p:cNvSpPr>
            <p:nvPr/>
          </p:nvSpPr>
          <p:spPr bwMode="auto">
            <a:xfrm flipV="1">
              <a:off x="5018088" y="2879725"/>
              <a:ext cx="139700" cy="1555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5" name="Line 33">
              <a:extLst>
                <a:ext uri="{FF2B5EF4-FFF2-40B4-BE49-F238E27FC236}">
                  <a16:creationId xmlns:a16="http://schemas.microsoft.com/office/drawing/2014/main" id="{797B16B3-0B69-4E1A-A732-8A18499D1BC2}"/>
                </a:ext>
              </a:extLst>
            </p:cNvPr>
            <p:cNvSpPr>
              <a:spLocks noChangeShapeType="1"/>
            </p:cNvSpPr>
            <p:nvPr/>
          </p:nvSpPr>
          <p:spPr bwMode="auto">
            <a:xfrm>
              <a:off x="4927600" y="2684463"/>
              <a:ext cx="200025" cy="730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6" name="Line 34">
              <a:extLst>
                <a:ext uri="{FF2B5EF4-FFF2-40B4-BE49-F238E27FC236}">
                  <a16:creationId xmlns:a16="http://schemas.microsoft.com/office/drawing/2014/main" id="{2AC45802-741F-415B-84D0-D6CB2E988681}"/>
                </a:ext>
              </a:extLst>
            </p:cNvPr>
            <p:cNvSpPr>
              <a:spLocks noChangeShapeType="1"/>
            </p:cNvSpPr>
            <p:nvPr/>
          </p:nvSpPr>
          <p:spPr bwMode="auto">
            <a:xfrm flipH="1">
              <a:off x="5349875" y="2681288"/>
              <a:ext cx="201613" cy="746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7" name="Text Placeholder 21">
            <a:extLst>
              <a:ext uri="{FF2B5EF4-FFF2-40B4-BE49-F238E27FC236}">
                <a16:creationId xmlns:a16="http://schemas.microsoft.com/office/drawing/2014/main" id="{6D3A856C-7531-4C5C-95D4-2A62AE6F956B}"/>
              </a:ext>
            </a:extLst>
          </p:cNvPr>
          <p:cNvSpPr txBox="1">
            <a:spLocks/>
          </p:cNvSpPr>
          <p:nvPr/>
        </p:nvSpPr>
        <p:spPr>
          <a:xfrm>
            <a:off x="5297745" y="2301507"/>
            <a:ext cx="1658999" cy="39218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IoT data processing</a:t>
            </a:r>
          </a:p>
        </p:txBody>
      </p:sp>
      <p:grpSp>
        <p:nvGrpSpPr>
          <p:cNvPr id="252" name="Group 251">
            <a:extLst>
              <a:ext uri="{FF2B5EF4-FFF2-40B4-BE49-F238E27FC236}">
                <a16:creationId xmlns:a16="http://schemas.microsoft.com/office/drawing/2014/main" id="{A6E5B1B3-614D-4AAA-969D-6978B99A8633}"/>
              </a:ext>
            </a:extLst>
          </p:cNvPr>
          <p:cNvGrpSpPr/>
          <p:nvPr/>
        </p:nvGrpSpPr>
        <p:grpSpPr>
          <a:xfrm>
            <a:off x="8138553" y="2938387"/>
            <a:ext cx="559199" cy="685734"/>
            <a:chOff x="7103254" y="2348443"/>
            <a:chExt cx="652462" cy="800100"/>
          </a:xfrm>
        </p:grpSpPr>
        <p:sp>
          <p:nvSpPr>
            <p:cNvPr id="255" name="Freeform 5">
              <a:extLst>
                <a:ext uri="{FF2B5EF4-FFF2-40B4-BE49-F238E27FC236}">
                  <a16:creationId xmlns:a16="http://schemas.microsoft.com/office/drawing/2014/main" id="{D71BE724-933E-46FC-B0A8-1FB67B9308F3}"/>
                </a:ext>
              </a:extLst>
            </p:cNvPr>
            <p:cNvSpPr>
              <a:spLocks/>
            </p:cNvSpPr>
            <p:nvPr/>
          </p:nvSpPr>
          <p:spPr bwMode="auto">
            <a:xfrm>
              <a:off x="7103254" y="2851680"/>
              <a:ext cx="652462" cy="296863"/>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Oval 6">
              <a:extLst>
                <a:ext uri="{FF2B5EF4-FFF2-40B4-BE49-F238E27FC236}">
                  <a16:creationId xmlns:a16="http://schemas.microsoft.com/office/drawing/2014/main" id="{E0114BAA-D7C3-4858-A57E-6F88B078759B}"/>
                </a:ext>
              </a:extLst>
            </p:cNvPr>
            <p:cNvSpPr>
              <a:spLocks noChangeArrowheads="1"/>
            </p:cNvSpPr>
            <p:nvPr/>
          </p:nvSpPr>
          <p:spPr bwMode="auto">
            <a:xfrm>
              <a:off x="7103254" y="2348443"/>
              <a:ext cx="652462" cy="1952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7">
              <a:extLst>
                <a:ext uri="{FF2B5EF4-FFF2-40B4-BE49-F238E27FC236}">
                  <a16:creationId xmlns:a16="http://schemas.microsoft.com/office/drawing/2014/main" id="{39D7D067-6405-4C0F-89C1-4EEDA9217232}"/>
                </a:ext>
              </a:extLst>
            </p:cNvPr>
            <p:cNvSpPr>
              <a:spLocks/>
            </p:cNvSpPr>
            <p:nvPr/>
          </p:nvSpPr>
          <p:spPr bwMode="auto">
            <a:xfrm>
              <a:off x="7103254" y="2453218"/>
              <a:ext cx="652462" cy="293688"/>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8">
              <a:extLst>
                <a:ext uri="{FF2B5EF4-FFF2-40B4-BE49-F238E27FC236}">
                  <a16:creationId xmlns:a16="http://schemas.microsoft.com/office/drawing/2014/main" id="{692D4AA1-D1BF-4484-B34E-828243BB2DD2}"/>
                </a:ext>
              </a:extLst>
            </p:cNvPr>
            <p:cNvSpPr>
              <a:spLocks/>
            </p:cNvSpPr>
            <p:nvPr/>
          </p:nvSpPr>
          <p:spPr bwMode="auto">
            <a:xfrm>
              <a:off x="7103254" y="2653243"/>
              <a:ext cx="652462" cy="295275"/>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24" name="Text Placeholder 21">
            <a:extLst>
              <a:ext uri="{FF2B5EF4-FFF2-40B4-BE49-F238E27FC236}">
                <a16:creationId xmlns:a16="http://schemas.microsoft.com/office/drawing/2014/main" id="{BA0F2364-AEFD-41E1-9824-28CAD1E8776E}"/>
              </a:ext>
            </a:extLst>
          </p:cNvPr>
          <p:cNvSpPr txBox="1">
            <a:spLocks/>
          </p:cNvSpPr>
          <p:nvPr/>
        </p:nvSpPr>
        <p:spPr>
          <a:xfrm>
            <a:off x="7397483" y="2184938"/>
            <a:ext cx="191213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Low-latency data processing apps</a:t>
            </a:r>
          </a:p>
        </p:txBody>
      </p:sp>
      <p:grpSp>
        <p:nvGrpSpPr>
          <p:cNvPr id="70" name="Group 69">
            <a:extLst>
              <a:ext uri="{FF2B5EF4-FFF2-40B4-BE49-F238E27FC236}">
                <a16:creationId xmlns:a16="http://schemas.microsoft.com/office/drawing/2014/main" id="{4092B3E5-FC97-4435-9AB0-EB5C4FF29BC1}"/>
              </a:ext>
            </a:extLst>
          </p:cNvPr>
          <p:cNvGrpSpPr/>
          <p:nvPr/>
        </p:nvGrpSpPr>
        <p:grpSpPr>
          <a:xfrm>
            <a:off x="3381195" y="2920303"/>
            <a:ext cx="710670" cy="693383"/>
            <a:chOff x="6299201" y="3225800"/>
            <a:chExt cx="587375" cy="573087"/>
          </a:xfrm>
        </p:grpSpPr>
        <p:sp>
          <p:nvSpPr>
            <p:cNvPr id="73" name="Freeform 38">
              <a:extLst>
                <a:ext uri="{FF2B5EF4-FFF2-40B4-BE49-F238E27FC236}">
                  <a16:creationId xmlns:a16="http://schemas.microsoft.com/office/drawing/2014/main" id="{C0AC73F7-4835-4DB7-BB5C-E5E44F441358}"/>
                </a:ext>
              </a:extLst>
            </p:cNvPr>
            <p:cNvSpPr>
              <a:spLocks/>
            </p:cNvSpPr>
            <p:nvPr/>
          </p:nvSpPr>
          <p:spPr bwMode="auto">
            <a:xfrm>
              <a:off x="6446838" y="3384550"/>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9">
              <a:extLst>
                <a:ext uri="{FF2B5EF4-FFF2-40B4-BE49-F238E27FC236}">
                  <a16:creationId xmlns:a16="http://schemas.microsoft.com/office/drawing/2014/main" id="{AA7DD252-788A-42B9-8DAB-134AA0A8525D}"/>
                </a:ext>
              </a:extLst>
            </p:cNvPr>
            <p:cNvSpPr>
              <a:spLocks/>
            </p:cNvSpPr>
            <p:nvPr/>
          </p:nvSpPr>
          <p:spPr bwMode="auto">
            <a:xfrm>
              <a:off x="6321426" y="3225800"/>
              <a:ext cx="565150"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40">
              <a:extLst>
                <a:ext uri="{FF2B5EF4-FFF2-40B4-BE49-F238E27FC236}">
                  <a16:creationId xmlns:a16="http://schemas.microsoft.com/office/drawing/2014/main" id="{34EA0561-04B0-467A-849E-8C0E38F583DC}"/>
                </a:ext>
              </a:extLst>
            </p:cNvPr>
            <p:cNvSpPr>
              <a:spLocks noChangeShapeType="1"/>
            </p:cNvSpPr>
            <p:nvPr/>
          </p:nvSpPr>
          <p:spPr bwMode="auto">
            <a:xfrm flipH="1">
              <a:off x="6299201" y="3384550"/>
              <a:ext cx="417513"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1" name="Text Placeholder 21">
            <a:extLst>
              <a:ext uri="{FF2B5EF4-FFF2-40B4-BE49-F238E27FC236}">
                <a16:creationId xmlns:a16="http://schemas.microsoft.com/office/drawing/2014/main" id="{E7C654BB-3598-4BA4-A15A-5DDBD8825E54}"/>
              </a:ext>
            </a:extLst>
          </p:cNvPr>
          <p:cNvSpPr txBox="1">
            <a:spLocks/>
          </p:cNvSpPr>
          <p:nvPr/>
        </p:nvSpPr>
        <p:spPr>
          <a:xfrm>
            <a:off x="10032464" y="2200433"/>
            <a:ext cx="1508181"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New cloud-native apps</a:t>
            </a:r>
          </a:p>
        </p:txBody>
      </p:sp>
      <p:sp>
        <p:nvSpPr>
          <p:cNvPr id="76" name="Rectangle 75">
            <a:extLst>
              <a:ext uri="{FF2B5EF4-FFF2-40B4-BE49-F238E27FC236}">
                <a16:creationId xmlns:a16="http://schemas.microsoft.com/office/drawing/2014/main" id="{D69A3892-AA78-4B2D-AEED-05FB02C5E1D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28DB5CC4-F6BB-41D4-9366-F5BD3891DAC0}"/>
              </a:ext>
            </a:extLst>
          </p:cNvPr>
          <p:cNvGrpSpPr/>
          <p:nvPr/>
        </p:nvGrpSpPr>
        <p:grpSpPr>
          <a:xfrm>
            <a:off x="1037202" y="2842554"/>
            <a:ext cx="862184" cy="860506"/>
            <a:chOff x="7751763" y="3736976"/>
            <a:chExt cx="815975" cy="814388"/>
          </a:xfrm>
        </p:grpSpPr>
        <p:sp>
          <p:nvSpPr>
            <p:cNvPr id="65" name="Oval 56">
              <a:extLst>
                <a:ext uri="{FF2B5EF4-FFF2-40B4-BE49-F238E27FC236}">
                  <a16:creationId xmlns:a16="http://schemas.microsoft.com/office/drawing/2014/main" id="{A73CBADE-D303-46CF-A9B0-86AB3E257513}"/>
                </a:ext>
              </a:extLst>
            </p:cNvPr>
            <p:cNvSpPr>
              <a:spLocks noChangeArrowheads="1"/>
            </p:cNvSpPr>
            <p:nvPr/>
          </p:nvSpPr>
          <p:spPr bwMode="auto">
            <a:xfrm>
              <a:off x="7751763" y="3736976"/>
              <a:ext cx="815975" cy="8143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Line 57">
              <a:extLst>
                <a:ext uri="{FF2B5EF4-FFF2-40B4-BE49-F238E27FC236}">
                  <a16:creationId xmlns:a16="http://schemas.microsoft.com/office/drawing/2014/main" id="{06F17AD5-3B9F-4609-A97B-8552B2F372CB}"/>
                </a:ext>
              </a:extLst>
            </p:cNvPr>
            <p:cNvSpPr>
              <a:spLocks noChangeShapeType="1"/>
            </p:cNvSpPr>
            <p:nvPr/>
          </p:nvSpPr>
          <p:spPr bwMode="auto">
            <a:xfrm flipV="1">
              <a:off x="7932738" y="4016376"/>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Line 58">
              <a:extLst>
                <a:ext uri="{FF2B5EF4-FFF2-40B4-BE49-F238E27FC236}">
                  <a16:creationId xmlns:a16="http://schemas.microsoft.com/office/drawing/2014/main" id="{383D5FDD-A844-423A-BC1D-A0E141A63B10}"/>
                </a:ext>
              </a:extLst>
            </p:cNvPr>
            <p:cNvSpPr>
              <a:spLocks noChangeShapeType="1"/>
            </p:cNvSpPr>
            <p:nvPr/>
          </p:nvSpPr>
          <p:spPr bwMode="auto">
            <a:xfrm flipH="1" flipV="1">
              <a:off x="7932738" y="4005263"/>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59">
              <a:extLst>
                <a:ext uri="{FF2B5EF4-FFF2-40B4-BE49-F238E27FC236}">
                  <a16:creationId xmlns:a16="http://schemas.microsoft.com/office/drawing/2014/main" id="{598A60DD-7570-46CB-B141-B9D217A40C35}"/>
                </a:ext>
              </a:extLst>
            </p:cNvPr>
            <p:cNvSpPr>
              <a:spLocks noChangeShapeType="1"/>
            </p:cNvSpPr>
            <p:nvPr/>
          </p:nvSpPr>
          <p:spPr bwMode="auto">
            <a:xfrm flipV="1">
              <a:off x="7867650" y="4005263"/>
              <a:ext cx="65088" cy="619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Line 60">
              <a:extLst>
                <a:ext uri="{FF2B5EF4-FFF2-40B4-BE49-F238E27FC236}">
                  <a16:creationId xmlns:a16="http://schemas.microsoft.com/office/drawing/2014/main" id="{B6D0B200-80C7-45FC-A341-BB2C80BCE99D}"/>
                </a:ext>
              </a:extLst>
            </p:cNvPr>
            <p:cNvSpPr>
              <a:spLocks noChangeShapeType="1"/>
            </p:cNvSpPr>
            <p:nvPr/>
          </p:nvSpPr>
          <p:spPr bwMode="auto">
            <a:xfrm flipV="1">
              <a:off x="8388350" y="4011613"/>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61">
              <a:extLst>
                <a:ext uri="{FF2B5EF4-FFF2-40B4-BE49-F238E27FC236}">
                  <a16:creationId xmlns:a16="http://schemas.microsoft.com/office/drawing/2014/main" id="{CF28791B-4F82-40B0-9807-9EB76F5364BA}"/>
                </a:ext>
              </a:extLst>
            </p:cNvPr>
            <p:cNvSpPr>
              <a:spLocks noChangeShapeType="1"/>
            </p:cNvSpPr>
            <p:nvPr/>
          </p:nvSpPr>
          <p:spPr bwMode="auto">
            <a:xfrm>
              <a:off x="8323263" y="4211638"/>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Line 62">
              <a:extLst>
                <a:ext uri="{FF2B5EF4-FFF2-40B4-BE49-F238E27FC236}">
                  <a16:creationId xmlns:a16="http://schemas.microsoft.com/office/drawing/2014/main" id="{846C70BD-ECB3-4E5F-A951-5EDE1DB99C95}"/>
                </a:ext>
              </a:extLst>
            </p:cNvPr>
            <p:cNvSpPr>
              <a:spLocks noChangeShapeType="1"/>
            </p:cNvSpPr>
            <p:nvPr/>
          </p:nvSpPr>
          <p:spPr bwMode="auto">
            <a:xfrm flipH="1">
              <a:off x="8388350" y="4211638"/>
              <a:ext cx="61913"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3">
              <a:extLst>
                <a:ext uri="{FF2B5EF4-FFF2-40B4-BE49-F238E27FC236}">
                  <a16:creationId xmlns:a16="http://schemas.microsoft.com/office/drawing/2014/main" id="{B3FD998C-222C-4011-9EF3-4B39A6D8B51B}"/>
                </a:ext>
              </a:extLst>
            </p:cNvPr>
            <p:cNvSpPr>
              <a:spLocks/>
            </p:cNvSpPr>
            <p:nvPr/>
          </p:nvSpPr>
          <p:spPr bwMode="auto">
            <a:xfrm>
              <a:off x="8091488" y="3998913"/>
              <a:ext cx="138113" cy="277813"/>
            </a:xfrm>
            <a:custGeom>
              <a:avLst/>
              <a:gdLst>
                <a:gd name="T0" fmla="*/ 46 w 49"/>
                <a:gd name="T1" fmla="*/ 4 h 98"/>
                <a:gd name="T2" fmla="*/ 29 w 49"/>
                <a:gd name="T3" fmla="*/ 0 h 98"/>
                <a:gd name="T4" fmla="*/ 4 w 49"/>
                <a:gd name="T5" fmla="*/ 23 h 98"/>
                <a:gd name="T6" fmla="*/ 29 w 49"/>
                <a:gd name="T7" fmla="*/ 49 h 98"/>
                <a:gd name="T8" fmla="*/ 49 w 49"/>
                <a:gd name="T9" fmla="*/ 76 h 98"/>
                <a:gd name="T10" fmla="*/ 21 w 49"/>
                <a:gd name="T11" fmla="*/ 98 h 98"/>
                <a:gd name="T12" fmla="*/ 0 w 49"/>
                <a:gd name="T13" fmla="*/ 94 h 98"/>
                <a:gd name="T14" fmla="*/ 0 w 49"/>
                <a:gd name="T15" fmla="*/ 9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46" y="4"/>
                  </a:moveTo>
                  <a:cubicBezTo>
                    <a:pt x="42" y="2"/>
                    <a:pt x="36" y="0"/>
                    <a:pt x="29" y="0"/>
                  </a:cubicBezTo>
                  <a:cubicBezTo>
                    <a:pt x="12" y="0"/>
                    <a:pt x="4" y="13"/>
                    <a:pt x="4" y="23"/>
                  </a:cubicBezTo>
                  <a:cubicBezTo>
                    <a:pt x="4" y="38"/>
                    <a:pt x="16" y="44"/>
                    <a:pt x="29" y="49"/>
                  </a:cubicBezTo>
                  <a:cubicBezTo>
                    <a:pt x="46" y="55"/>
                    <a:pt x="49" y="64"/>
                    <a:pt x="49" y="76"/>
                  </a:cubicBezTo>
                  <a:cubicBezTo>
                    <a:pt x="49" y="88"/>
                    <a:pt x="44" y="98"/>
                    <a:pt x="21" y="98"/>
                  </a:cubicBezTo>
                  <a:cubicBezTo>
                    <a:pt x="13" y="98"/>
                    <a:pt x="5" y="96"/>
                    <a:pt x="0" y="94"/>
                  </a:cubicBezTo>
                  <a:cubicBezTo>
                    <a:pt x="0" y="94"/>
                    <a:pt x="0" y="94"/>
                    <a:pt x="0" y="9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Line 64">
              <a:extLst>
                <a:ext uri="{FF2B5EF4-FFF2-40B4-BE49-F238E27FC236}">
                  <a16:creationId xmlns:a16="http://schemas.microsoft.com/office/drawing/2014/main" id="{ED0D28AE-9051-4050-83FF-768865D1D2C2}"/>
                </a:ext>
              </a:extLst>
            </p:cNvPr>
            <p:cNvSpPr>
              <a:spLocks noChangeShapeType="1"/>
            </p:cNvSpPr>
            <p:nvPr/>
          </p:nvSpPr>
          <p:spPr bwMode="auto">
            <a:xfrm>
              <a:off x="8158163" y="4321176"/>
              <a:ext cx="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Line 65">
              <a:extLst>
                <a:ext uri="{FF2B5EF4-FFF2-40B4-BE49-F238E27FC236}">
                  <a16:creationId xmlns:a16="http://schemas.microsoft.com/office/drawing/2014/main" id="{403A347C-7822-4589-A10C-D53E404B1AA4}"/>
                </a:ext>
              </a:extLst>
            </p:cNvPr>
            <p:cNvSpPr>
              <a:spLocks noChangeShapeType="1"/>
            </p:cNvSpPr>
            <p:nvPr/>
          </p:nvSpPr>
          <p:spPr bwMode="auto">
            <a:xfrm>
              <a:off x="8158163" y="396557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Line 66">
              <a:extLst>
                <a:ext uri="{FF2B5EF4-FFF2-40B4-BE49-F238E27FC236}">
                  <a16:creationId xmlns:a16="http://schemas.microsoft.com/office/drawing/2014/main" id="{C9F99450-11AB-4A89-AD81-7F2BC2A31A6D}"/>
                </a:ext>
              </a:extLst>
            </p:cNvPr>
            <p:cNvSpPr>
              <a:spLocks noChangeShapeType="1"/>
            </p:cNvSpPr>
            <p:nvPr/>
          </p:nvSpPr>
          <p:spPr bwMode="auto">
            <a:xfrm>
              <a:off x="8158163" y="427672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3E5E636A-FEEE-A847-B72E-E3BDBD680C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645" y="3925876"/>
            <a:ext cx="774700" cy="774700"/>
          </a:xfrm>
          <a:prstGeom prst="rect">
            <a:avLst/>
          </a:prstGeom>
        </p:spPr>
      </p:pic>
      <p:pic>
        <p:nvPicPr>
          <p:cNvPr id="5" name="Picture 4">
            <a:extLst>
              <a:ext uri="{FF2B5EF4-FFF2-40B4-BE49-F238E27FC236}">
                <a16:creationId xmlns:a16="http://schemas.microsoft.com/office/drawing/2014/main" id="{283988AA-3654-C84D-8A11-E6E7D3162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31599" y="3980997"/>
            <a:ext cx="664457" cy="664457"/>
          </a:xfrm>
          <a:prstGeom prst="rect">
            <a:avLst/>
          </a:prstGeom>
        </p:spPr>
      </p:pic>
      <p:sp>
        <p:nvSpPr>
          <p:cNvPr id="83" name="Text Placeholder 21">
            <a:extLst>
              <a:ext uri="{FF2B5EF4-FFF2-40B4-BE49-F238E27FC236}">
                <a16:creationId xmlns:a16="http://schemas.microsoft.com/office/drawing/2014/main" id="{60EFCE37-9286-3C43-9F24-61BC6DB75DB1}"/>
              </a:ext>
            </a:extLst>
          </p:cNvPr>
          <p:cNvSpPr txBox="1">
            <a:spLocks/>
          </p:cNvSpPr>
          <p:nvPr/>
        </p:nvSpPr>
        <p:spPr>
          <a:xfrm>
            <a:off x="586193" y="4640701"/>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Artificial Intelligence Applications </a:t>
            </a:r>
          </a:p>
        </p:txBody>
      </p:sp>
      <p:pic>
        <p:nvPicPr>
          <p:cNvPr id="7" name="Picture 6">
            <a:extLst>
              <a:ext uri="{FF2B5EF4-FFF2-40B4-BE49-F238E27FC236}">
                <a16:creationId xmlns:a16="http://schemas.microsoft.com/office/drawing/2014/main" id="{1B8F7550-A27E-4A4A-9C06-D464DB109E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5079" y="4078336"/>
            <a:ext cx="547584" cy="547584"/>
          </a:xfrm>
          <a:prstGeom prst="rect">
            <a:avLst/>
          </a:prstGeom>
        </p:spPr>
      </p:pic>
      <p:pic>
        <p:nvPicPr>
          <p:cNvPr id="11" name="Picture 10">
            <a:extLst>
              <a:ext uri="{FF2B5EF4-FFF2-40B4-BE49-F238E27FC236}">
                <a16:creationId xmlns:a16="http://schemas.microsoft.com/office/drawing/2014/main" id="{24850D6A-8054-204B-87C2-9D2BAF29F3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78914" y="3917480"/>
            <a:ext cx="774700" cy="774700"/>
          </a:xfrm>
          <a:prstGeom prst="rect">
            <a:avLst/>
          </a:prstGeom>
        </p:spPr>
      </p:pic>
      <p:pic>
        <p:nvPicPr>
          <p:cNvPr id="13" name="Picture 12">
            <a:extLst>
              <a:ext uri="{FF2B5EF4-FFF2-40B4-BE49-F238E27FC236}">
                <a16:creationId xmlns:a16="http://schemas.microsoft.com/office/drawing/2014/main" id="{88ADC5F8-3021-6C41-8761-5D4D2272BA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58760" y="3917480"/>
            <a:ext cx="774700" cy="774700"/>
          </a:xfrm>
          <a:prstGeom prst="rect">
            <a:avLst/>
          </a:prstGeom>
        </p:spPr>
      </p:pic>
      <p:pic>
        <p:nvPicPr>
          <p:cNvPr id="19" name="Picture 18">
            <a:extLst>
              <a:ext uri="{FF2B5EF4-FFF2-40B4-BE49-F238E27FC236}">
                <a16:creationId xmlns:a16="http://schemas.microsoft.com/office/drawing/2014/main" id="{ECC4278D-2115-DA46-B19E-B01342FE4668}"/>
              </a:ext>
            </a:extLst>
          </p:cNvPr>
          <p:cNvPicPr>
            <a:picLocks noChangeAspect="1"/>
          </p:cNvPicPr>
          <p:nvPr/>
        </p:nvPicPr>
        <p:blipFill>
          <a:blip r:embed="rId8" cstate="print">
            <a:duotone>
              <a:prstClr val="black"/>
              <a:srgbClr val="3179CF">
                <a:tint val="45000"/>
                <a:satMod val="400000"/>
              </a:srgbClr>
            </a:duotone>
            <a:extLst>
              <a:ext uri="{28A0092B-C50C-407E-A947-70E740481C1C}">
                <a14:useLocalDpi xmlns:a14="http://schemas.microsoft.com/office/drawing/2010/main"/>
              </a:ext>
            </a:extLst>
          </a:blip>
          <a:stretch>
            <a:fillRect/>
          </a:stretch>
        </p:blipFill>
        <p:spPr>
          <a:xfrm>
            <a:off x="8319885" y="3939128"/>
            <a:ext cx="800381" cy="774700"/>
          </a:xfrm>
          <a:prstGeom prst="rect">
            <a:avLst/>
          </a:prstGeom>
        </p:spPr>
      </p:pic>
      <p:sp>
        <p:nvSpPr>
          <p:cNvPr id="84" name="Text Placeholder 21">
            <a:extLst>
              <a:ext uri="{FF2B5EF4-FFF2-40B4-BE49-F238E27FC236}">
                <a16:creationId xmlns:a16="http://schemas.microsoft.com/office/drawing/2014/main" id="{08C498C5-26ED-044C-8CD9-16C0ADADBE47}"/>
              </a:ext>
            </a:extLst>
          </p:cNvPr>
          <p:cNvSpPr txBox="1">
            <a:spLocks/>
          </p:cNvSpPr>
          <p:nvPr/>
        </p:nvSpPr>
        <p:spPr>
          <a:xfrm>
            <a:off x="8623732" y="4714560"/>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DevOps heavy applications</a:t>
            </a:r>
          </a:p>
        </p:txBody>
      </p:sp>
      <p:pic>
        <p:nvPicPr>
          <p:cNvPr id="33" name="Picture 32">
            <a:extLst>
              <a:ext uri="{FF2B5EF4-FFF2-40B4-BE49-F238E27FC236}">
                <a16:creationId xmlns:a16="http://schemas.microsoft.com/office/drawing/2014/main" id="{943CBD2D-B9E8-6E47-9A46-E84E54F3D7B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46737" y="3985153"/>
            <a:ext cx="774700" cy="774700"/>
          </a:xfrm>
          <a:prstGeom prst="rect">
            <a:avLst/>
          </a:prstGeom>
        </p:spPr>
      </p:pic>
      <p:pic>
        <p:nvPicPr>
          <p:cNvPr id="35" name="Picture 34">
            <a:extLst>
              <a:ext uri="{FF2B5EF4-FFF2-40B4-BE49-F238E27FC236}">
                <a16:creationId xmlns:a16="http://schemas.microsoft.com/office/drawing/2014/main" id="{A24843E5-D7F6-7D49-AEBE-828A9E67B7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45212" y="3939769"/>
            <a:ext cx="774700" cy="774700"/>
          </a:xfrm>
          <a:prstGeom prst="rect">
            <a:avLst/>
          </a:prstGeom>
        </p:spPr>
      </p:pic>
      <p:sp>
        <p:nvSpPr>
          <p:cNvPr id="85" name="Text Placeholder 21">
            <a:extLst>
              <a:ext uri="{FF2B5EF4-FFF2-40B4-BE49-F238E27FC236}">
                <a16:creationId xmlns:a16="http://schemas.microsoft.com/office/drawing/2014/main" id="{74B3C7B2-09A9-DA4D-9DF9-0A1BC62B0860}"/>
              </a:ext>
            </a:extLst>
          </p:cNvPr>
          <p:cNvSpPr txBox="1">
            <a:spLocks/>
          </p:cNvSpPr>
          <p:nvPr/>
        </p:nvSpPr>
        <p:spPr>
          <a:xfrm>
            <a:off x="5422027" y="4728888"/>
            <a:ext cx="2115810"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Enterprise Microservice / API Catalog</a:t>
            </a:r>
          </a:p>
        </p:txBody>
      </p:sp>
      <p:pic>
        <p:nvPicPr>
          <p:cNvPr id="37" name="Picture 36">
            <a:extLst>
              <a:ext uri="{FF2B5EF4-FFF2-40B4-BE49-F238E27FC236}">
                <a16:creationId xmlns:a16="http://schemas.microsoft.com/office/drawing/2014/main" id="{E84CE37C-6AEC-FF42-9FB7-67B7439B8EB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86994" y="3917480"/>
            <a:ext cx="774700" cy="774700"/>
          </a:xfrm>
          <a:prstGeom prst="rect">
            <a:avLst/>
          </a:prstGeom>
        </p:spPr>
      </p:pic>
      <p:pic>
        <p:nvPicPr>
          <p:cNvPr id="39" name="Picture 38">
            <a:extLst>
              <a:ext uri="{FF2B5EF4-FFF2-40B4-BE49-F238E27FC236}">
                <a16:creationId xmlns:a16="http://schemas.microsoft.com/office/drawing/2014/main" id="{0EC18DE1-7DD7-744D-99C7-D2FB7FCF9E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85469" y="3955110"/>
            <a:ext cx="774700" cy="774700"/>
          </a:xfrm>
          <a:prstGeom prst="rect">
            <a:avLst/>
          </a:prstGeom>
        </p:spPr>
      </p:pic>
      <p:sp>
        <p:nvSpPr>
          <p:cNvPr id="92" name="Text Placeholder 21">
            <a:extLst>
              <a:ext uri="{FF2B5EF4-FFF2-40B4-BE49-F238E27FC236}">
                <a16:creationId xmlns:a16="http://schemas.microsoft.com/office/drawing/2014/main" id="{43965225-59B4-B947-9C55-A983B2A25AF0}"/>
              </a:ext>
            </a:extLst>
          </p:cNvPr>
          <p:cNvSpPr txBox="1">
            <a:spLocks/>
          </p:cNvSpPr>
          <p:nvPr/>
        </p:nvSpPr>
        <p:spPr>
          <a:xfrm>
            <a:off x="2907050" y="4684936"/>
            <a:ext cx="1969405" cy="39218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Multi-tenet Applications</a:t>
            </a:r>
          </a:p>
        </p:txBody>
      </p:sp>
      <p:sp>
        <p:nvSpPr>
          <p:cNvPr id="2" name="Oval 1">
            <a:extLst>
              <a:ext uri="{FF2B5EF4-FFF2-40B4-BE49-F238E27FC236}">
                <a16:creationId xmlns:a16="http://schemas.microsoft.com/office/drawing/2014/main" id="{037A2FB1-FDBA-884B-9212-078DFF268D17}"/>
              </a:ext>
            </a:extLst>
          </p:cNvPr>
          <p:cNvSpPr/>
          <p:nvPr/>
        </p:nvSpPr>
        <p:spPr bwMode="auto">
          <a:xfrm>
            <a:off x="447882" y="1934278"/>
            <a:ext cx="2145482"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102BB2BE-4C52-C443-9C8A-74C054352B9F}"/>
              </a:ext>
            </a:extLst>
          </p:cNvPr>
          <p:cNvSpPr/>
          <p:nvPr/>
        </p:nvSpPr>
        <p:spPr bwMode="auto">
          <a:xfrm>
            <a:off x="2669337" y="1890714"/>
            <a:ext cx="2145482"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4F840D79-63AE-9645-9A94-E9BC01B6415E}"/>
              </a:ext>
            </a:extLst>
          </p:cNvPr>
          <p:cNvSpPr/>
          <p:nvPr/>
        </p:nvSpPr>
        <p:spPr bwMode="auto">
          <a:xfrm>
            <a:off x="5347450" y="3665622"/>
            <a:ext cx="2196977"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C2EFD5F1-B376-7745-B5CD-9E28687B68C2}"/>
              </a:ext>
            </a:extLst>
          </p:cNvPr>
          <p:cNvSpPr/>
          <p:nvPr/>
        </p:nvSpPr>
        <p:spPr bwMode="auto">
          <a:xfrm>
            <a:off x="8367032" y="3555257"/>
            <a:ext cx="2145482"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93742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768" y="318433"/>
            <a:ext cx="12363193" cy="553998"/>
          </a:xfrm>
        </p:spPr>
        <p:txBody>
          <a:bodyPr/>
          <a:lstStyle/>
          <a:p>
            <a:r>
              <a:rPr lang="en-US" dirty="0">
                <a:solidFill>
                  <a:schemeClr val="tx1"/>
                </a:solidFill>
                <a:latin typeface="Segoe UI Light" panose="020B0502040204020203" pitchFamily="34" charset="0"/>
                <a:cs typeface="Segoe UI Light" panose="020B0502040204020203" pitchFamily="34" charset="0"/>
              </a:rPr>
              <a:t>Lift and Shift (with and without Containers)</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0" y="2135585"/>
            <a:ext cx="12192000" cy="302654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140" name="Text Placeholder 21">
            <a:extLst>
              <a:ext uri="{FF2B5EF4-FFF2-40B4-BE49-F238E27FC236}">
                <a16:creationId xmlns:a16="http://schemas.microsoft.com/office/drawing/2014/main" id="{F536C5A1-E6F6-4590-877C-4290FC405A66}"/>
              </a:ext>
            </a:extLst>
          </p:cNvPr>
          <p:cNvSpPr txBox="1">
            <a:spLocks/>
          </p:cNvSpPr>
          <p:nvPr/>
        </p:nvSpPr>
        <p:spPr>
          <a:xfrm>
            <a:off x="268928" y="5463219"/>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961" dirty="0">
                <a:solidFill>
                  <a:srgbClr val="505050"/>
                </a:solidFill>
              </a:rPr>
              <a:t>... Service Fabric supports any stage you choose</a:t>
            </a:r>
          </a:p>
        </p:txBody>
      </p:sp>
      <p:grpSp>
        <p:nvGrpSpPr>
          <p:cNvPr id="3" name="Group 2">
            <a:extLst>
              <a:ext uri="{FF2B5EF4-FFF2-40B4-BE49-F238E27FC236}">
                <a16:creationId xmlns:a16="http://schemas.microsoft.com/office/drawing/2014/main" id="{CA557F60-33FD-4DFD-8C96-E92F55D6188C}"/>
              </a:ext>
            </a:extLst>
          </p:cNvPr>
          <p:cNvGrpSpPr/>
          <p:nvPr/>
        </p:nvGrpSpPr>
        <p:grpSpPr>
          <a:xfrm>
            <a:off x="649502" y="2313596"/>
            <a:ext cx="1658999" cy="2437607"/>
            <a:chOff x="662525" y="2359492"/>
            <a:chExt cx="1692265" cy="2486486"/>
          </a:xfrm>
        </p:grpSpPr>
        <p:grpSp>
          <p:nvGrpSpPr>
            <p:cNvPr id="53" name="Group 52">
              <a:extLst>
                <a:ext uri="{FF2B5EF4-FFF2-40B4-BE49-F238E27FC236}">
                  <a16:creationId xmlns:a16="http://schemas.microsoft.com/office/drawing/2014/main" id="{A9E59CDC-A640-4FDB-9D16-D291DABA3A1E}"/>
                </a:ext>
              </a:extLst>
            </p:cNvPr>
            <p:cNvGrpSpPr/>
            <p:nvPr/>
          </p:nvGrpSpPr>
          <p:grpSpPr>
            <a:xfrm>
              <a:off x="662525" y="3111828"/>
              <a:ext cx="1692265" cy="1734150"/>
              <a:chOff x="662525" y="3111828"/>
              <a:chExt cx="1692265" cy="1734150"/>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662525" y="4230425"/>
                <a:ext cx="1692265" cy="615553"/>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Traditional application</a:t>
                </a:r>
              </a:p>
            </p:txBody>
          </p:sp>
          <p:pic>
            <p:nvPicPr>
              <p:cNvPr id="9" name="Graphic 8">
                <a:extLst>
                  <a:ext uri="{FF2B5EF4-FFF2-40B4-BE49-F238E27FC236}">
                    <a16:creationId xmlns:a16="http://schemas.microsoft.com/office/drawing/2014/main" id="{975F1F08-901E-4DA2-84B4-073FBC846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719" y="3111828"/>
                <a:ext cx="523875" cy="600075"/>
              </a:xfrm>
              <a:prstGeom prst="rect">
                <a:avLst/>
              </a:prstGeom>
            </p:spPr>
          </p:pic>
        </p:grpSp>
        <p:sp>
          <p:nvSpPr>
            <p:cNvPr id="155" name="Text Placeholder 21">
              <a:extLst>
                <a:ext uri="{FF2B5EF4-FFF2-40B4-BE49-F238E27FC236}">
                  <a16:creationId xmlns:a16="http://schemas.microsoft.com/office/drawing/2014/main" id="{E113E6D1-2428-4114-BBEC-481E03A66EF3}"/>
                </a:ext>
              </a:extLst>
            </p:cNvPr>
            <p:cNvSpPr txBox="1">
              <a:spLocks/>
            </p:cNvSpPr>
            <p:nvPr/>
          </p:nvSpPr>
          <p:spPr>
            <a:xfrm>
              <a:off x="926923"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1</a:t>
              </a:r>
            </a:p>
          </p:txBody>
        </p:sp>
      </p:grpSp>
      <p:sp>
        <p:nvSpPr>
          <p:cNvPr id="150" name="Rectangle 149">
            <a:extLst>
              <a:ext uri="{FF2B5EF4-FFF2-40B4-BE49-F238E27FC236}">
                <a16:creationId xmlns:a16="http://schemas.microsoft.com/office/drawing/2014/main" id="{3CC55A1C-9B73-4E5D-93CE-48322D758B41}"/>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 Placeholder 21">
            <a:extLst>
              <a:ext uri="{FF2B5EF4-FFF2-40B4-BE49-F238E27FC236}">
                <a16:creationId xmlns:a16="http://schemas.microsoft.com/office/drawing/2014/main" id="{36AB5690-9349-48C3-825D-107281B6B4A4}"/>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5 stages in a continuum…</a:t>
            </a:r>
          </a:p>
        </p:txBody>
      </p:sp>
      <p:grpSp>
        <p:nvGrpSpPr>
          <p:cNvPr id="21" name="Group 20">
            <a:extLst>
              <a:ext uri="{FF2B5EF4-FFF2-40B4-BE49-F238E27FC236}">
                <a16:creationId xmlns:a16="http://schemas.microsoft.com/office/drawing/2014/main" id="{A2E70E28-AE2E-4C03-8F5B-94A628B650E0}"/>
              </a:ext>
            </a:extLst>
          </p:cNvPr>
          <p:cNvGrpSpPr/>
          <p:nvPr/>
        </p:nvGrpSpPr>
        <p:grpSpPr>
          <a:xfrm>
            <a:off x="2614599" y="2313596"/>
            <a:ext cx="2247114" cy="2648816"/>
            <a:chOff x="2667026" y="2359492"/>
            <a:chExt cx="2292173" cy="2701930"/>
          </a:xfrm>
        </p:grpSpPr>
        <p:sp>
          <p:nvSpPr>
            <p:cNvPr id="154" name="Text Placeholder 21">
              <a:extLst>
                <a:ext uri="{FF2B5EF4-FFF2-40B4-BE49-F238E27FC236}">
                  <a16:creationId xmlns:a16="http://schemas.microsoft.com/office/drawing/2014/main" id="{396322BB-F2D4-4CE3-95D6-B3C84CC7B9AD}"/>
                </a:ext>
              </a:extLst>
            </p:cNvPr>
            <p:cNvSpPr txBox="1">
              <a:spLocks/>
            </p:cNvSpPr>
            <p:nvPr/>
          </p:nvSpPr>
          <p:spPr>
            <a:xfrm>
              <a:off x="3087630"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2</a:t>
              </a:r>
            </a:p>
          </p:txBody>
        </p:sp>
        <p:grpSp>
          <p:nvGrpSpPr>
            <p:cNvPr id="7" name="Group 6">
              <a:extLst>
                <a:ext uri="{FF2B5EF4-FFF2-40B4-BE49-F238E27FC236}">
                  <a16:creationId xmlns:a16="http://schemas.microsoft.com/office/drawing/2014/main" id="{F534EB9E-AF71-4D9B-AFFF-6FA925D08890}"/>
                </a:ext>
              </a:extLst>
            </p:cNvPr>
            <p:cNvGrpSpPr/>
            <p:nvPr/>
          </p:nvGrpSpPr>
          <p:grpSpPr>
            <a:xfrm>
              <a:off x="2667026" y="3000139"/>
              <a:ext cx="2292173" cy="2061283"/>
              <a:chOff x="2667026" y="3000139"/>
              <a:chExt cx="2292173" cy="2061283"/>
            </a:xfrm>
          </p:grpSpPr>
          <p:pic>
            <p:nvPicPr>
              <p:cNvPr id="132" name="Picture 131">
                <a:extLst>
                  <a:ext uri="{FF2B5EF4-FFF2-40B4-BE49-F238E27FC236}">
                    <a16:creationId xmlns:a16="http://schemas.microsoft.com/office/drawing/2014/main" id="{A77A2BD0-3D33-4F6F-AEB1-86635B52B59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8389" y="3097454"/>
                <a:ext cx="595991" cy="595990"/>
              </a:xfrm>
              <a:prstGeom prst="rect">
                <a:avLst/>
              </a:prstGeom>
            </p:spPr>
          </p:pic>
          <p:grpSp>
            <p:nvGrpSpPr>
              <p:cNvPr id="5" name="Group 4">
                <a:extLst>
                  <a:ext uri="{FF2B5EF4-FFF2-40B4-BE49-F238E27FC236}">
                    <a16:creationId xmlns:a16="http://schemas.microsoft.com/office/drawing/2014/main" id="{7548895C-16B6-46A4-A99A-4D38A7309E86}"/>
                  </a:ext>
                </a:extLst>
              </p:cNvPr>
              <p:cNvGrpSpPr/>
              <p:nvPr/>
            </p:nvGrpSpPr>
            <p:grpSpPr>
              <a:xfrm>
                <a:off x="2667026" y="3000139"/>
                <a:ext cx="2292173" cy="2061283"/>
                <a:chOff x="2667026" y="3000139"/>
                <a:chExt cx="2292173" cy="2061283"/>
              </a:xfrm>
            </p:grpSpPr>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667026" y="4230425"/>
                  <a:ext cx="2292173" cy="830997"/>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Traditional application hosted as guest executables or containers</a:t>
                  </a:r>
                </a:p>
              </p:txBody>
            </p:sp>
            <p:pic>
              <p:nvPicPr>
                <p:cNvPr id="116" name="Graphic 115">
                  <a:extLst>
                    <a:ext uri="{FF2B5EF4-FFF2-40B4-BE49-F238E27FC236}">
                      <a16:creationId xmlns:a16="http://schemas.microsoft.com/office/drawing/2014/main" id="{AC68317D-8332-41B9-A0B8-E568BD2C29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490" y="3000139"/>
                  <a:ext cx="523875" cy="600075"/>
                </a:xfrm>
                <a:prstGeom prst="rect">
                  <a:avLst/>
                </a:prstGeom>
              </p:spPr>
            </p:pic>
          </p:grpSp>
        </p:grpSp>
      </p:grpSp>
      <p:grpSp>
        <p:nvGrpSpPr>
          <p:cNvPr id="24" name="Group 23">
            <a:extLst>
              <a:ext uri="{FF2B5EF4-FFF2-40B4-BE49-F238E27FC236}">
                <a16:creationId xmlns:a16="http://schemas.microsoft.com/office/drawing/2014/main" id="{01054D57-D09D-446D-97AA-57907A8FB400}"/>
              </a:ext>
            </a:extLst>
          </p:cNvPr>
          <p:cNvGrpSpPr/>
          <p:nvPr/>
        </p:nvGrpSpPr>
        <p:grpSpPr>
          <a:xfrm>
            <a:off x="4934690" y="2313596"/>
            <a:ext cx="2334213" cy="2437607"/>
            <a:chOff x="5033640" y="2359492"/>
            <a:chExt cx="2381019" cy="2486486"/>
          </a:xfrm>
        </p:grpSpPr>
        <p:sp>
          <p:nvSpPr>
            <p:cNvPr id="153" name="Text Placeholder 21">
              <a:extLst>
                <a:ext uri="{FF2B5EF4-FFF2-40B4-BE49-F238E27FC236}">
                  <a16:creationId xmlns:a16="http://schemas.microsoft.com/office/drawing/2014/main" id="{180837FB-CB77-4C2B-976C-5CFB0AFF9BBB}"/>
                </a:ext>
              </a:extLst>
            </p:cNvPr>
            <p:cNvSpPr txBox="1">
              <a:spLocks/>
            </p:cNvSpPr>
            <p:nvPr/>
          </p:nvSpPr>
          <p:spPr>
            <a:xfrm>
              <a:off x="5033640"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3</a:t>
              </a:r>
            </a:p>
          </p:txBody>
        </p:sp>
        <p:grpSp>
          <p:nvGrpSpPr>
            <p:cNvPr id="19" name="Group 18">
              <a:extLst>
                <a:ext uri="{FF2B5EF4-FFF2-40B4-BE49-F238E27FC236}">
                  <a16:creationId xmlns:a16="http://schemas.microsoft.com/office/drawing/2014/main" id="{B61A2D50-1339-4557-A8CC-C610D846463F}"/>
                </a:ext>
              </a:extLst>
            </p:cNvPr>
            <p:cNvGrpSpPr/>
            <p:nvPr/>
          </p:nvGrpSpPr>
          <p:grpSpPr>
            <a:xfrm>
              <a:off x="5059869" y="2794766"/>
              <a:ext cx="2354790" cy="2051212"/>
              <a:chOff x="5059869" y="2794766"/>
              <a:chExt cx="2354790" cy="2051212"/>
            </a:xfrm>
          </p:grpSpPr>
          <p:grpSp>
            <p:nvGrpSpPr>
              <p:cNvPr id="16" name="Group 15">
                <a:extLst>
                  <a:ext uri="{FF2B5EF4-FFF2-40B4-BE49-F238E27FC236}">
                    <a16:creationId xmlns:a16="http://schemas.microsoft.com/office/drawing/2014/main" id="{286F358A-9042-44CC-9FB2-E8E23D52E701}"/>
                  </a:ext>
                </a:extLst>
              </p:cNvPr>
              <p:cNvGrpSpPr/>
              <p:nvPr/>
            </p:nvGrpSpPr>
            <p:grpSpPr>
              <a:xfrm>
                <a:off x="5059869" y="3045961"/>
                <a:ext cx="2354790" cy="1800017"/>
                <a:chOff x="5059869" y="3045961"/>
                <a:chExt cx="2354790" cy="1800017"/>
              </a:xfrm>
            </p:grpSpPr>
            <p:sp>
              <p:nvSpPr>
                <p:cNvPr id="102" name="Text Placeholder 21">
                  <a:extLst>
                    <a:ext uri="{FF2B5EF4-FFF2-40B4-BE49-F238E27FC236}">
                      <a16:creationId xmlns:a16="http://schemas.microsoft.com/office/drawing/2014/main" id="{BAF26AD8-E974-47FE-89CF-5D9ED7EBCCAC}"/>
                    </a:ext>
                  </a:extLst>
                </p:cNvPr>
                <p:cNvSpPr txBox="1">
                  <a:spLocks/>
                </p:cNvSpPr>
                <p:nvPr/>
              </p:nvSpPr>
              <p:spPr>
                <a:xfrm>
                  <a:off x="5059869" y="4230425"/>
                  <a:ext cx="2354790" cy="615553"/>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Traditional application + new microservices</a:t>
                  </a:r>
                </a:p>
              </p:txBody>
            </p:sp>
            <p:sp>
              <p:nvSpPr>
                <p:cNvPr id="136" name="Line 5">
                  <a:extLst>
                    <a:ext uri="{FF2B5EF4-FFF2-40B4-BE49-F238E27FC236}">
                      <a16:creationId xmlns:a16="http://schemas.microsoft.com/office/drawing/2014/main" id="{13DD58CB-9486-4305-96C7-8BE4C4450B5A}"/>
                    </a:ext>
                  </a:extLst>
                </p:cNvPr>
                <p:cNvSpPr>
                  <a:spLocks noChangeShapeType="1"/>
                </p:cNvSpPr>
                <p:nvPr/>
              </p:nvSpPr>
              <p:spPr bwMode="auto">
                <a:xfrm rot="1834680">
                  <a:off x="5761904" y="3045961"/>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 name="Group 13">
                <a:extLst>
                  <a:ext uri="{FF2B5EF4-FFF2-40B4-BE49-F238E27FC236}">
                    <a16:creationId xmlns:a16="http://schemas.microsoft.com/office/drawing/2014/main" id="{F335954C-8682-4058-80F9-36D3E70273C6}"/>
                  </a:ext>
                </a:extLst>
              </p:cNvPr>
              <p:cNvGrpSpPr/>
              <p:nvPr/>
            </p:nvGrpSpPr>
            <p:grpSpPr>
              <a:xfrm>
                <a:off x="5500972" y="2794766"/>
                <a:ext cx="1428754" cy="1025679"/>
                <a:chOff x="5500972" y="2794766"/>
                <a:chExt cx="1428754" cy="1025679"/>
              </a:xfrm>
            </p:grpSpPr>
            <p:grpSp>
              <p:nvGrpSpPr>
                <p:cNvPr id="8" name="Group 7">
                  <a:extLst>
                    <a:ext uri="{FF2B5EF4-FFF2-40B4-BE49-F238E27FC236}">
                      <a16:creationId xmlns:a16="http://schemas.microsoft.com/office/drawing/2014/main" id="{4BB6CB4B-BE67-436E-9846-C4990386458E}"/>
                    </a:ext>
                  </a:extLst>
                </p:cNvPr>
                <p:cNvGrpSpPr/>
                <p:nvPr/>
              </p:nvGrpSpPr>
              <p:grpSpPr>
                <a:xfrm>
                  <a:off x="5500972" y="2794766"/>
                  <a:ext cx="1025709" cy="1025679"/>
                  <a:chOff x="5500972" y="2794766"/>
                  <a:chExt cx="1025709" cy="1025679"/>
                </a:xfrm>
              </p:grpSpPr>
              <p:pic>
                <p:nvPicPr>
                  <p:cNvPr id="127" name="Graphic 126">
                    <a:extLst>
                      <a:ext uri="{FF2B5EF4-FFF2-40B4-BE49-F238E27FC236}">
                        <a16:creationId xmlns:a16="http://schemas.microsoft.com/office/drawing/2014/main" id="{84714AF2-5595-4AEE-B6D9-8D17B138E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2806" y="3000139"/>
                    <a:ext cx="523875" cy="600075"/>
                  </a:xfrm>
                  <a:prstGeom prst="rect">
                    <a:avLst/>
                  </a:prstGeom>
                </p:spPr>
              </p:pic>
              <p:pic>
                <p:nvPicPr>
                  <p:cNvPr id="131" name="Graphic 130">
                    <a:extLst>
                      <a:ext uri="{FF2B5EF4-FFF2-40B4-BE49-F238E27FC236}">
                        <a16:creationId xmlns:a16="http://schemas.microsoft.com/office/drawing/2014/main" id="{1CFEA535-143F-4938-80D2-CA4706A4D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972" y="3582320"/>
                    <a:ext cx="209550" cy="238125"/>
                  </a:xfrm>
                  <a:prstGeom prst="rect">
                    <a:avLst/>
                  </a:prstGeom>
                </p:spPr>
              </p:pic>
              <p:grpSp>
                <p:nvGrpSpPr>
                  <p:cNvPr id="22" name="Group 21">
                    <a:extLst>
                      <a:ext uri="{FF2B5EF4-FFF2-40B4-BE49-F238E27FC236}">
                        <a16:creationId xmlns:a16="http://schemas.microsoft.com/office/drawing/2014/main" id="{E11C218A-6CE2-4372-87FD-EA1CBEB58DC6}"/>
                      </a:ext>
                    </a:extLst>
                  </p:cNvPr>
                  <p:cNvGrpSpPr/>
                  <p:nvPr/>
                </p:nvGrpSpPr>
                <p:grpSpPr>
                  <a:xfrm>
                    <a:off x="5843783" y="3023462"/>
                    <a:ext cx="79846" cy="100445"/>
                    <a:chOff x="5547238" y="3255829"/>
                    <a:chExt cx="79846" cy="100445"/>
                  </a:xfrm>
                </p:grpSpPr>
                <p:sp>
                  <p:nvSpPr>
                    <p:cNvPr id="137" name="Line 6">
                      <a:extLst>
                        <a:ext uri="{FF2B5EF4-FFF2-40B4-BE49-F238E27FC236}">
                          <a16:creationId xmlns:a16="http://schemas.microsoft.com/office/drawing/2014/main" id="{36873150-28E3-4556-B5F5-4FC99F8BD8B2}"/>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38" name="Line 7">
                      <a:extLst>
                        <a:ext uri="{FF2B5EF4-FFF2-40B4-BE49-F238E27FC236}">
                          <a16:creationId xmlns:a16="http://schemas.microsoft.com/office/drawing/2014/main" id="{946F8028-FDF5-49A9-8CB9-F8E93E9BE31A}"/>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4" name="Group 143">
                    <a:extLst>
                      <a:ext uri="{FF2B5EF4-FFF2-40B4-BE49-F238E27FC236}">
                        <a16:creationId xmlns:a16="http://schemas.microsoft.com/office/drawing/2014/main" id="{1B48DDAA-C670-400B-A359-9097FB91B751}"/>
                      </a:ext>
                    </a:extLst>
                  </p:cNvPr>
                  <p:cNvGrpSpPr/>
                  <p:nvPr/>
                </p:nvGrpSpPr>
                <p:grpSpPr>
                  <a:xfrm rot="19765320" flipV="1">
                    <a:off x="5761094" y="3511641"/>
                    <a:ext cx="155575" cy="107951"/>
                    <a:chOff x="7334631" y="3523092"/>
                    <a:chExt cx="155575" cy="107951"/>
                  </a:xfrm>
                </p:grpSpPr>
                <p:sp>
                  <p:nvSpPr>
                    <p:cNvPr id="145" name="Line 5">
                      <a:extLst>
                        <a:ext uri="{FF2B5EF4-FFF2-40B4-BE49-F238E27FC236}">
                          <a16:creationId xmlns:a16="http://schemas.microsoft.com/office/drawing/2014/main" id="{6A1D37B5-7527-425F-A370-02674E3EA93F}"/>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46" name="Line 6">
                      <a:extLst>
                        <a:ext uri="{FF2B5EF4-FFF2-40B4-BE49-F238E27FC236}">
                          <a16:creationId xmlns:a16="http://schemas.microsoft.com/office/drawing/2014/main" id="{E425DE43-536C-4585-9349-14E484CAB4E8}"/>
                        </a:ext>
                      </a:extLst>
                    </p:cNvPr>
                    <p:cNvSpPr>
                      <a:spLocks noChangeShapeType="1"/>
                    </p:cNvSpPr>
                    <p:nvPr/>
                  </p:nvSpPr>
                  <p:spPr bwMode="auto">
                    <a:xfrm flipV="1">
                      <a:off x="7437818" y="3575480"/>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47" name="Line 7">
                      <a:extLst>
                        <a:ext uri="{FF2B5EF4-FFF2-40B4-BE49-F238E27FC236}">
                          <a16:creationId xmlns:a16="http://schemas.microsoft.com/office/drawing/2014/main" id="{5EA01F03-6E1B-4DC0-B4DA-24073DDAD3F8}"/>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pic>
                <p:nvPicPr>
                  <p:cNvPr id="148" name="Graphic 147">
                    <a:extLst>
                      <a:ext uri="{FF2B5EF4-FFF2-40B4-BE49-F238E27FC236}">
                        <a16:creationId xmlns:a16="http://schemas.microsoft.com/office/drawing/2014/main" id="{0CDEA5BC-C547-4040-B704-9ADADDA45F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972" y="2794766"/>
                    <a:ext cx="209550" cy="238125"/>
                  </a:xfrm>
                  <a:prstGeom prst="rect">
                    <a:avLst/>
                  </a:prstGeom>
                </p:spPr>
              </p:pic>
              <p:grpSp>
                <p:nvGrpSpPr>
                  <p:cNvPr id="211" name="Group 210">
                    <a:extLst>
                      <a:ext uri="{FF2B5EF4-FFF2-40B4-BE49-F238E27FC236}">
                        <a16:creationId xmlns:a16="http://schemas.microsoft.com/office/drawing/2014/main" id="{58A6C11B-3719-44ED-B40C-94A8B7FB456E}"/>
                      </a:ext>
                    </a:extLst>
                  </p:cNvPr>
                  <p:cNvGrpSpPr/>
                  <p:nvPr/>
                </p:nvGrpSpPr>
                <p:grpSpPr>
                  <a:xfrm rot="10800000">
                    <a:off x="5727096" y="2956166"/>
                    <a:ext cx="79846" cy="100445"/>
                    <a:chOff x="5547238" y="3255829"/>
                    <a:chExt cx="79846" cy="100445"/>
                  </a:xfrm>
                </p:grpSpPr>
                <p:sp>
                  <p:nvSpPr>
                    <p:cNvPr id="212" name="Line 6">
                      <a:extLst>
                        <a:ext uri="{FF2B5EF4-FFF2-40B4-BE49-F238E27FC236}">
                          <a16:creationId xmlns:a16="http://schemas.microsoft.com/office/drawing/2014/main" id="{13FF8CA6-7653-4779-A0A3-35436D744493}"/>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13" name="Line 7">
                      <a:extLst>
                        <a:ext uri="{FF2B5EF4-FFF2-40B4-BE49-F238E27FC236}">
                          <a16:creationId xmlns:a16="http://schemas.microsoft.com/office/drawing/2014/main" id="{37088BEC-FB01-423E-9516-8FFF4C376A9C}"/>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14" name="Group 213">
                    <a:extLst>
                      <a:ext uri="{FF2B5EF4-FFF2-40B4-BE49-F238E27FC236}">
                        <a16:creationId xmlns:a16="http://schemas.microsoft.com/office/drawing/2014/main" id="{CD996079-02C8-4EDF-AB0B-53BB974293E1}"/>
                      </a:ext>
                    </a:extLst>
                  </p:cNvPr>
                  <p:cNvGrpSpPr/>
                  <p:nvPr/>
                </p:nvGrpSpPr>
                <p:grpSpPr>
                  <a:xfrm rot="7200000">
                    <a:off x="5738229" y="3548960"/>
                    <a:ext cx="79847" cy="100445"/>
                    <a:chOff x="5547237" y="3255829"/>
                    <a:chExt cx="79847" cy="100445"/>
                  </a:xfrm>
                </p:grpSpPr>
                <p:sp>
                  <p:nvSpPr>
                    <p:cNvPr id="215" name="Line 6">
                      <a:extLst>
                        <a:ext uri="{FF2B5EF4-FFF2-40B4-BE49-F238E27FC236}">
                          <a16:creationId xmlns:a16="http://schemas.microsoft.com/office/drawing/2014/main" id="{7FF8CDCC-BF25-4B53-9765-5181CE7EA198}"/>
                        </a:ext>
                      </a:extLst>
                    </p:cNvPr>
                    <p:cNvSpPr>
                      <a:spLocks noChangeShapeType="1"/>
                    </p:cNvSpPr>
                    <p:nvPr/>
                  </p:nvSpPr>
                  <p:spPr bwMode="auto">
                    <a:xfrm rot="1834680" flipV="1">
                      <a:off x="5547237"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16" name="Line 7">
                      <a:extLst>
                        <a:ext uri="{FF2B5EF4-FFF2-40B4-BE49-F238E27FC236}">
                          <a16:creationId xmlns:a16="http://schemas.microsoft.com/office/drawing/2014/main" id="{3DF5A7C8-75C7-4C47-B237-43E251750EEF}"/>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pic>
              <p:nvPicPr>
                <p:cNvPr id="133" name="Picture 132">
                  <a:extLst>
                    <a:ext uri="{FF2B5EF4-FFF2-40B4-BE49-F238E27FC236}">
                      <a16:creationId xmlns:a16="http://schemas.microsoft.com/office/drawing/2014/main" id="{2B3E3056-1529-4794-AA1D-A7FD768DCA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33735" y="3108553"/>
                  <a:ext cx="595991" cy="595990"/>
                </a:xfrm>
                <a:prstGeom prst="rect">
                  <a:avLst/>
                </a:prstGeom>
              </p:spPr>
            </p:pic>
          </p:grpSp>
        </p:grpSp>
      </p:grpSp>
      <p:grpSp>
        <p:nvGrpSpPr>
          <p:cNvPr id="20" name="Group 19">
            <a:extLst>
              <a:ext uri="{FF2B5EF4-FFF2-40B4-BE49-F238E27FC236}">
                <a16:creationId xmlns:a16="http://schemas.microsoft.com/office/drawing/2014/main" id="{961A2AE8-041F-4C85-AC25-4D57BC91726D}"/>
              </a:ext>
            </a:extLst>
          </p:cNvPr>
          <p:cNvGrpSpPr/>
          <p:nvPr/>
        </p:nvGrpSpPr>
        <p:grpSpPr>
          <a:xfrm>
            <a:off x="7201534" y="2313596"/>
            <a:ext cx="2032466" cy="2859779"/>
            <a:chOff x="7345939" y="2359492"/>
            <a:chExt cx="2073221" cy="2917124"/>
          </a:xfrm>
        </p:grpSpPr>
        <p:grpSp>
          <p:nvGrpSpPr>
            <p:cNvPr id="12" name="Group 11">
              <a:extLst>
                <a:ext uri="{FF2B5EF4-FFF2-40B4-BE49-F238E27FC236}">
                  <a16:creationId xmlns:a16="http://schemas.microsoft.com/office/drawing/2014/main" id="{3736FD52-E10C-4491-824D-87294AAEC9BA}"/>
                </a:ext>
              </a:extLst>
            </p:cNvPr>
            <p:cNvGrpSpPr/>
            <p:nvPr/>
          </p:nvGrpSpPr>
          <p:grpSpPr>
            <a:xfrm>
              <a:off x="7345939" y="2359492"/>
              <a:ext cx="2073221" cy="2917124"/>
              <a:chOff x="7345939" y="2359492"/>
              <a:chExt cx="2073221" cy="2917124"/>
            </a:xfrm>
          </p:grpSpPr>
          <p:grpSp>
            <p:nvGrpSpPr>
              <p:cNvPr id="58" name="Group 57">
                <a:extLst>
                  <a:ext uri="{FF2B5EF4-FFF2-40B4-BE49-F238E27FC236}">
                    <a16:creationId xmlns:a16="http://schemas.microsoft.com/office/drawing/2014/main" id="{F2DE04AB-1BB6-46DF-9FCF-E55A07BD8B7F}"/>
                  </a:ext>
                </a:extLst>
              </p:cNvPr>
              <p:cNvGrpSpPr/>
              <p:nvPr/>
            </p:nvGrpSpPr>
            <p:grpSpPr>
              <a:xfrm>
                <a:off x="7726895" y="2503336"/>
                <a:ext cx="1692265" cy="2773280"/>
                <a:chOff x="7726895" y="2503336"/>
                <a:chExt cx="1692265" cy="2773280"/>
              </a:xfrm>
            </p:grpSpPr>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7726895" y="4230425"/>
                  <a:ext cx="1692265" cy="1046191"/>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Parts of existing traditional application extracted </a:t>
                  </a:r>
                </a:p>
              </p:txBody>
            </p:sp>
            <p:grpSp>
              <p:nvGrpSpPr>
                <p:cNvPr id="50" name="Group 49">
                  <a:extLst>
                    <a:ext uri="{FF2B5EF4-FFF2-40B4-BE49-F238E27FC236}">
                      <a16:creationId xmlns:a16="http://schemas.microsoft.com/office/drawing/2014/main" id="{1988E740-BFE5-4B43-BD12-F17AC3083FAB}"/>
                    </a:ext>
                  </a:extLst>
                </p:cNvPr>
                <p:cNvGrpSpPr/>
                <p:nvPr/>
              </p:nvGrpSpPr>
              <p:grpSpPr>
                <a:xfrm>
                  <a:off x="7872364" y="2503336"/>
                  <a:ext cx="1450867" cy="1628815"/>
                  <a:chOff x="7842497" y="2735703"/>
                  <a:chExt cx="1450867" cy="1628815"/>
                </a:xfrm>
              </p:grpSpPr>
              <p:grpSp>
                <p:nvGrpSpPr>
                  <p:cNvPr id="164" name="Group 163">
                    <a:extLst>
                      <a:ext uri="{FF2B5EF4-FFF2-40B4-BE49-F238E27FC236}">
                        <a16:creationId xmlns:a16="http://schemas.microsoft.com/office/drawing/2014/main" id="{91C04788-5A25-471E-8A89-2CAB45897257}"/>
                      </a:ext>
                    </a:extLst>
                  </p:cNvPr>
                  <p:cNvGrpSpPr/>
                  <p:nvPr/>
                </p:nvGrpSpPr>
                <p:grpSpPr>
                  <a:xfrm>
                    <a:off x="8790834" y="3365736"/>
                    <a:ext cx="502530" cy="578534"/>
                    <a:chOff x="3922993" y="3365736"/>
                    <a:chExt cx="502530" cy="578534"/>
                  </a:xfrm>
                </p:grpSpPr>
                <p:sp>
                  <p:nvSpPr>
                    <p:cNvPr id="165" name="Oval 5">
                      <a:extLst>
                        <a:ext uri="{FF2B5EF4-FFF2-40B4-BE49-F238E27FC236}">
                          <a16:creationId xmlns:a16="http://schemas.microsoft.com/office/drawing/2014/main" id="{849F18DB-E753-4079-8590-30D7AB5B9457}"/>
                        </a:ext>
                      </a:extLst>
                    </p:cNvPr>
                    <p:cNvSpPr>
                      <a:spLocks noChangeArrowheads="1"/>
                    </p:cNvSpPr>
                    <p:nvPr/>
                  </p:nvSpPr>
                  <p:spPr bwMode="auto">
                    <a:xfrm>
                      <a:off x="4056352" y="3365736"/>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Oval 5">
                      <a:extLst>
                        <a:ext uri="{FF2B5EF4-FFF2-40B4-BE49-F238E27FC236}">
                          <a16:creationId xmlns:a16="http://schemas.microsoft.com/office/drawing/2014/main" id="{A84A8B52-55F4-4CD1-86C5-F420B3882CB4}"/>
                        </a:ext>
                      </a:extLst>
                    </p:cNvPr>
                    <p:cNvSpPr>
                      <a:spLocks noChangeArrowheads="1"/>
                    </p:cNvSpPr>
                    <p:nvPr/>
                  </p:nvSpPr>
                  <p:spPr bwMode="auto">
                    <a:xfrm>
                      <a:off x="4258715" y="3523092"/>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7" name="Oval 5">
                      <a:extLst>
                        <a:ext uri="{FF2B5EF4-FFF2-40B4-BE49-F238E27FC236}">
                          <a16:creationId xmlns:a16="http://schemas.microsoft.com/office/drawing/2014/main" id="{2F53E622-E809-47FF-B824-2B157101A693}"/>
                        </a:ext>
                      </a:extLst>
                    </p:cNvPr>
                    <p:cNvSpPr>
                      <a:spLocks noChangeArrowheads="1"/>
                    </p:cNvSpPr>
                    <p:nvPr/>
                  </p:nvSpPr>
                  <p:spPr bwMode="auto">
                    <a:xfrm>
                      <a:off x="3922993" y="3777462"/>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8" name="Oval 5">
                      <a:extLst>
                        <a:ext uri="{FF2B5EF4-FFF2-40B4-BE49-F238E27FC236}">
                          <a16:creationId xmlns:a16="http://schemas.microsoft.com/office/drawing/2014/main" id="{A97D54DC-9B3A-4E8D-8B96-43055B5A18F6}"/>
                        </a:ext>
                      </a:extLst>
                    </p:cNvPr>
                    <p:cNvSpPr>
                      <a:spLocks noChangeArrowheads="1"/>
                    </p:cNvSpPr>
                    <p:nvPr/>
                  </p:nvSpPr>
                  <p:spPr bwMode="auto">
                    <a:xfrm>
                      <a:off x="4195901" y="3777462"/>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cxnSp>
                  <p:nvCxnSpPr>
                    <p:cNvPr id="169" name="Straight Connector 168">
                      <a:extLst>
                        <a:ext uri="{FF2B5EF4-FFF2-40B4-BE49-F238E27FC236}">
                          <a16:creationId xmlns:a16="http://schemas.microsoft.com/office/drawing/2014/main" id="{9EF8772D-38B5-43B6-9A5F-6C74FF023570}"/>
                        </a:ext>
                      </a:extLst>
                    </p:cNvPr>
                    <p:cNvCxnSpPr>
                      <a:cxnSpLocks/>
                    </p:cNvCxnSpPr>
                    <p:nvPr/>
                  </p:nvCxnSpPr>
                  <p:spPr>
                    <a:xfrm flipV="1">
                      <a:off x="4315921" y="3689900"/>
                      <a:ext cx="27897" cy="95472"/>
                    </a:xfrm>
                    <a:prstGeom prst="line">
                      <a:avLst/>
                    </a:prstGeom>
                    <a:no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2712FAC-18F9-4369-802C-5ADE75F3E482}"/>
                        </a:ext>
                      </a:extLst>
                    </p:cNvPr>
                    <p:cNvCxnSpPr>
                      <a:cxnSpLocks/>
                    </p:cNvCxnSpPr>
                    <p:nvPr/>
                  </p:nvCxnSpPr>
                  <p:spPr>
                    <a:xfrm>
                      <a:off x="4089801" y="3867596"/>
                      <a:ext cx="106100" cy="0"/>
                    </a:xfrm>
                    <a:prstGeom prst="line">
                      <a:avLst/>
                    </a:prstGeom>
                    <a:no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549DEB2-DF77-43E9-804E-4A89F09F62A5}"/>
                        </a:ext>
                      </a:extLst>
                    </p:cNvPr>
                    <p:cNvCxnSpPr>
                      <a:cxnSpLocks/>
                    </p:cNvCxnSpPr>
                    <p:nvPr/>
                  </p:nvCxnSpPr>
                  <p:spPr>
                    <a:xfrm flipH="1" flipV="1">
                      <a:off x="4209549" y="3494515"/>
                      <a:ext cx="75474" cy="58869"/>
                    </a:xfrm>
                    <a:prstGeom prst="line">
                      <a:avLst/>
                    </a:prstGeom>
                    <a:no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72" name="Graphic 171">
                    <a:extLst>
                      <a:ext uri="{FF2B5EF4-FFF2-40B4-BE49-F238E27FC236}">
                        <a16:creationId xmlns:a16="http://schemas.microsoft.com/office/drawing/2014/main" id="{39E29C1B-A607-4DF3-A674-214D137DF8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4331" y="3232506"/>
                    <a:ext cx="523875" cy="600075"/>
                  </a:xfrm>
                  <a:prstGeom prst="rect">
                    <a:avLst/>
                  </a:prstGeom>
                </p:spPr>
              </p:pic>
              <p:pic>
                <p:nvPicPr>
                  <p:cNvPr id="173" name="Graphic 172">
                    <a:extLst>
                      <a:ext uri="{FF2B5EF4-FFF2-40B4-BE49-F238E27FC236}">
                        <a16:creationId xmlns:a16="http://schemas.microsoft.com/office/drawing/2014/main" id="{60A53AEA-5635-4BA2-8CC4-F5E83AB15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2497" y="3814687"/>
                    <a:ext cx="209550" cy="238125"/>
                  </a:xfrm>
                  <a:prstGeom prst="rect">
                    <a:avLst/>
                  </a:prstGeom>
                </p:spPr>
              </p:pic>
              <p:grpSp>
                <p:nvGrpSpPr>
                  <p:cNvPr id="174" name="Group 173">
                    <a:extLst>
                      <a:ext uri="{FF2B5EF4-FFF2-40B4-BE49-F238E27FC236}">
                        <a16:creationId xmlns:a16="http://schemas.microsoft.com/office/drawing/2014/main" id="{0D6E00B4-747E-4B63-B86C-AAE0D5EBB541}"/>
                      </a:ext>
                    </a:extLst>
                  </p:cNvPr>
                  <p:cNvGrpSpPr/>
                  <p:nvPr/>
                </p:nvGrpSpPr>
                <p:grpSpPr>
                  <a:xfrm rot="1834680">
                    <a:off x="8102621" y="3225720"/>
                    <a:ext cx="155575" cy="107950"/>
                    <a:chOff x="7334631" y="3523092"/>
                    <a:chExt cx="155575" cy="107950"/>
                  </a:xfrm>
                </p:grpSpPr>
                <p:sp>
                  <p:nvSpPr>
                    <p:cNvPr id="175" name="Line 5">
                      <a:extLst>
                        <a:ext uri="{FF2B5EF4-FFF2-40B4-BE49-F238E27FC236}">
                          <a16:creationId xmlns:a16="http://schemas.microsoft.com/office/drawing/2014/main" id="{41D97728-3130-4EB9-A386-F1E7B5BC58AB}"/>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6" name="Line 6">
                      <a:extLst>
                        <a:ext uri="{FF2B5EF4-FFF2-40B4-BE49-F238E27FC236}">
                          <a16:creationId xmlns:a16="http://schemas.microsoft.com/office/drawing/2014/main" id="{00896FE6-C361-4E6A-8699-A5874EC69A19}"/>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7">
                      <a:extLst>
                        <a:ext uri="{FF2B5EF4-FFF2-40B4-BE49-F238E27FC236}">
                          <a16:creationId xmlns:a16="http://schemas.microsoft.com/office/drawing/2014/main" id="{095ED197-FC0D-4396-85C2-C3545FC22366}"/>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pic>
                <p:nvPicPr>
                  <p:cNvPr id="182" name="Graphic 181">
                    <a:extLst>
                      <a:ext uri="{FF2B5EF4-FFF2-40B4-BE49-F238E27FC236}">
                        <a16:creationId xmlns:a16="http://schemas.microsoft.com/office/drawing/2014/main" id="{72052675-E5A6-4A43-95B4-CF73EB351D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2497" y="3027133"/>
                    <a:ext cx="209550" cy="238125"/>
                  </a:xfrm>
                  <a:prstGeom prst="rect">
                    <a:avLst/>
                  </a:prstGeom>
                </p:spPr>
              </p:pic>
              <p:pic>
                <p:nvPicPr>
                  <p:cNvPr id="195" name="Graphic 194">
                    <a:extLst>
                      <a:ext uri="{FF2B5EF4-FFF2-40B4-BE49-F238E27FC236}">
                        <a16:creationId xmlns:a16="http://schemas.microsoft.com/office/drawing/2014/main" id="{CEAE724E-F4AC-4324-B4C1-1509FA97A8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8959" y="2735703"/>
                    <a:ext cx="209550" cy="238125"/>
                  </a:xfrm>
                  <a:prstGeom prst="rect">
                    <a:avLst/>
                  </a:prstGeom>
                </p:spPr>
              </p:pic>
              <p:grpSp>
                <p:nvGrpSpPr>
                  <p:cNvPr id="196" name="Group 195">
                    <a:extLst>
                      <a:ext uri="{FF2B5EF4-FFF2-40B4-BE49-F238E27FC236}">
                        <a16:creationId xmlns:a16="http://schemas.microsoft.com/office/drawing/2014/main" id="{B404A947-46B5-43F4-87F6-38043C6F9C41}"/>
                      </a:ext>
                    </a:extLst>
                  </p:cNvPr>
                  <p:cNvGrpSpPr/>
                  <p:nvPr/>
                </p:nvGrpSpPr>
                <p:grpSpPr>
                  <a:xfrm rot="4050118">
                    <a:off x="8305169" y="3066842"/>
                    <a:ext cx="155575" cy="107950"/>
                    <a:chOff x="7334631" y="3523092"/>
                    <a:chExt cx="155575" cy="107950"/>
                  </a:xfrm>
                </p:grpSpPr>
                <p:sp>
                  <p:nvSpPr>
                    <p:cNvPr id="197" name="Line 5">
                      <a:extLst>
                        <a:ext uri="{FF2B5EF4-FFF2-40B4-BE49-F238E27FC236}">
                          <a16:creationId xmlns:a16="http://schemas.microsoft.com/office/drawing/2014/main" id="{A8664F86-5DE7-413A-8A9C-FBC629C4DD8B}"/>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02" name="Line 6">
                      <a:extLst>
                        <a:ext uri="{FF2B5EF4-FFF2-40B4-BE49-F238E27FC236}">
                          <a16:creationId xmlns:a16="http://schemas.microsoft.com/office/drawing/2014/main" id="{FB1430F4-EA78-4A74-BC16-3632BD6A5CB0}"/>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03" name="Line 7">
                      <a:extLst>
                        <a:ext uri="{FF2B5EF4-FFF2-40B4-BE49-F238E27FC236}">
                          <a16:creationId xmlns:a16="http://schemas.microsoft.com/office/drawing/2014/main" id="{3F547C01-38DC-423D-8B28-EFF91555A290}"/>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pic>
                <p:nvPicPr>
                  <p:cNvPr id="207" name="Graphic 206">
                    <a:extLst>
                      <a:ext uri="{FF2B5EF4-FFF2-40B4-BE49-F238E27FC236}">
                        <a16:creationId xmlns:a16="http://schemas.microsoft.com/office/drawing/2014/main" id="{9596A687-1715-4EDE-BFB6-20A6972AD7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3247" y="4011339"/>
                    <a:ext cx="157430" cy="178898"/>
                  </a:xfrm>
                  <a:prstGeom prst="rect">
                    <a:avLst/>
                  </a:prstGeom>
                </p:spPr>
              </p:pic>
              <p:pic>
                <p:nvPicPr>
                  <p:cNvPr id="208" name="Graphic 207">
                    <a:extLst>
                      <a:ext uri="{FF2B5EF4-FFF2-40B4-BE49-F238E27FC236}">
                        <a16:creationId xmlns:a16="http://schemas.microsoft.com/office/drawing/2014/main" id="{E8688EAA-7367-467A-9EA7-D358D40B29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8653" y="4185620"/>
                    <a:ext cx="157430" cy="178898"/>
                  </a:xfrm>
                  <a:prstGeom prst="rect">
                    <a:avLst/>
                  </a:prstGeom>
                </p:spPr>
              </p:pic>
              <p:pic>
                <p:nvPicPr>
                  <p:cNvPr id="210" name="Graphic 209">
                    <a:extLst>
                      <a:ext uri="{FF2B5EF4-FFF2-40B4-BE49-F238E27FC236}">
                        <a16:creationId xmlns:a16="http://schemas.microsoft.com/office/drawing/2014/main" id="{8D4FB18A-8E8E-4967-82D6-0A00039491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7841" y="4185620"/>
                    <a:ext cx="157430" cy="178898"/>
                  </a:xfrm>
                  <a:prstGeom prst="rect">
                    <a:avLst/>
                  </a:prstGeom>
                </p:spPr>
              </p:pic>
              <p:grpSp>
                <p:nvGrpSpPr>
                  <p:cNvPr id="217" name="Group 216">
                    <a:extLst>
                      <a:ext uri="{FF2B5EF4-FFF2-40B4-BE49-F238E27FC236}">
                        <a16:creationId xmlns:a16="http://schemas.microsoft.com/office/drawing/2014/main" id="{675C0D5F-DBEF-4D87-930C-72FE2F18FBC3}"/>
                      </a:ext>
                    </a:extLst>
                  </p:cNvPr>
                  <p:cNvGrpSpPr/>
                  <p:nvPr/>
                </p:nvGrpSpPr>
                <p:grpSpPr>
                  <a:xfrm rot="10800000">
                    <a:off x="8078120" y="3186101"/>
                    <a:ext cx="79846" cy="100445"/>
                    <a:chOff x="5547238" y="3255829"/>
                    <a:chExt cx="79846" cy="100445"/>
                  </a:xfrm>
                </p:grpSpPr>
                <p:sp>
                  <p:nvSpPr>
                    <p:cNvPr id="218" name="Line 6">
                      <a:extLst>
                        <a:ext uri="{FF2B5EF4-FFF2-40B4-BE49-F238E27FC236}">
                          <a16:creationId xmlns:a16="http://schemas.microsoft.com/office/drawing/2014/main" id="{EC9C0760-C4AA-4532-82EB-67BFB5156E52}"/>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19" name="Line 7">
                      <a:extLst>
                        <a:ext uri="{FF2B5EF4-FFF2-40B4-BE49-F238E27FC236}">
                          <a16:creationId xmlns:a16="http://schemas.microsoft.com/office/drawing/2014/main" id="{5F6FC905-5652-47AA-A1F3-FCE6EE6CF0CA}"/>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3" name="Group 22">
                    <a:extLst>
                      <a:ext uri="{FF2B5EF4-FFF2-40B4-BE49-F238E27FC236}">
                        <a16:creationId xmlns:a16="http://schemas.microsoft.com/office/drawing/2014/main" id="{C076562E-649B-4583-9FA8-1936D0E420BF}"/>
                      </a:ext>
                    </a:extLst>
                  </p:cNvPr>
                  <p:cNvGrpSpPr/>
                  <p:nvPr/>
                </p:nvGrpSpPr>
                <p:grpSpPr>
                  <a:xfrm>
                    <a:off x="8068294" y="3744009"/>
                    <a:ext cx="189901" cy="135359"/>
                    <a:chOff x="8068294" y="3744009"/>
                    <a:chExt cx="189901" cy="135359"/>
                  </a:xfrm>
                </p:grpSpPr>
                <p:grpSp>
                  <p:nvGrpSpPr>
                    <p:cNvPr id="178" name="Group 177">
                      <a:extLst>
                        <a:ext uri="{FF2B5EF4-FFF2-40B4-BE49-F238E27FC236}">
                          <a16:creationId xmlns:a16="http://schemas.microsoft.com/office/drawing/2014/main" id="{803BAA1B-2047-4F41-A531-A58AF73B4980}"/>
                        </a:ext>
                      </a:extLst>
                    </p:cNvPr>
                    <p:cNvGrpSpPr/>
                    <p:nvPr/>
                  </p:nvGrpSpPr>
                  <p:grpSpPr>
                    <a:xfrm rot="19765320" flipV="1">
                      <a:off x="8102620" y="3744009"/>
                      <a:ext cx="155575" cy="107950"/>
                      <a:chOff x="7334631" y="3523092"/>
                      <a:chExt cx="155575" cy="107950"/>
                    </a:xfrm>
                  </p:grpSpPr>
                  <p:sp>
                    <p:nvSpPr>
                      <p:cNvPr id="179" name="Line 5">
                        <a:extLst>
                          <a:ext uri="{FF2B5EF4-FFF2-40B4-BE49-F238E27FC236}">
                            <a16:creationId xmlns:a16="http://schemas.microsoft.com/office/drawing/2014/main" id="{BFCA682B-EE56-4817-AD61-65CF62BF2EF7}"/>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6">
                        <a:extLst>
                          <a:ext uri="{FF2B5EF4-FFF2-40B4-BE49-F238E27FC236}">
                            <a16:creationId xmlns:a16="http://schemas.microsoft.com/office/drawing/2014/main" id="{424481CE-E96C-40B9-B0E2-9CA80D0FF978}"/>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1" name="Line 7">
                        <a:extLst>
                          <a:ext uri="{FF2B5EF4-FFF2-40B4-BE49-F238E27FC236}">
                            <a16:creationId xmlns:a16="http://schemas.microsoft.com/office/drawing/2014/main" id="{72CB74A9-682A-4BDF-AEEB-76EE062A1BB4}"/>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20" name="Group 219">
                      <a:extLst>
                        <a:ext uri="{FF2B5EF4-FFF2-40B4-BE49-F238E27FC236}">
                          <a16:creationId xmlns:a16="http://schemas.microsoft.com/office/drawing/2014/main" id="{15555132-159C-4623-9083-7B60F8053195}"/>
                        </a:ext>
                      </a:extLst>
                    </p:cNvPr>
                    <p:cNvGrpSpPr/>
                    <p:nvPr/>
                  </p:nvGrpSpPr>
                  <p:grpSpPr>
                    <a:xfrm rot="6907811">
                      <a:off x="8078594" y="3789222"/>
                      <a:ext cx="79846" cy="100445"/>
                      <a:chOff x="5547238" y="3255829"/>
                      <a:chExt cx="79846" cy="100445"/>
                    </a:xfrm>
                  </p:grpSpPr>
                  <p:sp>
                    <p:nvSpPr>
                      <p:cNvPr id="221" name="Line 6">
                        <a:extLst>
                          <a:ext uri="{FF2B5EF4-FFF2-40B4-BE49-F238E27FC236}">
                            <a16:creationId xmlns:a16="http://schemas.microsoft.com/office/drawing/2014/main" id="{A210DADB-AFF3-480C-9AA6-3301132039AC}"/>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22" name="Line 7">
                        <a:extLst>
                          <a:ext uri="{FF2B5EF4-FFF2-40B4-BE49-F238E27FC236}">
                            <a16:creationId xmlns:a16="http://schemas.microsoft.com/office/drawing/2014/main" id="{2CAEB193-4681-45C0-A3BE-0766AAD6CA4E}"/>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33" name="Group 232">
                    <a:extLst>
                      <a:ext uri="{FF2B5EF4-FFF2-40B4-BE49-F238E27FC236}">
                        <a16:creationId xmlns:a16="http://schemas.microsoft.com/office/drawing/2014/main" id="{194D298C-831C-46D2-961F-DC54C1BBBBCD}"/>
                      </a:ext>
                    </a:extLst>
                  </p:cNvPr>
                  <p:cNvGrpSpPr/>
                  <p:nvPr/>
                </p:nvGrpSpPr>
                <p:grpSpPr>
                  <a:xfrm rot="13056489">
                    <a:off x="8308811" y="2990281"/>
                    <a:ext cx="79846" cy="100445"/>
                    <a:chOff x="5547238" y="3255829"/>
                    <a:chExt cx="79846" cy="100445"/>
                  </a:xfrm>
                </p:grpSpPr>
                <p:sp>
                  <p:nvSpPr>
                    <p:cNvPr id="234" name="Line 6">
                      <a:extLst>
                        <a:ext uri="{FF2B5EF4-FFF2-40B4-BE49-F238E27FC236}">
                          <a16:creationId xmlns:a16="http://schemas.microsoft.com/office/drawing/2014/main" id="{87BDA55F-E1FE-440C-BB58-14EC17C2F1B5}"/>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35" name="Line 7">
                      <a:extLst>
                        <a:ext uri="{FF2B5EF4-FFF2-40B4-BE49-F238E27FC236}">
                          <a16:creationId xmlns:a16="http://schemas.microsoft.com/office/drawing/2014/main" id="{1C5F46EF-F0E8-422B-8E32-F59DEE0FBAA1}"/>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52" name="Group 251">
                    <a:extLst>
                      <a:ext uri="{FF2B5EF4-FFF2-40B4-BE49-F238E27FC236}">
                        <a16:creationId xmlns:a16="http://schemas.microsoft.com/office/drawing/2014/main" id="{BC7B2E01-8C71-46D0-A1F1-6AAB39EBC705}"/>
                      </a:ext>
                    </a:extLst>
                  </p:cNvPr>
                  <p:cNvGrpSpPr/>
                  <p:nvPr/>
                </p:nvGrpSpPr>
                <p:grpSpPr>
                  <a:xfrm rot="4500000">
                    <a:off x="8662911" y="3971225"/>
                    <a:ext cx="189901" cy="135359"/>
                    <a:chOff x="8068294" y="3744009"/>
                    <a:chExt cx="189901" cy="135359"/>
                  </a:xfrm>
                </p:grpSpPr>
                <p:grpSp>
                  <p:nvGrpSpPr>
                    <p:cNvPr id="255" name="Group 254">
                      <a:extLst>
                        <a:ext uri="{FF2B5EF4-FFF2-40B4-BE49-F238E27FC236}">
                          <a16:creationId xmlns:a16="http://schemas.microsoft.com/office/drawing/2014/main" id="{8E9A698F-4C73-4318-8688-CF8799C9F951}"/>
                        </a:ext>
                      </a:extLst>
                    </p:cNvPr>
                    <p:cNvGrpSpPr/>
                    <p:nvPr/>
                  </p:nvGrpSpPr>
                  <p:grpSpPr>
                    <a:xfrm rot="19765320" flipV="1">
                      <a:off x="8102620" y="3744009"/>
                      <a:ext cx="155575" cy="107950"/>
                      <a:chOff x="7334631" y="3523092"/>
                      <a:chExt cx="155575" cy="107950"/>
                    </a:xfrm>
                  </p:grpSpPr>
                  <p:sp>
                    <p:nvSpPr>
                      <p:cNvPr id="259" name="Line 5">
                        <a:extLst>
                          <a:ext uri="{FF2B5EF4-FFF2-40B4-BE49-F238E27FC236}">
                            <a16:creationId xmlns:a16="http://schemas.microsoft.com/office/drawing/2014/main" id="{A9D462B5-B4C1-46F7-82EE-379D00DD5DCA}"/>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0" name="Line 6">
                        <a:extLst>
                          <a:ext uri="{FF2B5EF4-FFF2-40B4-BE49-F238E27FC236}">
                            <a16:creationId xmlns:a16="http://schemas.microsoft.com/office/drawing/2014/main" id="{26DEA714-1F9D-40F7-BC4B-B57A6AF03B88}"/>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1" name="Line 7">
                        <a:extLst>
                          <a:ext uri="{FF2B5EF4-FFF2-40B4-BE49-F238E27FC236}">
                            <a16:creationId xmlns:a16="http://schemas.microsoft.com/office/drawing/2014/main" id="{80C01C03-F618-41C3-9A96-D02C6E75FE34}"/>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56" name="Group 255">
                      <a:extLst>
                        <a:ext uri="{FF2B5EF4-FFF2-40B4-BE49-F238E27FC236}">
                          <a16:creationId xmlns:a16="http://schemas.microsoft.com/office/drawing/2014/main" id="{641823A5-D7ED-4640-8E82-10A3B2199A6A}"/>
                        </a:ext>
                      </a:extLst>
                    </p:cNvPr>
                    <p:cNvGrpSpPr/>
                    <p:nvPr/>
                  </p:nvGrpSpPr>
                  <p:grpSpPr>
                    <a:xfrm rot="6907811">
                      <a:off x="8078594" y="3789222"/>
                      <a:ext cx="79846" cy="100445"/>
                      <a:chOff x="5547238" y="3255829"/>
                      <a:chExt cx="79846" cy="100445"/>
                    </a:xfrm>
                  </p:grpSpPr>
                  <p:sp>
                    <p:nvSpPr>
                      <p:cNvPr id="257" name="Line 6">
                        <a:extLst>
                          <a:ext uri="{FF2B5EF4-FFF2-40B4-BE49-F238E27FC236}">
                            <a16:creationId xmlns:a16="http://schemas.microsoft.com/office/drawing/2014/main" id="{AB031551-D15F-4432-B43B-6FFE3A459973}"/>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58" name="Line 7">
                        <a:extLst>
                          <a:ext uri="{FF2B5EF4-FFF2-40B4-BE49-F238E27FC236}">
                            <a16:creationId xmlns:a16="http://schemas.microsoft.com/office/drawing/2014/main" id="{C6CE6303-AE97-48FE-AD4D-35E4982A2DD2}"/>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38" name="Group 37">
                    <a:extLst>
                      <a:ext uri="{FF2B5EF4-FFF2-40B4-BE49-F238E27FC236}">
                        <a16:creationId xmlns:a16="http://schemas.microsoft.com/office/drawing/2014/main" id="{CAD23A70-D858-44A2-81A6-CF19AD21D1CA}"/>
                      </a:ext>
                    </a:extLst>
                  </p:cNvPr>
                  <p:cNvGrpSpPr/>
                  <p:nvPr/>
                </p:nvGrpSpPr>
                <p:grpSpPr>
                  <a:xfrm>
                    <a:off x="8123351" y="3976164"/>
                    <a:ext cx="548095" cy="294366"/>
                    <a:chOff x="8123351" y="3976164"/>
                    <a:chExt cx="548095" cy="294366"/>
                  </a:xfrm>
                </p:grpSpPr>
                <p:sp>
                  <p:nvSpPr>
                    <p:cNvPr id="267" name="Line 5">
                      <a:extLst>
                        <a:ext uri="{FF2B5EF4-FFF2-40B4-BE49-F238E27FC236}">
                          <a16:creationId xmlns:a16="http://schemas.microsoft.com/office/drawing/2014/main" id="{9E842676-A28D-4939-B010-65A364C1BAB2}"/>
                        </a:ext>
                      </a:extLst>
                    </p:cNvPr>
                    <p:cNvSpPr>
                      <a:spLocks noChangeShapeType="1"/>
                    </p:cNvSpPr>
                    <p:nvPr/>
                  </p:nvSpPr>
                  <p:spPr bwMode="auto">
                    <a:xfrm rot="1442173" flipV="1">
                      <a:off x="8147650" y="4124004"/>
                      <a:ext cx="523796" cy="934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8" name="Line 6">
                      <a:extLst>
                        <a:ext uri="{FF2B5EF4-FFF2-40B4-BE49-F238E27FC236}">
                          <a16:creationId xmlns:a16="http://schemas.microsoft.com/office/drawing/2014/main" id="{DE203FCE-A1E2-4A7E-96D9-7690E7900680}"/>
                        </a:ext>
                      </a:extLst>
                    </p:cNvPr>
                    <p:cNvSpPr>
                      <a:spLocks noChangeShapeType="1"/>
                    </p:cNvSpPr>
                    <p:nvPr/>
                  </p:nvSpPr>
                  <p:spPr bwMode="auto">
                    <a:xfrm rot="1442173">
                      <a:off x="8611837" y="4167260"/>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9" name="Line 7">
                      <a:extLst>
                        <a:ext uri="{FF2B5EF4-FFF2-40B4-BE49-F238E27FC236}">
                          <a16:creationId xmlns:a16="http://schemas.microsoft.com/office/drawing/2014/main" id="{270CAA3F-8CEE-42FD-A98F-65211EF14F1C}"/>
                        </a:ext>
                      </a:extLst>
                    </p:cNvPr>
                    <p:cNvSpPr>
                      <a:spLocks noChangeShapeType="1"/>
                    </p:cNvSpPr>
                    <p:nvPr/>
                  </p:nvSpPr>
                  <p:spPr bwMode="auto">
                    <a:xfrm rot="1442173" flipV="1">
                      <a:off x="8589853" y="421814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264" name="Group 263">
                      <a:extLst>
                        <a:ext uri="{FF2B5EF4-FFF2-40B4-BE49-F238E27FC236}">
                          <a16:creationId xmlns:a16="http://schemas.microsoft.com/office/drawing/2014/main" id="{A6F24B9D-BCCB-4103-AE74-D19F44ADAEE8}"/>
                        </a:ext>
                      </a:extLst>
                    </p:cNvPr>
                    <p:cNvGrpSpPr/>
                    <p:nvPr/>
                  </p:nvGrpSpPr>
                  <p:grpSpPr>
                    <a:xfrm rot="10184664">
                      <a:off x="8123351" y="3976164"/>
                      <a:ext cx="79846" cy="100445"/>
                      <a:chOff x="5547238" y="3255829"/>
                      <a:chExt cx="79846" cy="100445"/>
                    </a:xfrm>
                  </p:grpSpPr>
                  <p:sp>
                    <p:nvSpPr>
                      <p:cNvPr id="265" name="Line 6">
                        <a:extLst>
                          <a:ext uri="{FF2B5EF4-FFF2-40B4-BE49-F238E27FC236}">
                            <a16:creationId xmlns:a16="http://schemas.microsoft.com/office/drawing/2014/main" id="{30224C1F-A7F1-40A0-9449-1B1CD25FDBA8}"/>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6" name="Line 7">
                        <a:extLst>
                          <a:ext uri="{FF2B5EF4-FFF2-40B4-BE49-F238E27FC236}">
                            <a16:creationId xmlns:a16="http://schemas.microsoft.com/office/drawing/2014/main" id="{DFE1F620-BFB5-42DA-945A-22D3503AE47C}"/>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grpSp>
          <p:sp>
            <p:nvSpPr>
              <p:cNvPr id="151" name="Text Placeholder 21">
                <a:extLst>
                  <a:ext uri="{FF2B5EF4-FFF2-40B4-BE49-F238E27FC236}">
                    <a16:creationId xmlns:a16="http://schemas.microsoft.com/office/drawing/2014/main" id="{94AA7308-F6D0-4C88-B792-E6779AF152C3}"/>
                  </a:ext>
                </a:extLst>
              </p:cNvPr>
              <p:cNvSpPr txBox="1">
                <a:spLocks/>
              </p:cNvSpPr>
              <p:nvPr/>
            </p:nvSpPr>
            <p:spPr>
              <a:xfrm>
                <a:off x="7345939"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4</a:t>
                </a:r>
              </a:p>
            </p:txBody>
          </p:sp>
        </p:grpSp>
        <p:pic>
          <p:nvPicPr>
            <p:cNvPr id="134" name="Picture 133">
              <a:extLst>
                <a:ext uri="{FF2B5EF4-FFF2-40B4-BE49-F238E27FC236}">
                  <a16:creationId xmlns:a16="http://schemas.microsoft.com/office/drawing/2014/main" id="{01C79FD9-B172-4273-BB25-54EB7F729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34681" y="3121419"/>
              <a:ext cx="595991" cy="595990"/>
            </a:xfrm>
            <a:prstGeom prst="rect">
              <a:avLst/>
            </a:prstGeom>
          </p:spPr>
        </p:pic>
      </p:grpSp>
      <p:grpSp>
        <p:nvGrpSpPr>
          <p:cNvPr id="25" name="Group 24">
            <a:extLst>
              <a:ext uri="{FF2B5EF4-FFF2-40B4-BE49-F238E27FC236}">
                <a16:creationId xmlns:a16="http://schemas.microsoft.com/office/drawing/2014/main" id="{B4BA63B7-2777-4FD5-B0A1-B604DFE91BBC}"/>
              </a:ext>
            </a:extLst>
          </p:cNvPr>
          <p:cNvGrpSpPr/>
          <p:nvPr/>
        </p:nvGrpSpPr>
        <p:grpSpPr>
          <a:xfrm>
            <a:off x="9482845" y="2313596"/>
            <a:ext cx="2059655" cy="2648632"/>
            <a:chOff x="9672995" y="2359492"/>
            <a:chExt cx="2100955" cy="2701743"/>
          </a:xfrm>
        </p:grpSpPr>
        <p:grpSp>
          <p:nvGrpSpPr>
            <p:cNvPr id="18" name="Group 17">
              <a:extLst>
                <a:ext uri="{FF2B5EF4-FFF2-40B4-BE49-F238E27FC236}">
                  <a16:creationId xmlns:a16="http://schemas.microsoft.com/office/drawing/2014/main" id="{E79C3DBA-D395-4CE1-A057-0BEBF8B75ACF}"/>
                </a:ext>
              </a:extLst>
            </p:cNvPr>
            <p:cNvGrpSpPr/>
            <p:nvPr/>
          </p:nvGrpSpPr>
          <p:grpSpPr>
            <a:xfrm>
              <a:off x="10081685" y="2613200"/>
              <a:ext cx="1692265" cy="2448035"/>
              <a:chOff x="10081685" y="2613200"/>
              <a:chExt cx="1692265" cy="2448035"/>
            </a:xfrm>
          </p:grpSpPr>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10081685" y="4230425"/>
                <a:ext cx="1692265" cy="830810"/>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New or transformed microservices application</a:t>
                </a:r>
              </a:p>
            </p:txBody>
          </p:sp>
          <p:grpSp>
            <p:nvGrpSpPr>
              <p:cNvPr id="17" name="Group 16">
                <a:extLst>
                  <a:ext uri="{FF2B5EF4-FFF2-40B4-BE49-F238E27FC236}">
                    <a16:creationId xmlns:a16="http://schemas.microsoft.com/office/drawing/2014/main" id="{8F353369-3ED7-476F-9A72-6625D92ED7C9}"/>
                  </a:ext>
                </a:extLst>
              </p:cNvPr>
              <p:cNvGrpSpPr/>
              <p:nvPr/>
            </p:nvGrpSpPr>
            <p:grpSpPr>
              <a:xfrm>
                <a:off x="10149139" y="2613200"/>
                <a:ext cx="1501733" cy="1501730"/>
                <a:chOff x="10149139" y="2613200"/>
                <a:chExt cx="1501733" cy="1501730"/>
              </a:xfrm>
            </p:grpSpPr>
            <p:pic>
              <p:nvPicPr>
                <p:cNvPr id="135" name="Picture 134">
                  <a:extLst>
                    <a:ext uri="{FF2B5EF4-FFF2-40B4-BE49-F238E27FC236}">
                      <a16:creationId xmlns:a16="http://schemas.microsoft.com/office/drawing/2014/main" id="{12A85986-3F64-466D-B289-9277BB0F642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49139" y="2613200"/>
                  <a:ext cx="1501733" cy="1501730"/>
                </a:xfrm>
                <a:prstGeom prst="rect">
                  <a:avLst/>
                </a:prstGeom>
              </p:spPr>
            </p:pic>
            <p:pic>
              <p:nvPicPr>
                <p:cNvPr id="39" name="Graphic 38">
                  <a:extLst>
                    <a:ext uri="{FF2B5EF4-FFF2-40B4-BE49-F238E27FC236}">
                      <a16:creationId xmlns:a16="http://schemas.microsoft.com/office/drawing/2014/main" id="{6676B4EB-98DC-49DA-BE9E-AAA23BAE01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46858" y="2836218"/>
                  <a:ext cx="1105350" cy="1263782"/>
                </a:xfrm>
                <a:prstGeom prst="rect">
                  <a:avLst/>
                </a:prstGeom>
              </p:spPr>
            </p:pic>
          </p:grpSp>
        </p:grpSp>
        <p:sp>
          <p:nvSpPr>
            <p:cNvPr id="141" name="Text Placeholder 21">
              <a:extLst>
                <a:ext uri="{FF2B5EF4-FFF2-40B4-BE49-F238E27FC236}">
                  <a16:creationId xmlns:a16="http://schemas.microsoft.com/office/drawing/2014/main" id="{F000EFF7-43B4-4F01-83C5-361D2D4857E3}"/>
                </a:ext>
              </a:extLst>
            </p:cNvPr>
            <p:cNvSpPr txBox="1">
              <a:spLocks/>
            </p:cNvSpPr>
            <p:nvPr/>
          </p:nvSpPr>
          <p:spPr>
            <a:xfrm>
              <a:off x="9672995"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5</a:t>
              </a:r>
            </a:p>
          </p:txBody>
        </p:sp>
      </p:grpSp>
    </p:spTree>
    <p:extLst>
      <p:ext uri="{BB962C8B-B14F-4D97-AF65-F5344CB8AC3E}">
        <p14:creationId xmlns:p14="http://schemas.microsoft.com/office/powerpoint/2010/main" val="469928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par>
                          <p:cTn id="24" fill="hold">
                            <p:stCondLst>
                              <p:cond delay="0"/>
                            </p:stCondLst>
                            <p:childTnLst>
                              <p:par>
                                <p:cTn id="25" presetID="2" presetClass="entr" presetSubtype="8" fill="hold" grpId="0" nodeType="afterEffect">
                                  <p:stCondLst>
                                    <p:cond delay="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0-#ppt_w/2"/>
                                          </p:val>
                                        </p:tav>
                                        <p:tav tm="100000">
                                          <p:val>
                                            <p:strVal val="#ppt_x"/>
                                          </p:val>
                                        </p:tav>
                                      </p:tavLst>
                                    </p:anim>
                                    <p:anim calcmode="lin" valueType="num">
                                      <p:cBhvr additive="base">
                                        <p:cTn id="28" dur="5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5512966" cy="899537"/>
          </a:xfrm>
        </p:spPr>
        <p:txBody>
          <a:bodyPr>
            <a:normAutofit fontScale="90000"/>
          </a:bodyPr>
          <a:lstStyle/>
          <a:p>
            <a:r>
              <a:rPr lang="en-US" dirty="0">
                <a:solidFill>
                  <a:schemeClr val="tx1"/>
                </a:solidFill>
                <a:cs typeface="Segoe UI Semibold" panose="020B0702040204020203" pitchFamily="34" charset="0"/>
              </a:rPr>
              <a:t>Business Critical Applications</a:t>
            </a:r>
          </a:p>
        </p:txBody>
      </p:sp>
      <p:graphicFrame>
        <p:nvGraphicFramePr>
          <p:cNvPr id="7" name="Diagram 6">
            <a:extLst>
              <a:ext uri="{FF2B5EF4-FFF2-40B4-BE49-F238E27FC236}">
                <a16:creationId xmlns:a16="http://schemas.microsoft.com/office/drawing/2014/main" id="{D124F9D8-6B51-4D4C-BCD0-4AE36AE71EB7}"/>
              </a:ext>
            </a:extLst>
          </p:cNvPr>
          <p:cNvGraphicFramePr/>
          <p:nvPr>
            <p:extLst>
              <p:ext uri="{D42A27DB-BD31-4B8C-83A1-F6EECF244321}">
                <p14:modId xmlns:p14="http://schemas.microsoft.com/office/powerpoint/2010/main" val="4168779390"/>
              </p:ext>
            </p:extLst>
          </p:nvPr>
        </p:nvGraphicFramePr>
        <p:xfrm>
          <a:off x="225806" y="1060175"/>
          <a:ext cx="5179594" cy="4871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7" name="Rectangle 116">
            <a:extLst>
              <a:ext uri="{FF2B5EF4-FFF2-40B4-BE49-F238E27FC236}">
                <a16:creationId xmlns:a16="http://schemas.microsoft.com/office/drawing/2014/main" id="{72F63503-5ED6-4044-AD4C-01ABBD93E45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88EB2A57-1CF1-43C5-BB35-837D6204A6D0}"/>
              </a:ext>
            </a:extLst>
          </p:cNvPr>
          <p:cNvSpPr/>
          <p:nvPr/>
        </p:nvSpPr>
        <p:spPr bwMode="auto">
          <a:xfrm>
            <a:off x="6712388" y="2184466"/>
            <a:ext cx="3641002" cy="3641002"/>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313" name="Oval 312">
            <a:extLst>
              <a:ext uri="{FF2B5EF4-FFF2-40B4-BE49-F238E27FC236}">
                <a16:creationId xmlns:a16="http://schemas.microsoft.com/office/drawing/2014/main" id="{E944D36E-CFE5-4A4E-BB36-2F4F2948984C}"/>
              </a:ext>
            </a:extLst>
          </p:cNvPr>
          <p:cNvSpPr/>
          <p:nvPr/>
        </p:nvSpPr>
        <p:spPr bwMode="auto">
          <a:xfrm>
            <a:off x="8104639" y="1774464"/>
            <a:ext cx="861056" cy="861056"/>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6791054" y="2299304"/>
            <a:ext cx="861056" cy="861056"/>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E2CB4CC5-1531-470C-8A34-40260E7FF9EB}"/>
              </a:ext>
            </a:extLst>
          </p:cNvPr>
          <p:cNvGrpSpPr/>
          <p:nvPr/>
        </p:nvGrpSpPr>
        <p:grpSpPr>
          <a:xfrm>
            <a:off x="8313642" y="1909014"/>
            <a:ext cx="493735" cy="741145"/>
            <a:chOff x="8444666" y="1618792"/>
            <a:chExt cx="503635" cy="756007"/>
          </a:xfrm>
        </p:grpSpPr>
        <p:sp>
          <p:nvSpPr>
            <p:cNvPr id="146" name="Freeform 9">
              <a:extLst>
                <a:ext uri="{FF2B5EF4-FFF2-40B4-BE49-F238E27FC236}">
                  <a16:creationId xmlns:a16="http://schemas.microsoft.com/office/drawing/2014/main" id="{3DB9EAA9-E966-45F4-B5DD-AC628E5BCE4D}"/>
                </a:ext>
              </a:extLst>
            </p:cNvPr>
            <p:cNvSpPr>
              <a:spLocks/>
            </p:cNvSpPr>
            <p:nvPr/>
          </p:nvSpPr>
          <p:spPr bwMode="auto">
            <a:xfrm>
              <a:off x="8444666" y="1857552"/>
              <a:ext cx="281274" cy="140847"/>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48" name="Oval 10">
              <a:extLst>
                <a:ext uri="{FF2B5EF4-FFF2-40B4-BE49-F238E27FC236}">
                  <a16:creationId xmlns:a16="http://schemas.microsoft.com/office/drawing/2014/main" id="{4111CEA6-951B-47EB-A129-A9C3903102CB}"/>
                </a:ext>
              </a:extLst>
            </p:cNvPr>
            <p:cNvSpPr>
              <a:spLocks noChangeArrowheads="1"/>
            </p:cNvSpPr>
            <p:nvPr/>
          </p:nvSpPr>
          <p:spPr bwMode="auto">
            <a:xfrm>
              <a:off x="8444666" y="1618792"/>
              <a:ext cx="281274" cy="92642"/>
            </a:xfrm>
            <a:prstGeom prst="ellipse">
              <a:avLst/>
            </a:pr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50" name="Rectangle 149">
              <a:extLst>
                <a:ext uri="{FF2B5EF4-FFF2-40B4-BE49-F238E27FC236}">
                  <a16:creationId xmlns:a16="http://schemas.microsoft.com/office/drawing/2014/main" id="{1D208DFC-957F-4B75-BF79-B8904066DF60}"/>
                </a:ext>
              </a:extLst>
            </p:cNvPr>
            <p:cNvSpPr/>
            <p:nvPr/>
          </p:nvSpPr>
          <p:spPr bwMode="auto">
            <a:xfrm>
              <a:off x="8449560" y="1740802"/>
              <a:ext cx="277975" cy="20323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44EDB401-749F-4E5B-B5D3-84C920465637}"/>
                </a:ext>
              </a:extLst>
            </p:cNvPr>
            <p:cNvCxnSpPr>
              <a:cxnSpLocks/>
              <a:stCxn id="146" idx="4"/>
              <a:endCxn id="148" idx="6"/>
            </p:cNvCxnSpPr>
            <p:nvPr/>
          </p:nvCxnSpPr>
          <p:spPr>
            <a:xfrm flipV="1">
              <a:off x="8725940"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676E48C-EBD3-40DC-BAC8-02F804B22436}"/>
                </a:ext>
              </a:extLst>
            </p:cNvPr>
            <p:cNvCxnSpPr>
              <a:cxnSpLocks/>
              <a:stCxn id="148" idx="2"/>
              <a:endCxn id="146" idx="2"/>
            </p:cNvCxnSpPr>
            <p:nvPr/>
          </p:nvCxnSpPr>
          <p:spPr>
            <a:xfrm>
              <a:off x="8444666"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Freeform 5">
              <a:extLst>
                <a:ext uri="{FF2B5EF4-FFF2-40B4-BE49-F238E27FC236}">
                  <a16:creationId xmlns:a16="http://schemas.microsoft.com/office/drawing/2014/main" id="{BA2821EC-9D76-476F-B7CB-C28584DBF0AC}"/>
                </a:ext>
              </a:extLst>
            </p:cNvPr>
            <p:cNvSpPr>
              <a:spLocks/>
            </p:cNvSpPr>
            <p:nvPr/>
          </p:nvSpPr>
          <p:spPr bwMode="auto">
            <a:xfrm>
              <a:off x="8634862" y="1855922"/>
              <a:ext cx="313439" cy="2154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44" name="Text Placeholder 21">
              <a:extLst>
                <a:ext uri="{FF2B5EF4-FFF2-40B4-BE49-F238E27FC236}">
                  <a16:creationId xmlns:a16="http://schemas.microsoft.com/office/drawing/2014/main" id="{6AC529DD-196E-4C3A-A304-D8D2349FE938}"/>
                </a:ext>
              </a:extLst>
            </p:cNvPr>
            <p:cNvSpPr txBox="1">
              <a:spLocks/>
            </p:cNvSpPr>
            <p:nvPr/>
          </p:nvSpPr>
          <p:spPr>
            <a:xfrm>
              <a:off x="8444666" y="2023934"/>
              <a:ext cx="472407" cy="350865"/>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76" b="1" dirty="0">
                  <a:solidFill>
                    <a:srgbClr val="0072C6"/>
                  </a:solidFill>
                  <a:latin typeface="Segoe UI" panose="020B0502040204020203" pitchFamily="34" charset="0"/>
                  <a:cs typeface="Segoe UI" panose="020B0502040204020203" pitchFamily="34" charset="0"/>
                </a:rPr>
                <a:t>SQL</a:t>
              </a:r>
            </a:p>
          </p:txBody>
        </p:sp>
      </p:grpSp>
      <p:grpSp>
        <p:nvGrpSpPr>
          <p:cNvPr id="11" name="Group 10">
            <a:extLst>
              <a:ext uri="{FF2B5EF4-FFF2-40B4-BE49-F238E27FC236}">
                <a16:creationId xmlns:a16="http://schemas.microsoft.com/office/drawing/2014/main" id="{EC9BC983-B012-4399-BF5E-46CB28526F54}"/>
              </a:ext>
            </a:extLst>
          </p:cNvPr>
          <p:cNvGrpSpPr/>
          <p:nvPr/>
        </p:nvGrpSpPr>
        <p:grpSpPr>
          <a:xfrm>
            <a:off x="9400529" y="2299304"/>
            <a:ext cx="861056" cy="861056"/>
            <a:chOff x="9682675" y="1976767"/>
            <a:chExt cx="878322" cy="878322"/>
          </a:xfrm>
        </p:grpSpPr>
        <p:sp>
          <p:nvSpPr>
            <p:cNvPr id="415" name="Oval 414">
              <a:extLst>
                <a:ext uri="{FF2B5EF4-FFF2-40B4-BE49-F238E27FC236}">
                  <a16:creationId xmlns:a16="http://schemas.microsoft.com/office/drawing/2014/main" id="{E22868E9-5388-409B-BD5E-E4AA4BB64E7F}"/>
                </a:ext>
              </a:extLst>
            </p:cNvPr>
            <p:cNvSpPr/>
            <p:nvPr/>
          </p:nvSpPr>
          <p:spPr bwMode="auto">
            <a:xfrm>
              <a:off x="9682675" y="1976767"/>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9">
              <a:extLst>
                <a:ext uri="{FF2B5EF4-FFF2-40B4-BE49-F238E27FC236}">
                  <a16:creationId xmlns:a16="http://schemas.microsoft.com/office/drawing/2014/main" id="{8258C31A-05C7-4ACC-ACBF-9EB214594DAB}"/>
                </a:ext>
              </a:extLst>
            </p:cNvPr>
            <p:cNvSpPr>
              <a:spLocks/>
            </p:cNvSpPr>
            <p:nvPr/>
          </p:nvSpPr>
          <p:spPr bwMode="auto">
            <a:xfrm>
              <a:off x="9952589" y="2461782"/>
              <a:ext cx="346342" cy="173429"/>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71" name="Oval 10">
              <a:extLst>
                <a:ext uri="{FF2B5EF4-FFF2-40B4-BE49-F238E27FC236}">
                  <a16:creationId xmlns:a16="http://schemas.microsoft.com/office/drawing/2014/main" id="{7ED6DEE5-33A7-479C-AEB0-CB6302DE8DC2}"/>
                </a:ext>
              </a:extLst>
            </p:cNvPr>
            <p:cNvSpPr>
              <a:spLocks noChangeArrowheads="1"/>
            </p:cNvSpPr>
            <p:nvPr/>
          </p:nvSpPr>
          <p:spPr bwMode="auto">
            <a:xfrm>
              <a:off x="9952589" y="2167790"/>
              <a:ext cx="346342" cy="114073"/>
            </a:xfrm>
            <a:prstGeom prst="ellipse">
              <a:avLst/>
            </a:pr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72" name="Rectangle 171">
              <a:extLst>
                <a:ext uri="{FF2B5EF4-FFF2-40B4-BE49-F238E27FC236}">
                  <a16:creationId xmlns:a16="http://schemas.microsoft.com/office/drawing/2014/main" id="{51FE3DE2-4105-432C-907D-19446788AD3A}"/>
                </a:ext>
              </a:extLst>
            </p:cNvPr>
            <p:cNvSpPr/>
            <p:nvPr/>
          </p:nvSpPr>
          <p:spPr bwMode="auto">
            <a:xfrm>
              <a:off x="9958615" y="2318025"/>
              <a:ext cx="342279" cy="250250"/>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E29DFE50-34AB-4B5C-BE7A-A2A0B0FFCBC2}"/>
                </a:ext>
              </a:extLst>
            </p:cNvPr>
            <p:cNvCxnSpPr>
              <a:cxnSpLocks/>
              <a:stCxn id="169" idx="4"/>
              <a:endCxn id="171" idx="6"/>
            </p:cNvCxnSpPr>
            <p:nvPr/>
          </p:nvCxnSpPr>
          <p:spPr>
            <a:xfrm flipV="1">
              <a:off x="10298930" y="2224826"/>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9837616-08D5-4E10-96E1-340C7C41E50E}"/>
                </a:ext>
              </a:extLst>
            </p:cNvPr>
            <p:cNvCxnSpPr>
              <a:cxnSpLocks/>
              <a:stCxn id="171" idx="2"/>
              <a:endCxn id="169" idx="2"/>
            </p:cNvCxnSpPr>
            <p:nvPr/>
          </p:nvCxnSpPr>
          <p:spPr>
            <a:xfrm>
              <a:off x="9952589" y="2224825"/>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 Placeholder 21">
              <a:extLst>
                <a:ext uri="{FF2B5EF4-FFF2-40B4-BE49-F238E27FC236}">
                  <a16:creationId xmlns:a16="http://schemas.microsoft.com/office/drawing/2014/main" id="{20ECDAF5-A70F-45A7-B1EC-B12A4907ED1B}"/>
                </a:ext>
              </a:extLst>
            </p:cNvPr>
            <p:cNvSpPr txBox="1">
              <a:spLocks/>
            </p:cNvSpPr>
            <p:nvPr/>
          </p:nvSpPr>
          <p:spPr>
            <a:xfrm>
              <a:off x="9933744" y="2257507"/>
              <a:ext cx="384563" cy="378565"/>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b="1" dirty="0">
                  <a:solidFill>
                    <a:srgbClr val="0072C6"/>
                  </a:solidFill>
                  <a:latin typeface="Segoe UI" panose="020B0502040204020203" pitchFamily="34" charset="0"/>
                  <a:cs typeface="Segoe UI" panose="020B0502040204020203" pitchFamily="34" charset="0"/>
                </a:rPr>
                <a:t>{ }</a:t>
              </a:r>
            </a:p>
          </p:txBody>
        </p:sp>
      </p:grpSp>
      <p:grpSp>
        <p:nvGrpSpPr>
          <p:cNvPr id="10" name="Group 9">
            <a:extLst>
              <a:ext uri="{FF2B5EF4-FFF2-40B4-BE49-F238E27FC236}">
                <a16:creationId xmlns:a16="http://schemas.microsoft.com/office/drawing/2014/main" id="{7192C99E-3C1A-444B-B112-9FA1FEB5504E}"/>
              </a:ext>
            </a:extLst>
          </p:cNvPr>
          <p:cNvGrpSpPr/>
          <p:nvPr/>
        </p:nvGrpSpPr>
        <p:grpSpPr>
          <a:xfrm>
            <a:off x="9955381" y="3402489"/>
            <a:ext cx="861056" cy="861056"/>
            <a:chOff x="10226176" y="3102073"/>
            <a:chExt cx="878322" cy="878322"/>
          </a:xfrm>
        </p:grpSpPr>
        <p:sp>
          <p:nvSpPr>
            <p:cNvPr id="420" name="Oval 419">
              <a:extLst>
                <a:ext uri="{FF2B5EF4-FFF2-40B4-BE49-F238E27FC236}">
                  <a16:creationId xmlns:a16="http://schemas.microsoft.com/office/drawing/2014/main" id="{534A5AE2-CCD0-4C0E-8247-8BA0AB393B41}"/>
                </a:ext>
              </a:extLst>
            </p:cNvPr>
            <p:cNvSpPr/>
            <p:nvPr/>
          </p:nvSpPr>
          <p:spPr bwMode="auto">
            <a:xfrm>
              <a:off x="10226176"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9E414BA2-76FA-4CC2-BA8F-3F5D84B7E5CD}"/>
                </a:ext>
              </a:extLst>
            </p:cNvPr>
            <p:cNvGrpSpPr/>
            <p:nvPr/>
          </p:nvGrpSpPr>
          <p:grpSpPr>
            <a:xfrm>
              <a:off x="10352395" y="3305415"/>
              <a:ext cx="630424" cy="453959"/>
              <a:chOff x="10339924" y="3310288"/>
              <a:chExt cx="630424" cy="453959"/>
            </a:xfrm>
          </p:grpSpPr>
          <p:sp>
            <p:nvSpPr>
              <p:cNvPr id="181" name="Rectangle 180">
                <a:extLst>
                  <a:ext uri="{FF2B5EF4-FFF2-40B4-BE49-F238E27FC236}">
                    <a16:creationId xmlns:a16="http://schemas.microsoft.com/office/drawing/2014/main" id="{C8275A54-9C48-4932-AB04-54E6D5CCACA8}"/>
                  </a:ext>
                </a:extLst>
              </p:cNvPr>
              <p:cNvSpPr/>
              <p:nvPr/>
            </p:nvSpPr>
            <p:spPr bwMode="auto">
              <a:xfrm>
                <a:off x="10421531" y="3382419"/>
                <a:ext cx="486888" cy="347119"/>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9A08A343-1EFF-4331-9A22-C66750F5A66B}"/>
                  </a:ext>
                </a:extLst>
              </p:cNvPr>
              <p:cNvSpPr/>
              <p:nvPr/>
            </p:nvSpPr>
            <p:spPr bwMode="auto">
              <a:xfrm>
                <a:off x="10339924" y="3310288"/>
                <a:ext cx="484286" cy="33171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E75D055A-71EC-475C-A8FD-5B603FDB4526}"/>
                  </a:ext>
                </a:extLst>
              </p:cNvPr>
              <p:cNvSpPr/>
              <p:nvPr/>
            </p:nvSpPr>
            <p:spPr bwMode="auto">
              <a:xfrm>
                <a:off x="10523576" y="3471244"/>
                <a:ext cx="446772" cy="29300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B36E3E95-9667-426D-AE00-C8644656DA7A}"/>
                  </a:ext>
                </a:extLst>
              </p:cNvPr>
              <p:cNvGrpSpPr/>
              <p:nvPr/>
            </p:nvGrpSpPr>
            <p:grpSpPr>
              <a:xfrm>
                <a:off x="10449737" y="3395452"/>
                <a:ext cx="339500" cy="282535"/>
                <a:chOff x="9271001" y="3551238"/>
                <a:chExt cx="955675" cy="795337"/>
              </a:xfrm>
            </p:grpSpPr>
            <p:sp>
              <p:nvSpPr>
                <p:cNvPr id="185" name="Oval 20">
                  <a:extLst>
                    <a:ext uri="{FF2B5EF4-FFF2-40B4-BE49-F238E27FC236}">
                      <a16:creationId xmlns:a16="http://schemas.microsoft.com/office/drawing/2014/main" id="{68CBE819-27A4-4C79-9838-57BC056B8F2A}"/>
                    </a:ext>
                  </a:extLst>
                </p:cNvPr>
                <p:cNvSpPr>
                  <a:spLocks noChangeArrowheads="1"/>
                </p:cNvSpPr>
                <p:nvPr/>
              </p:nvSpPr>
              <p:spPr bwMode="auto">
                <a:xfrm>
                  <a:off x="9753601"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6" name="Oval 21">
                  <a:extLst>
                    <a:ext uri="{FF2B5EF4-FFF2-40B4-BE49-F238E27FC236}">
                      <a16:creationId xmlns:a16="http://schemas.microsoft.com/office/drawing/2014/main" id="{61F6CEBE-C42C-4C07-A1D8-65C9912F148E}"/>
                    </a:ext>
                  </a:extLst>
                </p:cNvPr>
                <p:cNvSpPr>
                  <a:spLocks noChangeArrowheads="1"/>
                </p:cNvSpPr>
                <p:nvPr/>
              </p:nvSpPr>
              <p:spPr bwMode="auto">
                <a:xfrm>
                  <a:off x="10088563"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7" name="Oval 22">
                  <a:extLst>
                    <a:ext uri="{FF2B5EF4-FFF2-40B4-BE49-F238E27FC236}">
                      <a16:creationId xmlns:a16="http://schemas.microsoft.com/office/drawing/2014/main" id="{D31AE107-E0FB-4764-8B38-AFD0F31F4F01}"/>
                    </a:ext>
                  </a:extLst>
                </p:cNvPr>
                <p:cNvSpPr>
                  <a:spLocks noChangeArrowheads="1"/>
                </p:cNvSpPr>
                <p:nvPr/>
              </p:nvSpPr>
              <p:spPr bwMode="auto">
                <a:xfrm>
                  <a:off x="9271001" y="3884613"/>
                  <a:ext cx="134938"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8" name="Line 23">
                  <a:extLst>
                    <a:ext uri="{FF2B5EF4-FFF2-40B4-BE49-F238E27FC236}">
                      <a16:creationId xmlns:a16="http://schemas.microsoft.com/office/drawing/2014/main" id="{C32C7F71-4AA1-4C3F-8B39-EE58C868AB53}"/>
                    </a:ext>
                  </a:extLst>
                </p:cNvPr>
                <p:cNvSpPr>
                  <a:spLocks noChangeShapeType="1"/>
                </p:cNvSpPr>
                <p:nvPr/>
              </p:nvSpPr>
              <p:spPr bwMode="auto">
                <a:xfrm flipH="1">
                  <a:off x="9893301" y="3952875"/>
                  <a:ext cx="195263"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9" name="Line 24">
                  <a:extLst>
                    <a:ext uri="{FF2B5EF4-FFF2-40B4-BE49-F238E27FC236}">
                      <a16:creationId xmlns:a16="http://schemas.microsoft.com/office/drawing/2014/main" id="{2B023697-7776-415A-B45A-B9AC3382154F}"/>
                    </a:ext>
                  </a:extLst>
                </p:cNvPr>
                <p:cNvSpPr>
                  <a:spLocks noChangeShapeType="1"/>
                </p:cNvSpPr>
                <p:nvPr/>
              </p:nvSpPr>
              <p:spPr bwMode="auto">
                <a:xfrm flipH="1">
                  <a:off x="9402763" y="3952875"/>
                  <a:ext cx="350838"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25">
                  <a:extLst>
                    <a:ext uri="{FF2B5EF4-FFF2-40B4-BE49-F238E27FC236}">
                      <a16:creationId xmlns:a16="http://schemas.microsoft.com/office/drawing/2014/main" id="{18988477-130D-44C7-9EAA-6590335567FD}"/>
                    </a:ext>
                  </a:extLst>
                </p:cNvPr>
                <p:cNvSpPr>
                  <a:spLocks/>
                </p:cNvSpPr>
                <p:nvPr/>
              </p:nvSpPr>
              <p:spPr bwMode="auto">
                <a:xfrm>
                  <a:off x="9961563" y="4114800"/>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26">
                  <a:extLst>
                    <a:ext uri="{FF2B5EF4-FFF2-40B4-BE49-F238E27FC236}">
                      <a16:creationId xmlns:a16="http://schemas.microsoft.com/office/drawing/2014/main" id="{461F79DB-27F6-4FA3-A805-AADD0E846259}"/>
                    </a:ext>
                  </a:extLst>
                </p:cNvPr>
                <p:cNvSpPr>
                  <a:spLocks/>
                </p:cNvSpPr>
                <p:nvPr/>
              </p:nvSpPr>
              <p:spPr bwMode="auto">
                <a:xfrm>
                  <a:off x="9478963" y="4191000"/>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27">
                  <a:extLst>
                    <a:ext uri="{FF2B5EF4-FFF2-40B4-BE49-F238E27FC236}">
                      <a16:creationId xmlns:a16="http://schemas.microsoft.com/office/drawing/2014/main" id="{ADB9201F-506E-4121-8C9A-AD3C8FAE67C9}"/>
                    </a:ext>
                  </a:extLst>
                </p:cNvPr>
                <p:cNvSpPr>
                  <a:spLocks/>
                </p:cNvSpPr>
                <p:nvPr/>
              </p:nvSpPr>
              <p:spPr bwMode="auto">
                <a:xfrm>
                  <a:off x="9961563" y="3619500"/>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3" name="Line 28">
                  <a:extLst>
                    <a:ext uri="{FF2B5EF4-FFF2-40B4-BE49-F238E27FC236}">
                      <a16:creationId xmlns:a16="http://schemas.microsoft.com/office/drawing/2014/main" id="{6D8354EA-591D-49DC-9A8D-A9F87EADB14B}"/>
                    </a:ext>
                  </a:extLst>
                </p:cNvPr>
                <p:cNvSpPr>
                  <a:spLocks noChangeShapeType="1"/>
                </p:cNvSpPr>
                <p:nvPr/>
              </p:nvSpPr>
              <p:spPr bwMode="auto">
                <a:xfrm flipV="1">
                  <a:off x="9601201" y="4006850"/>
                  <a:ext cx="177800" cy="2095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4" name="Freeform 29">
                  <a:extLst>
                    <a:ext uri="{FF2B5EF4-FFF2-40B4-BE49-F238E27FC236}">
                      <a16:creationId xmlns:a16="http://schemas.microsoft.com/office/drawing/2014/main" id="{98F1243F-97D9-4213-B9AC-AE7851C56462}"/>
                    </a:ext>
                  </a:extLst>
                </p:cNvPr>
                <p:cNvSpPr>
                  <a:spLocks/>
                </p:cNvSpPr>
                <p:nvPr/>
              </p:nvSpPr>
              <p:spPr bwMode="auto">
                <a:xfrm>
                  <a:off x="9478963" y="3551238"/>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5" name="Line 30">
                  <a:extLst>
                    <a:ext uri="{FF2B5EF4-FFF2-40B4-BE49-F238E27FC236}">
                      <a16:creationId xmlns:a16="http://schemas.microsoft.com/office/drawing/2014/main" id="{548D0FFC-7613-4F57-8AD9-22D405D9EE9D}"/>
                    </a:ext>
                  </a:extLst>
                </p:cNvPr>
                <p:cNvSpPr>
                  <a:spLocks noChangeShapeType="1"/>
                </p:cNvSpPr>
                <p:nvPr/>
              </p:nvSpPr>
              <p:spPr bwMode="auto">
                <a:xfrm>
                  <a:off x="9874251" y="4006850"/>
                  <a:ext cx="119063" cy="134938"/>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6" name="Line 31">
                  <a:extLst>
                    <a:ext uri="{FF2B5EF4-FFF2-40B4-BE49-F238E27FC236}">
                      <a16:creationId xmlns:a16="http://schemas.microsoft.com/office/drawing/2014/main" id="{005F4DC2-0AAF-4B0F-AC8E-25C3C6AEB81B}"/>
                    </a:ext>
                  </a:extLst>
                </p:cNvPr>
                <p:cNvSpPr>
                  <a:spLocks noChangeShapeType="1"/>
                </p:cNvSpPr>
                <p:nvPr/>
              </p:nvSpPr>
              <p:spPr bwMode="auto">
                <a:xfrm>
                  <a:off x="9601201" y="3681413"/>
                  <a:ext cx="179388" cy="212725"/>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7" name="Line 32">
                  <a:extLst>
                    <a:ext uri="{FF2B5EF4-FFF2-40B4-BE49-F238E27FC236}">
                      <a16:creationId xmlns:a16="http://schemas.microsoft.com/office/drawing/2014/main" id="{3647B65D-BD0C-47A9-9CFF-4B58B2D3F2EA}"/>
                    </a:ext>
                  </a:extLst>
                </p:cNvPr>
                <p:cNvSpPr>
                  <a:spLocks noChangeShapeType="1"/>
                </p:cNvSpPr>
                <p:nvPr/>
              </p:nvSpPr>
              <p:spPr bwMode="auto">
                <a:xfrm flipV="1">
                  <a:off x="9871076" y="3749675"/>
                  <a:ext cx="122238" cy="1460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 name="Group 5">
            <a:extLst>
              <a:ext uri="{FF2B5EF4-FFF2-40B4-BE49-F238E27FC236}">
                <a16:creationId xmlns:a16="http://schemas.microsoft.com/office/drawing/2014/main" id="{D9242924-6BDD-4524-B36F-5C70A580E3FC}"/>
              </a:ext>
            </a:extLst>
          </p:cNvPr>
          <p:cNvGrpSpPr/>
          <p:nvPr/>
        </p:nvGrpSpPr>
        <p:grpSpPr>
          <a:xfrm>
            <a:off x="9717367" y="4606459"/>
            <a:ext cx="861056" cy="861056"/>
            <a:chOff x="10013971" y="4330185"/>
            <a:chExt cx="878322" cy="878322"/>
          </a:xfrm>
        </p:grpSpPr>
        <p:sp>
          <p:nvSpPr>
            <p:cNvPr id="421" name="Oval 420">
              <a:extLst>
                <a:ext uri="{FF2B5EF4-FFF2-40B4-BE49-F238E27FC236}">
                  <a16:creationId xmlns:a16="http://schemas.microsoft.com/office/drawing/2014/main" id="{3D76E4A4-263A-45BD-822B-F8D958E0058B}"/>
                </a:ext>
              </a:extLst>
            </p:cNvPr>
            <p:cNvSpPr/>
            <p:nvPr/>
          </p:nvSpPr>
          <p:spPr bwMode="auto">
            <a:xfrm>
              <a:off x="10013971"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2CCC43E-A200-4B8E-BF9A-D2EC4EB9B9F3}"/>
                </a:ext>
              </a:extLst>
            </p:cNvPr>
            <p:cNvGrpSpPr/>
            <p:nvPr/>
          </p:nvGrpSpPr>
          <p:grpSpPr>
            <a:xfrm>
              <a:off x="10171710" y="4594187"/>
              <a:ext cx="538599" cy="378883"/>
              <a:chOff x="7157992" y="5591272"/>
              <a:chExt cx="865977" cy="609182"/>
            </a:xfrm>
          </p:grpSpPr>
          <p:sp>
            <p:nvSpPr>
              <p:cNvPr id="199" name="Rectangle 198">
                <a:extLst>
                  <a:ext uri="{FF2B5EF4-FFF2-40B4-BE49-F238E27FC236}">
                    <a16:creationId xmlns:a16="http://schemas.microsoft.com/office/drawing/2014/main" id="{AB619FD5-0904-4EFF-9147-69F47A0A7EE6}"/>
                  </a:ext>
                </a:extLst>
              </p:cNvPr>
              <p:cNvSpPr/>
              <p:nvPr/>
            </p:nvSpPr>
            <p:spPr bwMode="auto">
              <a:xfrm>
                <a:off x="7225627" y="5591272"/>
                <a:ext cx="752447" cy="609182"/>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D0A2C1B-4706-4D2F-9F6D-F25FBB777EC4}"/>
                  </a:ext>
                </a:extLst>
              </p:cNvPr>
              <p:cNvSpPr/>
              <p:nvPr/>
            </p:nvSpPr>
            <p:spPr bwMode="auto">
              <a:xfrm>
                <a:off x="7157992" y="5685917"/>
                <a:ext cx="865977" cy="41988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77E0A2CF-25F6-444D-AE26-F09158E75465}"/>
                  </a:ext>
                </a:extLst>
              </p:cNvPr>
              <p:cNvGrpSpPr/>
              <p:nvPr/>
            </p:nvGrpSpPr>
            <p:grpSpPr>
              <a:xfrm>
                <a:off x="7400356" y="5689368"/>
                <a:ext cx="440728" cy="417916"/>
                <a:chOff x="8366748" y="5282915"/>
                <a:chExt cx="658232" cy="549640"/>
              </a:xfrm>
            </p:grpSpPr>
            <p:grpSp>
              <p:nvGrpSpPr>
                <p:cNvPr id="204" name="Group 203">
                  <a:extLst>
                    <a:ext uri="{FF2B5EF4-FFF2-40B4-BE49-F238E27FC236}">
                      <a16:creationId xmlns:a16="http://schemas.microsoft.com/office/drawing/2014/main" id="{7FBBDAB6-32B2-482E-A52B-307845109560}"/>
                    </a:ext>
                  </a:extLst>
                </p:cNvPr>
                <p:cNvGrpSpPr/>
                <p:nvPr/>
              </p:nvGrpSpPr>
              <p:grpSpPr>
                <a:xfrm>
                  <a:off x="8366748" y="5282915"/>
                  <a:ext cx="131762" cy="549640"/>
                  <a:chOff x="8366748" y="5330107"/>
                  <a:chExt cx="131762" cy="549640"/>
                </a:xfrm>
              </p:grpSpPr>
              <p:sp>
                <p:nvSpPr>
                  <p:cNvPr id="211" name="Rectangle 210">
                    <a:extLst>
                      <a:ext uri="{FF2B5EF4-FFF2-40B4-BE49-F238E27FC236}">
                        <a16:creationId xmlns:a16="http://schemas.microsoft.com/office/drawing/2014/main" id="{BD68659A-9339-4435-A8FD-E0ABE5E83CD1}"/>
                      </a:ext>
                    </a:extLst>
                  </p:cNvPr>
                  <p:cNvSpPr/>
                  <p:nvPr/>
                </p:nvSpPr>
                <p:spPr bwMode="auto">
                  <a:xfrm>
                    <a:off x="8366748" y="5330107"/>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7C89B100-AA54-441E-9B96-10864455A85F}"/>
                      </a:ext>
                    </a:extLst>
                  </p:cNvPr>
                  <p:cNvSpPr/>
                  <p:nvPr/>
                </p:nvSpPr>
                <p:spPr bwMode="auto">
                  <a:xfrm>
                    <a:off x="8366748" y="5550173"/>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D584EF2B-97A7-43B1-A5B7-21AE23A418AC}"/>
                      </a:ext>
                    </a:extLst>
                  </p:cNvPr>
                  <p:cNvSpPr/>
                  <p:nvPr/>
                </p:nvSpPr>
                <p:spPr bwMode="auto">
                  <a:xfrm>
                    <a:off x="8366748" y="5770746"/>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EC5771FC-5A38-4941-8731-77F9E45E664E}"/>
                    </a:ext>
                  </a:extLst>
                </p:cNvPr>
                <p:cNvGrpSpPr/>
                <p:nvPr/>
              </p:nvGrpSpPr>
              <p:grpSpPr>
                <a:xfrm>
                  <a:off x="8644018" y="5390898"/>
                  <a:ext cx="131762" cy="329574"/>
                  <a:chOff x="8644018" y="5502981"/>
                  <a:chExt cx="131762" cy="329574"/>
                </a:xfrm>
              </p:grpSpPr>
              <p:sp>
                <p:nvSpPr>
                  <p:cNvPr id="207" name="Rectangle 206">
                    <a:extLst>
                      <a:ext uri="{FF2B5EF4-FFF2-40B4-BE49-F238E27FC236}">
                        <a16:creationId xmlns:a16="http://schemas.microsoft.com/office/drawing/2014/main" id="{4BEA6AC2-3256-4FB2-8216-BD17E13D0DB1}"/>
                      </a:ext>
                    </a:extLst>
                  </p:cNvPr>
                  <p:cNvSpPr/>
                  <p:nvPr/>
                </p:nvSpPr>
                <p:spPr bwMode="auto">
                  <a:xfrm>
                    <a:off x="86440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1363B278-1455-47E5-A438-31FFD6423F19}"/>
                      </a:ext>
                    </a:extLst>
                  </p:cNvPr>
                  <p:cNvSpPr/>
                  <p:nvPr/>
                </p:nvSpPr>
                <p:spPr bwMode="auto">
                  <a:xfrm>
                    <a:off x="8644018" y="5723554"/>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523DDB00-EDB4-4642-B077-62623C3C74C0}"/>
                    </a:ext>
                  </a:extLst>
                </p:cNvPr>
                <p:cNvSpPr/>
                <p:nvPr/>
              </p:nvSpPr>
              <p:spPr bwMode="auto">
                <a:xfrm>
                  <a:off x="88932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2" name="Group 11">
            <a:extLst>
              <a:ext uri="{FF2B5EF4-FFF2-40B4-BE49-F238E27FC236}">
                <a16:creationId xmlns:a16="http://schemas.microsoft.com/office/drawing/2014/main" id="{AD7E0518-F47F-4DB3-A1B7-506043294C44}"/>
              </a:ext>
            </a:extLst>
          </p:cNvPr>
          <p:cNvGrpSpPr/>
          <p:nvPr/>
        </p:nvGrpSpPr>
        <p:grpSpPr>
          <a:xfrm>
            <a:off x="8769301" y="5248364"/>
            <a:ext cx="861056" cy="861056"/>
            <a:chOff x="8888933" y="5095379"/>
            <a:chExt cx="878322" cy="878322"/>
          </a:xfrm>
        </p:grpSpPr>
        <p:sp>
          <p:nvSpPr>
            <p:cNvPr id="422" name="Oval 421">
              <a:extLst>
                <a:ext uri="{FF2B5EF4-FFF2-40B4-BE49-F238E27FC236}">
                  <a16:creationId xmlns:a16="http://schemas.microsoft.com/office/drawing/2014/main" id="{EBF97C7F-DE3D-4C4A-A35B-8393D3F4AB48}"/>
                </a:ext>
              </a:extLst>
            </p:cNvPr>
            <p:cNvSpPr/>
            <p:nvPr/>
          </p:nvSpPr>
          <p:spPr bwMode="auto">
            <a:xfrm>
              <a:off x="8888933" y="509537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4" name="Group 213">
              <a:extLst>
                <a:ext uri="{FF2B5EF4-FFF2-40B4-BE49-F238E27FC236}">
                  <a16:creationId xmlns:a16="http://schemas.microsoft.com/office/drawing/2014/main" id="{B574AE68-2CB3-4B72-9340-F49668D814C1}"/>
                </a:ext>
              </a:extLst>
            </p:cNvPr>
            <p:cNvGrpSpPr/>
            <p:nvPr/>
          </p:nvGrpSpPr>
          <p:grpSpPr>
            <a:xfrm>
              <a:off x="9103330" y="5309024"/>
              <a:ext cx="461868" cy="461867"/>
              <a:chOff x="6650558" y="5072361"/>
              <a:chExt cx="656362" cy="656362"/>
            </a:xfrm>
            <a:solidFill>
              <a:srgbClr val="0072C6"/>
            </a:solidFill>
          </p:grpSpPr>
          <p:sp>
            <p:nvSpPr>
              <p:cNvPr id="215" name="Freeform 88">
                <a:extLst>
                  <a:ext uri="{FF2B5EF4-FFF2-40B4-BE49-F238E27FC236}">
                    <a16:creationId xmlns:a16="http://schemas.microsoft.com/office/drawing/2014/main" id="{8C30E3D9-84B9-4900-926C-9460ACEBCB23}"/>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89">
                <a:extLst>
                  <a:ext uri="{FF2B5EF4-FFF2-40B4-BE49-F238E27FC236}">
                    <a16:creationId xmlns:a16="http://schemas.microsoft.com/office/drawing/2014/main" id="{9A470494-C7A4-4E4F-9FCF-18FE58F84170}"/>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65"/>
              </a:p>
            </p:txBody>
          </p:sp>
        </p:grpSp>
      </p:grpSp>
      <p:sp>
        <p:nvSpPr>
          <p:cNvPr id="423" name="Oval 422">
            <a:extLst>
              <a:ext uri="{FF2B5EF4-FFF2-40B4-BE49-F238E27FC236}">
                <a16:creationId xmlns:a16="http://schemas.microsoft.com/office/drawing/2014/main" id="{FF6E8ED5-F98E-403A-B8AD-EFAC06C8AB07}"/>
              </a:ext>
            </a:extLst>
          </p:cNvPr>
          <p:cNvSpPr/>
          <p:nvPr/>
        </p:nvSpPr>
        <p:spPr bwMode="auto">
          <a:xfrm>
            <a:off x="7480218" y="5248364"/>
            <a:ext cx="861056" cy="861056"/>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9081CAB-9108-498C-A43C-0E4A78C23B83}"/>
              </a:ext>
            </a:extLst>
          </p:cNvPr>
          <p:cNvGrpSpPr/>
          <p:nvPr/>
        </p:nvGrpSpPr>
        <p:grpSpPr>
          <a:xfrm>
            <a:off x="6538368" y="4573038"/>
            <a:ext cx="861056" cy="861056"/>
            <a:chOff x="6454182" y="4330185"/>
            <a:chExt cx="878322" cy="878322"/>
          </a:xfrm>
        </p:grpSpPr>
        <p:sp>
          <p:nvSpPr>
            <p:cNvPr id="424" name="Oval 423">
              <a:extLst>
                <a:ext uri="{FF2B5EF4-FFF2-40B4-BE49-F238E27FC236}">
                  <a16:creationId xmlns:a16="http://schemas.microsoft.com/office/drawing/2014/main" id="{2A16F714-0E48-4517-8F14-1DE03BD2F37C}"/>
                </a:ext>
              </a:extLst>
            </p:cNvPr>
            <p:cNvSpPr/>
            <p:nvPr/>
          </p:nvSpPr>
          <p:spPr bwMode="auto">
            <a:xfrm>
              <a:off x="6454182"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2" name="Group 221">
              <a:extLst>
                <a:ext uri="{FF2B5EF4-FFF2-40B4-BE49-F238E27FC236}">
                  <a16:creationId xmlns:a16="http://schemas.microsoft.com/office/drawing/2014/main" id="{CCD5649F-AC54-4280-93EE-59D3B22CA1D2}"/>
                </a:ext>
              </a:extLst>
            </p:cNvPr>
            <p:cNvGrpSpPr/>
            <p:nvPr/>
          </p:nvGrpSpPr>
          <p:grpSpPr>
            <a:xfrm>
              <a:off x="6660761" y="4556533"/>
              <a:ext cx="437269" cy="447393"/>
              <a:chOff x="6762332" y="4777776"/>
              <a:chExt cx="424558" cy="434386"/>
            </a:xfrm>
            <a:noFill/>
          </p:grpSpPr>
          <p:sp>
            <p:nvSpPr>
              <p:cNvPr id="223" name="Freeform 36">
                <a:extLst>
                  <a:ext uri="{FF2B5EF4-FFF2-40B4-BE49-F238E27FC236}">
                    <a16:creationId xmlns:a16="http://schemas.microsoft.com/office/drawing/2014/main" id="{E960A986-C692-4D06-A6FE-B8296A1A0F45}"/>
                  </a:ext>
                </a:extLst>
              </p:cNvPr>
              <p:cNvSpPr>
                <a:spLocks/>
              </p:cNvSpPr>
              <p:nvPr/>
            </p:nvSpPr>
            <p:spPr bwMode="auto">
              <a:xfrm>
                <a:off x="6973927" y="4777776"/>
                <a:ext cx="212963" cy="191495"/>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37">
                <a:extLst>
                  <a:ext uri="{FF2B5EF4-FFF2-40B4-BE49-F238E27FC236}">
                    <a16:creationId xmlns:a16="http://schemas.microsoft.com/office/drawing/2014/main" id="{6E179E23-3B92-42D3-9329-5B0FD6636DB3}"/>
                  </a:ext>
                </a:extLst>
              </p:cNvPr>
              <p:cNvSpPr>
                <a:spLocks/>
              </p:cNvSpPr>
              <p:nvPr/>
            </p:nvSpPr>
            <p:spPr bwMode="auto">
              <a:xfrm>
                <a:off x="6762332" y="4812983"/>
                <a:ext cx="160581" cy="156287"/>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38">
                <a:extLst>
                  <a:ext uri="{FF2B5EF4-FFF2-40B4-BE49-F238E27FC236}">
                    <a16:creationId xmlns:a16="http://schemas.microsoft.com/office/drawing/2014/main" id="{44E128A3-A113-4466-97C0-E045308E258C}"/>
                  </a:ext>
                </a:extLst>
              </p:cNvPr>
              <p:cNvSpPr>
                <a:spLocks/>
              </p:cNvSpPr>
              <p:nvPr/>
            </p:nvSpPr>
            <p:spPr bwMode="auto">
              <a:xfrm>
                <a:off x="6762332" y="5022385"/>
                <a:ext cx="160581" cy="156287"/>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39">
                <a:extLst>
                  <a:ext uri="{FF2B5EF4-FFF2-40B4-BE49-F238E27FC236}">
                    <a16:creationId xmlns:a16="http://schemas.microsoft.com/office/drawing/2014/main" id="{BE303140-FDB3-481A-BDD1-D4A47298D50B}"/>
                  </a:ext>
                </a:extLst>
              </p:cNvPr>
              <p:cNvSpPr>
                <a:spLocks/>
              </p:cNvSpPr>
              <p:nvPr/>
            </p:nvSpPr>
            <p:spPr bwMode="auto">
              <a:xfrm>
                <a:off x="6972210" y="5024102"/>
                <a:ext cx="214680" cy="188060"/>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8" name="Group 7">
            <a:extLst>
              <a:ext uri="{FF2B5EF4-FFF2-40B4-BE49-F238E27FC236}">
                <a16:creationId xmlns:a16="http://schemas.microsoft.com/office/drawing/2014/main" id="{6E47F255-7573-497A-B235-48AA89C7D8EC}"/>
              </a:ext>
            </a:extLst>
          </p:cNvPr>
          <p:cNvGrpSpPr/>
          <p:nvPr/>
        </p:nvGrpSpPr>
        <p:grpSpPr>
          <a:xfrm>
            <a:off x="6298347" y="3402489"/>
            <a:ext cx="861056" cy="861056"/>
            <a:chOff x="6330438" y="3102073"/>
            <a:chExt cx="878322" cy="878322"/>
          </a:xfrm>
        </p:grpSpPr>
        <p:sp>
          <p:nvSpPr>
            <p:cNvPr id="419" name="Oval 418">
              <a:extLst>
                <a:ext uri="{FF2B5EF4-FFF2-40B4-BE49-F238E27FC236}">
                  <a16:creationId xmlns:a16="http://schemas.microsoft.com/office/drawing/2014/main" id="{70B8B1CD-047D-4652-B12A-715700438529}"/>
                </a:ext>
              </a:extLst>
            </p:cNvPr>
            <p:cNvSpPr/>
            <p:nvPr/>
          </p:nvSpPr>
          <p:spPr bwMode="auto">
            <a:xfrm>
              <a:off x="6330438"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16">
              <a:extLst>
                <a:ext uri="{FF2B5EF4-FFF2-40B4-BE49-F238E27FC236}">
                  <a16:creationId xmlns:a16="http://schemas.microsoft.com/office/drawing/2014/main" id="{880DF907-E8AD-49AF-83A8-575EDDCCC331}"/>
                </a:ext>
              </a:extLst>
            </p:cNvPr>
            <p:cNvSpPr>
              <a:spLocks/>
            </p:cNvSpPr>
            <p:nvPr/>
          </p:nvSpPr>
          <p:spPr bwMode="auto">
            <a:xfrm>
              <a:off x="6539134" y="3306073"/>
              <a:ext cx="408642" cy="490063"/>
            </a:xfrm>
            <a:custGeom>
              <a:avLst/>
              <a:gdLst>
                <a:gd name="T0" fmla="*/ 532 w 532"/>
                <a:gd name="T1" fmla="*/ 586 h 638"/>
                <a:gd name="T2" fmla="*/ 532 w 532"/>
                <a:gd name="T3" fmla="*/ 586 h 638"/>
                <a:gd name="T4" fmla="*/ 532 w 532"/>
                <a:gd name="T5" fmla="*/ 56 h 638"/>
                <a:gd name="T6" fmla="*/ 343 w 532"/>
                <a:gd name="T7" fmla="*/ 0 h 638"/>
                <a:gd name="T8" fmla="*/ 0 w 532"/>
                <a:gd name="T9" fmla="*/ 129 h 638"/>
                <a:gd name="T10" fmla="*/ 0 w 532"/>
                <a:gd name="T11" fmla="*/ 129 h 638"/>
                <a:gd name="T12" fmla="*/ 0 w 532"/>
                <a:gd name="T13" fmla="*/ 513 h 638"/>
                <a:gd name="T14" fmla="*/ 117 w 532"/>
                <a:gd name="T15" fmla="*/ 466 h 638"/>
                <a:gd name="T16" fmla="*/ 117 w 532"/>
                <a:gd name="T17" fmla="*/ 155 h 638"/>
                <a:gd name="T18" fmla="*/ 343 w 532"/>
                <a:gd name="T19" fmla="*/ 101 h 638"/>
                <a:gd name="T20" fmla="*/ 343 w 532"/>
                <a:gd name="T21" fmla="*/ 560 h 638"/>
                <a:gd name="T22" fmla="*/ 0 w 532"/>
                <a:gd name="T23" fmla="*/ 513 h 638"/>
                <a:gd name="T24" fmla="*/ 343 w 532"/>
                <a:gd name="T25" fmla="*/ 638 h 638"/>
                <a:gd name="T26" fmla="*/ 343 w 532"/>
                <a:gd name="T27" fmla="*/ 638 h 638"/>
                <a:gd name="T28" fmla="*/ 532 w 532"/>
                <a:gd name="T29" fmla="*/ 586 h 638"/>
                <a:gd name="T30" fmla="*/ 532 w 532"/>
                <a:gd name="T31" fmla="*/ 586 h 638"/>
                <a:gd name="T32" fmla="*/ 532 w 532"/>
                <a:gd name="T33" fmla="*/ 586 h 638"/>
                <a:gd name="T34" fmla="*/ 532 w 532"/>
                <a:gd name="T35" fmla="*/ 586 h 638"/>
                <a:gd name="T36" fmla="*/ 532 w 532"/>
                <a:gd name="T37" fmla="*/ 58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2" h="638">
                  <a:moveTo>
                    <a:pt x="532" y="586"/>
                  </a:moveTo>
                  <a:lnTo>
                    <a:pt x="532" y="586"/>
                  </a:lnTo>
                  <a:lnTo>
                    <a:pt x="532" y="56"/>
                  </a:lnTo>
                  <a:lnTo>
                    <a:pt x="343" y="0"/>
                  </a:lnTo>
                  <a:lnTo>
                    <a:pt x="0" y="129"/>
                  </a:lnTo>
                  <a:lnTo>
                    <a:pt x="0" y="129"/>
                  </a:lnTo>
                  <a:lnTo>
                    <a:pt x="0" y="513"/>
                  </a:lnTo>
                  <a:lnTo>
                    <a:pt x="117" y="466"/>
                  </a:lnTo>
                  <a:lnTo>
                    <a:pt x="117" y="155"/>
                  </a:lnTo>
                  <a:lnTo>
                    <a:pt x="343" y="101"/>
                  </a:lnTo>
                  <a:lnTo>
                    <a:pt x="343" y="560"/>
                  </a:lnTo>
                  <a:lnTo>
                    <a:pt x="0" y="513"/>
                  </a:lnTo>
                  <a:lnTo>
                    <a:pt x="343" y="638"/>
                  </a:lnTo>
                  <a:lnTo>
                    <a:pt x="343" y="638"/>
                  </a:lnTo>
                  <a:lnTo>
                    <a:pt x="532" y="586"/>
                  </a:lnTo>
                  <a:lnTo>
                    <a:pt x="532" y="586"/>
                  </a:lnTo>
                  <a:lnTo>
                    <a:pt x="532" y="586"/>
                  </a:lnTo>
                  <a:lnTo>
                    <a:pt x="532" y="586"/>
                  </a:lnTo>
                  <a:lnTo>
                    <a:pt x="532" y="586"/>
                  </a:lnTo>
                  <a:close/>
                </a:path>
              </a:pathLst>
            </a:custGeom>
            <a:noFill/>
            <a:ln w="1905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pic>
        <p:nvPicPr>
          <p:cNvPr id="14" name="Graphic 13">
            <a:extLst>
              <a:ext uri="{FF2B5EF4-FFF2-40B4-BE49-F238E27FC236}">
                <a16:creationId xmlns:a16="http://schemas.microsoft.com/office/drawing/2014/main" id="{592A5935-8AAB-4D48-A27B-B2499F132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20" y="2500425"/>
            <a:ext cx="448212" cy="476226"/>
          </a:xfrm>
          <a:prstGeom prst="rect">
            <a:avLst/>
          </a:prstGeom>
        </p:spPr>
      </p:pic>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5781894" y="2565642"/>
            <a:ext cx="918225" cy="354866"/>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Power BI</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5295050" y="3671536"/>
            <a:ext cx="918225" cy="354866"/>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Dynamics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5507212" y="4825850"/>
            <a:ext cx="918225" cy="354866"/>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Intune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6487356" y="5594874"/>
            <a:ext cx="918225"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Cortana</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9751121" y="5594874"/>
            <a:ext cx="918225"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Skype</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10327936" y="2565642"/>
            <a:ext cx="1193018"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Cosmos DB</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10916477" y="3671536"/>
            <a:ext cx="918225"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IoT Hub</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10676780" y="4825850"/>
            <a:ext cx="1223216"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Event Hub</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8915748" y="1693107"/>
            <a:ext cx="1193018"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SQL Database</a:t>
            </a:r>
          </a:p>
        </p:txBody>
      </p:sp>
      <p:sp>
        <p:nvSpPr>
          <p:cNvPr id="122" name="Oval 121">
            <a:extLst>
              <a:ext uri="{FF2B5EF4-FFF2-40B4-BE49-F238E27FC236}">
                <a16:creationId xmlns:a16="http://schemas.microsoft.com/office/drawing/2014/main" id="{1E5304F5-B5A6-4629-92BF-137FC4856EC1}"/>
              </a:ext>
            </a:extLst>
          </p:cNvPr>
          <p:cNvSpPr/>
          <p:nvPr/>
        </p:nvSpPr>
        <p:spPr bwMode="auto">
          <a:xfrm>
            <a:off x="7659084" y="5427230"/>
            <a:ext cx="503326" cy="503323"/>
          </a:xfrm>
          <a:prstGeom prst="ellipse">
            <a:avLst/>
          </a:prstGeom>
          <a:noFill/>
          <a:ln w="317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840F69-7F82-4BA2-9156-01EE4A4C1356}"/>
              </a:ext>
            </a:extLst>
          </p:cNvPr>
          <p:cNvSpPr/>
          <p:nvPr/>
        </p:nvSpPr>
        <p:spPr bwMode="auto">
          <a:xfrm>
            <a:off x="7726369" y="5494515"/>
            <a:ext cx="368757" cy="368754"/>
          </a:xfrm>
          <a:prstGeom prst="ellipse">
            <a:avLst/>
          </a:prstGeom>
          <a:noFill/>
          <a:ln w="444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EB4D69B-E884-43A7-BB1A-ADE0FD67552B}"/>
              </a:ext>
            </a:extLst>
          </p:cNvPr>
          <p:cNvSpPr txBox="1"/>
          <p:nvPr/>
        </p:nvSpPr>
        <p:spPr>
          <a:xfrm>
            <a:off x="2898282" y="6267052"/>
            <a:ext cx="6347930" cy="615522"/>
          </a:xfrm>
          <a:prstGeom prst="rect">
            <a:avLst/>
          </a:prstGeom>
          <a:solidFill>
            <a:srgbClr val="FF8C00"/>
          </a:solid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rgbClr val="505050"/>
                    </a:gs>
                    <a:gs pos="30000">
                      <a:srgbClr val="505050"/>
                    </a:gs>
                  </a:gsLst>
                  <a:lin ang="5400000" scaled="0"/>
                </a:gradFill>
                <a:latin typeface="Segoe UI"/>
              </a:rPr>
              <a:t>Designed for mission critical tier 1 workloads</a:t>
            </a:r>
          </a:p>
        </p:txBody>
      </p:sp>
      <p:pic>
        <p:nvPicPr>
          <p:cNvPr id="102" name="Picture 101">
            <a:extLst>
              <a:ext uri="{FF2B5EF4-FFF2-40B4-BE49-F238E27FC236}">
                <a16:creationId xmlns:a16="http://schemas.microsoft.com/office/drawing/2014/main" id="{B05F9D5F-F184-4237-8D4F-09FC4354D505}"/>
              </a:ext>
            </a:extLst>
          </p:cNvPr>
          <p:cNvPicPr>
            <a:picLocks noChangeAspect="1"/>
          </p:cNvPicPr>
          <p:nvPr/>
        </p:nvPicPr>
        <p:blipFill>
          <a:blip r:embed="rId10"/>
          <a:stretch>
            <a:fillRect/>
          </a:stretch>
        </p:blipFill>
        <p:spPr>
          <a:xfrm>
            <a:off x="7496487" y="2892311"/>
            <a:ext cx="2028685" cy="2028685"/>
          </a:xfrm>
          <a:prstGeom prst="rect">
            <a:avLst/>
          </a:prstGeom>
        </p:spPr>
      </p:pic>
      <p:pic>
        <p:nvPicPr>
          <p:cNvPr id="4" name="Picture 3">
            <a:extLst>
              <a:ext uri="{FF2B5EF4-FFF2-40B4-BE49-F238E27FC236}">
                <a16:creationId xmlns:a16="http://schemas.microsoft.com/office/drawing/2014/main" id="{3586EE9F-7684-4347-A58A-17C6DB38626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41739" y="37052"/>
            <a:ext cx="4374698" cy="1964521"/>
          </a:xfrm>
          <a:prstGeom prst="rect">
            <a:avLst/>
          </a:prstGeom>
        </p:spPr>
      </p:pic>
      <p:sp>
        <p:nvSpPr>
          <p:cNvPr id="9" name="TextBox 8">
            <a:extLst>
              <a:ext uri="{FF2B5EF4-FFF2-40B4-BE49-F238E27FC236}">
                <a16:creationId xmlns:a16="http://schemas.microsoft.com/office/drawing/2014/main" id="{C7F80F4B-F2CA-BC46-8511-A2E87EE65436}"/>
              </a:ext>
            </a:extLst>
          </p:cNvPr>
          <p:cNvSpPr txBox="1"/>
          <p:nvPr/>
        </p:nvSpPr>
        <p:spPr>
          <a:xfrm>
            <a:off x="7624723" y="302172"/>
            <a:ext cx="181633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 Profile:</a:t>
            </a:r>
          </a:p>
        </p:txBody>
      </p:sp>
    </p:spTree>
    <p:extLst>
      <p:ext uri="{BB962C8B-B14F-4D97-AF65-F5344CB8AC3E}">
        <p14:creationId xmlns:p14="http://schemas.microsoft.com/office/powerpoint/2010/main" val="31598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4308" y="266296"/>
            <a:ext cx="5067879" cy="1512754"/>
          </a:xfrm>
        </p:spPr>
        <p:txBody>
          <a:bodyPr>
            <a:normAutofit fontScale="90000"/>
          </a:bodyPr>
          <a:lstStyle/>
          <a:p>
            <a:r>
              <a:rPr lang="en-US" dirty="0">
                <a:solidFill>
                  <a:schemeClr val="tx1"/>
                </a:solidFill>
                <a:cs typeface="Segoe UI Semibold" panose="020B0702040204020203" pitchFamily="34" charset="0"/>
              </a:rPr>
              <a:t>Business critical application  customer use cases</a:t>
            </a:r>
          </a:p>
        </p:txBody>
      </p:sp>
      <p:sp>
        <p:nvSpPr>
          <p:cNvPr id="117" name="Rectangle 116">
            <a:extLst>
              <a:ext uri="{FF2B5EF4-FFF2-40B4-BE49-F238E27FC236}">
                <a16:creationId xmlns:a16="http://schemas.microsoft.com/office/drawing/2014/main" id="{72F63503-5ED6-4044-AD4C-01ABBD93E456}"/>
              </a:ext>
            </a:extLst>
          </p:cNvPr>
          <p:cNvSpPr/>
          <p:nvPr/>
        </p:nvSpPr>
        <p:spPr bwMode="auto">
          <a:xfrm>
            <a:off x="866" y="6284394"/>
            <a:ext cx="12190271" cy="5726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88EB2A57-1CF1-43C5-BB35-837D6204A6D0}"/>
              </a:ext>
            </a:extLst>
          </p:cNvPr>
          <p:cNvSpPr/>
          <p:nvPr/>
        </p:nvSpPr>
        <p:spPr bwMode="auto">
          <a:xfrm>
            <a:off x="1410639" y="1721354"/>
            <a:ext cx="3640486" cy="3640486"/>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313" name="Oval 312">
            <a:extLst>
              <a:ext uri="{FF2B5EF4-FFF2-40B4-BE49-F238E27FC236}">
                <a16:creationId xmlns:a16="http://schemas.microsoft.com/office/drawing/2014/main" id="{E944D36E-CFE5-4A4E-BB36-2F4F2948984C}"/>
              </a:ext>
            </a:extLst>
          </p:cNvPr>
          <p:cNvSpPr/>
          <p:nvPr/>
        </p:nvSpPr>
        <p:spPr bwMode="auto">
          <a:xfrm>
            <a:off x="2802692" y="1311411"/>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1489293" y="1836176"/>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Oval 414">
            <a:extLst>
              <a:ext uri="{FF2B5EF4-FFF2-40B4-BE49-F238E27FC236}">
                <a16:creationId xmlns:a16="http://schemas.microsoft.com/office/drawing/2014/main" id="{E22868E9-5388-409B-BD5E-E4AA4BB64E7F}"/>
              </a:ext>
            </a:extLst>
          </p:cNvPr>
          <p:cNvSpPr/>
          <p:nvPr/>
        </p:nvSpPr>
        <p:spPr bwMode="auto">
          <a:xfrm>
            <a:off x="4098388" y="1836176"/>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Oval 419">
            <a:extLst>
              <a:ext uri="{FF2B5EF4-FFF2-40B4-BE49-F238E27FC236}">
                <a16:creationId xmlns:a16="http://schemas.microsoft.com/office/drawing/2014/main" id="{534A5AE2-CCD0-4C0E-8247-8BA0AB393B41}"/>
              </a:ext>
            </a:extLst>
          </p:cNvPr>
          <p:cNvSpPr/>
          <p:nvPr/>
        </p:nvSpPr>
        <p:spPr bwMode="auto">
          <a:xfrm>
            <a:off x="4653172" y="2939205"/>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Oval 420">
            <a:extLst>
              <a:ext uri="{FF2B5EF4-FFF2-40B4-BE49-F238E27FC236}">
                <a16:creationId xmlns:a16="http://schemas.microsoft.com/office/drawing/2014/main" id="{3D76E4A4-263A-45BD-822B-F8D958E0058B}"/>
              </a:ext>
            </a:extLst>
          </p:cNvPr>
          <p:cNvSpPr/>
          <p:nvPr/>
        </p:nvSpPr>
        <p:spPr bwMode="auto">
          <a:xfrm>
            <a:off x="4415192" y="4143004"/>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Oval 421">
            <a:extLst>
              <a:ext uri="{FF2B5EF4-FFF2-40B4-BE49-F238E27FC236}">
                <a16:creationId xmlns:a16="http://schemas.microsoft.com/office/drawing/2014/main" id="{EBF97C7F-DE3D-4C4A-A35B-8393D3F4AB48}"/>
              </a:ext>
            </a:extLst>
          </p:cNvPr>
          <p:cNvSpPr/>
          <p:nvPr/>
        </p:nvSpPr>
        <p:spPr bwMode="auto">
          <a:xfrm>
            <a:off x="3467260" y="4784819"/>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Oval 422">
            <a:extLst>
              <a:ext uri="{FF2B5EF4-FFF2-40B4-BE49-F238E27FC236}">
                <a16:creationId xmlns:a16="http://schemas.microsoft.com/office/drawing/2014/main" id="{FF6E8ED5-F98E-403A-B8AD-EFAC06C8AB07}"/>
              </a:ext>
            </a:extLst>
          </p:cNvPr>
          <p:cNvSpPr/>
          <p:nvPr/>
        </p:nvSpPr>
        <p:spPr bwMode="auto">
          <a:xfrm>
            <a:off x="2178360" y="4784819"/>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a:extLst>
              <a:ext uri="{FF2B5EF4-FFF2-40B4-BE49-F238E27FC236}">
                <a16:creationId xmlns:a16="http://schemas.microsoft.com/office/drawing/2014/main" id="{2A16F714-0E48-4517-8F14-1DE03BD2F37C}"/>
              </a:ext>
            </a:extLst>
          </p:cNvPr>
          <p:cNvSpPr/>
          <p:nvPr/>
        </p:nvSpPr>
        <p:spPr bwMode="auto">
          <a:xfrm>
            <a:off x="1236644" y="4109588"/>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70B8B1CD-047D-4652-B12A-715700438529}"/>
              </a:ext>
            </a:extLst>
          </p:cNvPr>
          <p:cNvSpPr/>
          <p:nvPr/>
        </p:nvSpPr>
        <p:spPr bwMode="auto">
          <a:xfrm>
            <a:off x="996657" y="2939205"/>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480277" y="2102477"/>
            <a:ext cx="918094" cy="532231"/>
          </a:xfrm>
          <a:prstGeom prst="rect">
            <a:avLst/>
          </a:prstGeom>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Azure Monitor</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6498" y="3208214"/>
            <a:ext cx="918094" cy="532231"/>
          </a:xfrm>
          <a:prstGeom prst="rect">
            <a:avLst/>
          </a:prstGeom>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Core Azure Services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205633" y="4362364"/>
            <a:ext cx="918094" cy="532231"/>
          </a:xfrm>
          <a:prstGeom prst="rect">
            <a:avLst/>
          </a:prstGeom>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Archive Storage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847633" y="5131278"/>
            <a:ext cx="1256099" cy="35487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Azure Networking</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4448939" y="5131278"/>
            <a:ext cx="1369906" cy="35484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Stream Analytics</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4994646" y="1940774"/>
            <a:ext cx="1326187" cy="53223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Azure Database for PostgreSQL</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5572103" y="2995671"/>
            <a:ext cx="918094" cy="709620"/>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Azure Container Registry</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5374469" y="4362364"/>
            <a:ext cx="1223042" cy="358372"/>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Event Grid</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3613687" y="1230066"/>
            <a:ext cx="1243596" cy="53223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Azure Database for MySQL</a:t>
            </a:r>
          </a:p>
        </p:txBody>
      </p:sp>
      <p:pic>
        <p:nvPicPr>
          <p:cNvPr id="101" name="Graphic 100">
            <a:extLst>
              <a:ext uri="{FF2B5EF4-FFF2-40B4-BE49-F238E27FC236}">
                <a16:creationId xmlns:a16="http://schemas.microsoft.com/office/drawing/2014/main" id="{4B649DF8-5056-4D67-82A2-BBDAD6B82DD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05398" y="4315536"/>
            <a:ext cx="558227" cy="558227"/>
          </a:xfrm>
          <a:prstGeom prst="rect">
            <a:avLst/>
          </a:prstGeom>
        </p:spPr>
      </p:pic>
      <p:pic>
        <p:nvPicPr>
          <p:cNvPr id="102" name="Picture 101">
            <a:extLst>
              <a:ext uri="{FF2B5EF4-FFF2-40B4-BE49-F238E27FC236}">
                <a16:creationId xmlns:a16="http://schemas.microsoft.com/office/drawing/2014/main" id="{517A6D82-BEA6-467A-AD61-62B4A5FD62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5813" y="1447832"/>
            <a:ext cx="616070" cy="616070"/>
          </a:xfrm>
          <a:prstGeom prst="rect">
            <a:avLst/>
          </a:prstGeom>
        </p:spPr>
      </p:pic>
      <p:pic>
        <p:nvPicPr>
          <p:cNvPr id="103" name="Graphic 102">
            <a:extLst>
              <a:ext uri="{FF2B5EF4-FFF2-40B4-BE49-F238E27FC236}">
                <a16:creationId xmlns:a16="http://schemas.microsoft.com/office/drawing/2014/main" id="{9C7E77BA-5055-40D8-BF6E-6DD795D2B7B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70116" y="3068376"/>
            <a:ext cx="627946" cy="627946"/>
          </a:xfrm>
          <a:prstGeom prst="rect">
            <a:avLst/>
          </a:prstGeom>
        </p:spPr>
      </p:pic>
      <p:pic>
        <p:nvPicPr>
          <p:cNvPr id="105" name="Picture 104">
            <a:extLst>
              <a:ext uri="{FF2B5EF4-FFF2-40B4-BE49-F238E27FC236}">
                <a16:creationId xmlns:a16="http://schemas.microsoft.com/office/drawing/2014/main" id="{A0E5AA0C-5C4C-44EE-A7B0-9F1A90D705CD}"/>
              </a:ext>
            </a:extLst>
          </p:cNvPr>
          <p:cNvPicPr>
            <a:picLocks noChangeAspect="1"/>
          </p:cNvPicPr>
          <p:nvPr/>
        </p:nvPicPr>
        <p:blipFill>
          <a:blip r:embed="rId9"/>
          <a:stretch>
            <a:fillRect/>
          </a:stretch>
        </p:blipFill>
        <p:spPr>
          <a:xfrm>
            <a:off x="4253704" y="1967069"/>
            <a:ext cx="603579" cy="595196"/>
          </a:xfrm>
          <a:prstGeom prst="rect">
            <a:avLst/>
          </a:prstGeom>
        </p:spPr>
      </p:pic>
      <p:pic>
        <p:nvPicPr>
          <p:cNvPr id="112" name="Graphic 111">
            <a:extLst>
              <a:ext uri="{FF2B5EF4-FFF2-40B4-BE49-F238E27FC236}">
                <a16:creationId xmlns:a16="http://schemas.microsoft.com/office/drawing/2014/main" id="{04F082AC-9373-49C7-BB42-99AD24723B5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57473" y="1999940"/>
            <a:ext cx="514371" cy="514371"/>
          </a:xfrm>
          <a:prstGeom prst="rect">
            <a:avLst/>
          </a:prstGeom>
        </p:spPr>
      </p:pic>
      <p:pic>
        <p:nvPicPr>
          <p:cNvPr id="16" name="Picture 15">
            <a:extLst>
              <a:ext uri="{FF2B5EF4-FFF2-40B4-BE49-F238E27FC236}">
                <a16:creationId xmlns:a16="http://schemas.microsoft.com/office/drawing/2014/main" id="{A653AF85-43AC-44A6-9E53-F28C39B64E0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9472" y="4304319"/>
            <a:ext cx="469755" cy="469755"/>
          </a:xfrm>
          <a:prstGeom prst="rect">
            <a:avLst/>
          </a:prstGeom>
        </p:spPr>
      </p:pic>
      <p:pic>
        <p:nvPicPr>
          <p:cNvPr id="18" name="Picture 17">
            <a:extLst>
              <a:ext uri="{FF2B5EF4-FFF2-40B4-BE49-F238E27FC236}">
                <a16:creationId xmlns:a16="http://schemas.microsoft.com/office/drawing/2014/main" id="{EEF8EC2D-1C2D-4CF9-BA85-E19AD5C798B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03972" y="3093554"/>
            <a:ext cx="653421" cy="513855"/>
          </a:xfrm>
          <a:prstGeom prst="rect">
            <a:avLst/>
          </a:prstGeom>
        </p:spPr>
      </p:pic>
      <p:pic>
        <p:nvPicPr>
          <p:cNvPr id="20" name="Picture 19">
            <a:extLst>
              <a:ext uri="{FF2B5EF4-FFF2-40B4-BE49-F238E27FC236}">
                <a16:creationId xmlns:a16="http://schemas.microsoft.com/office/drawing/2014/main" id="{32EC94AC-76AB-4D17-886A-16526B7AE99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96734" y="4907294"/>
            <a:ext cx="671318" cy="671318"/>
          </a:xfrm>
          <a:prstGeom prst="rect">
            <a:avLst/>
          </a:prstGeom>
        </p:spPr>
      </p:pic>
      <p:pic>
        <p:nvPicPr>
          <p:cNvPr id="6" name="Picture 5">
            <a:extLst>
              <a:ext uri="{FF2B5EF4-FFF2-40B4-BE49-F238E27FC236}">
                <a16:creationId xmlns:a16="http://schemas.microsoft.com/office/drawing/2014/main" id="{B08510A8-DA0E-46C4-B4C7-CF0D4D96D8D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515250" y="4832809"/>
            <a:ext cx="764951" cy="764951"/>
          </a:xfrm>
          <a:prstGeom prst="rect">
            <a:avLst/>
          </a:prstGeom>
        </p:spPr>
      </p:pic>
      <p:pic>
        <p:nvPicPr>
          <p:cNvPr id="46" name="Picture 45">
            <a:extLst>
              <a:ext uri="{FF2B5EF4-FFF2-40B4-BE49-F238E27FC236}">
                <a16:creationId xmlns:a16="http://schemas.microsoft.com/office/drawing/2014/main" id="{C182609F-B715-460D-ADF5-110C5220E236}"/>
              </a:ext>
            </a:extLst>
          </p:cNvPr>
          <p:cNvPicPr>
            <a:picLocks noChangeAspect="1"/>
          </p:cNvPicPr>
          <p:nvPr/>
        </p:nvPicPr>
        <p:blipFill>
          <a:blip r:embed="rId16"/>
          <a:stretch>
            <a:fillRect/>
          </a:stretch>
        </p:blipFill>
        <p:spPr>
          <a:xfrm>
            <a:off x="2194825" y="2429021"/>
            <a:ext cx="2028685" cy="2028685"/>
          </a:xfrm>
          <a:prstGeom prst="rect">
            <a:avLst/>
          </a:prstGeom>
        </p:spPr>
      </p:pic>
      <p:pic>
        <p:nvPicPr>
          <p:cNvPr id="34" name="Picture 33">
            <a:extLst>
              <a:ext uri="{FF2B5EF4-FFF2-40B4-BE49-F238E27FC236}">
                <a16:creationId xmlns:a16="http://schemas.microsoft.com/office/drawing/2014/main" id="{D92BDD48-4CD9-ED45-ADD9-C7307E20D29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89421" y="-404278"/>
            <a:ext cx="5263265" cy="2363545"/>
          </a:xfrm>
          <a:prstGeom prst="rect">
            <a:avLst/>
          </a:prstGeom>
        </p:spPr>
      </p:pic>
      <p:pic>
        <p:nvPicPr>
          <p:cNvPr id="39" name="Picture 38">
            <a:extLst>
              <a:ext uri="{FF2B5EF4-FFF2-40B4-BE49-F238E27FC236}">
                <a16:creationId xmlns:a16="http://schemas.microsoft.com/office/drawing/2014/main" id="{1B494DEE-667F-7843-AD62-08507BCA7B48}"/>
              </a:ext>
            </a:extLst>
          </p:cNvPr>
          <p:cNvPicPr>
            <a:picLocks noChangeAspect="1"/>
          </p:cNvPicPr>
          <p:nvPr/>
        </p:nvPicPr>
        <p:blipFill>
          <a:blip r:embed="rId18"/>
          <a:stretch>
            <a:fillRect/>
          </a:stretch>
        </p:blipFill>
        <p:spPr>
          <a:xfrm>
            <a:off x="7210898" y="3126150"/>
            <a:ext cx="2460499" cy="775226"/>
          </a:xfrm>
          <a:prstGeom prst="rect">
            <a:avLst/>
          </a:prstGeom>
        </p:spPr>
      </p:pic>
      <p:graphicFrame>
        <p:nvGraphicFramePr>
          <p:cNvPr id="45" name="Object 44">
            <a:extLst>
              <a:ext uri="{FF2B5EF4-FFF2-40B4-BE49-F238E27FC236}">
                <a16:creationId xmlns:a16="http://schemas.microsoft.com/office/drawing/2014/main" id="{0C4634BB-6B6B-D14F-9181-5E40EF04F6A0}"/>
              </a:ext>
            </a:extLst>
          </p:cNvPr>
          <p:cNvGraphicFramePr>
            <a:graphicFrameLocks noChangeAspect="1"/>
          </p:cNvGraphicFramePr>
          <p:nvPr>
            <p:extLst>
              <p:ext uri="{D42A27DB-BD31-4B8C-83A1-F6EECF244321}">
                <p14:modId xmlns:p14="http://schemas.microsoft.com/office/powerpoint/2010/main" val="698238369"/>
              </p:ext>
            </p:extLst>
          </p:nvPr>
        </p:nvGraphicFramePr>
        <p:xfrm>
          <a:off x="9533318" y="3734349"/>
          <a:ext cx="1260319" cy="1260319"/>
        </p:xfrm>
        <a:graphic>
          <a:graphicData uri="http://schemas.openxmlformats.org/presentationml/2006/ole">
            <mc:AlternateContent xmlns:mc="http://schemas.openxmlformats.org/markup-compatibility/2006">
              <mc:Choice xmlns:v="urn:schemas-microsoft-com:vml" Requires="v">
                <p:oleObj spid="_x0000_s1027" name="Image" r:id="rId19" imgW="6768000" imgH="6768000" progId="Photoshop.Image.12">
                  <p:embed/>
                </p:oleObj>
              </mc:Choice>
              <mc:Fallback>
                <p:oleObj name="Image" r:id="rId19" imgW="6768000" imgH="6768000" progId="Photoshop.Image.12">
                  <p:embed/>
                  <p:pic>
                    <p:nvPicPr>
                      <p:cNvPr id="45" name="Object 44">
                        <a:extLst>
                          <a:ext uri="{FF2B5EF4-FFF2-40B4-BE49-F238E27FC236}">
                            <a16:creationId xmlns:a16="http://schemas.microsoft.com/office/drawing/2014/main" id="{0C4634BB-6B6B-D14F-9181-5E40EF04F6A0}"/>
                          </a:ext>
                        </a:extLst>
                      </p:cNvPr>
                      <p:cNvPicPr/>
                      <p:nvPr/>
                    </p:nvPicPr>
                    <p:blipFill>
                      <a:blip r:embed="rId20"/>
                      <a:stretch>
                        <a:fillRect/>
                      </a:stretch>
                    </p:blipFill>
                    <p:spPr>
                      <a:xfrm>
                        <a:off x="9533318" y="3734349"/>
                        <a:ext cx="1260319" cy="1260319"/>
                      </a:xfrm>
                      <a:prstGeom prst="rect">
                        <a:avLst/>
                      </a:prstGeom>
                    </p:spPr>
                  </p:pic>
                </p:oleObj>
              </mc:Fallback>
            </mc:AlternateContent>
          </a:graphicData>
        </a:graphic>
      </p:graphicFrame>
      <p:pic>
        <p:nvPicPr>
          <p:cNvPr id="47" name="Picture 46">
            <a:extLst>
              <a:ext uri="{FF2B5EF4-FFF2-40B4-BE49-F238E27FC236}">
                <a16:creationId xmlns:a16="http://schemas.microsoft.com/office/drawing/2014/main" id="{A727650B-4C4A-5747-857E-40304FECAEA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477848" y="4078614"/>
            <a:ext cx="1422452" cy="527961"/>
          </a:xfrm>
          <a:prstGeom prst="rect">
            <a:avLst/>
          </a:prstGeom>
        </p:spPr>
      </p:pic>
      <p:pic>
        <p:nvPicPr>
          <p:cNvPr id="48" name="Picture 47">
            <a:extLst>
              <a:ext uri="{FF2B5EF4-FFF2-40B4-BE49-F238E27FC236}">
                <a16:creationId xmlns:a16="http://schemas.microsoft.com/office/drawing/2014/main" id="{0BA2C5B2-0004-1544-905E-3C84AAEDD854}"/>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422300" y="5108277"/>
            <a:ext cx="1582795" cy="547647"/>
          </a:xfrm>
          <a:prstGeom prst="rect">
            <a:avLst/>
          </a:prstGeom>
        </p:spPr>
      </p:pic>
      <p:pic>
        <p:nvPicPr>
          <p:cNvPr id="49" name="Picture 48">
            <a:extLst>
              <a:ext uri="{FF2B5EF4-FFF2-40B4-BE49-F238E27FC236}">
                <a16:creationId xmlns:a16="http://schemas.microsoft.com/office/drawing/2014/main" id="{68CA27C0-DE03-FF42-B199-F69CA06C0F3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383656" y="4902666"/>
            <a:ext cx="1610835" cy="839245"/>
          </a:xfrm>
          <a:prstGeom prst="rect">
            <a:avLst/>
          </a:prstGeom>
        </p:spPr>
      </p:pic>
      <p:pic>
        <p:nvPicPr>
          <p:cNvPr id="50" name="Picture 49">
            <a:extLst>
              <a:ext uri="{FF2B5EF4-FFF2-40B4-BE49-F238E27FC236}">
                <a16:creationId xmlns:a16="http://schemas.microsoft.com/office/drawing/2014/main" id="{C1B43B3E-D923-1748-87C6-E0F244BCC9D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7210898" y="1872817"/>
            <a:ext cx="1834468" cy="516252"/>
          </a:xfrm>
          <a:prstGeom prst="rect">
            <a:avLst/>
          </a:prstGeom>
        </p:spPr>
      </p:pic>
      <p:pic>
        <p:nvPicPr>
          <p:cNvPr id="51" name="Picture 50">
            <a:extLst>
              <a:ext uri="{FF2B5EF4-FFF2-40B4-BE49-F238E27FC236}">
                <a16:creationId xmlns:a16="http://schemas.microsoft.com/office/drawing/2014/main" id="{F8F81F5B-DDA3-3A4A-A44C-285B8D6F35A8}"/>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r="3461"/>
          <a:stretch/>
        </p:blipFill>
        <p:spPr>
          <a:xfrm>
            <a:off x="9410636" y="1937206"/>
            <a:ext cx="1661446" cy="619564"/>
          </a:xfrm>
          <a:prstGeom prst="rect">
            <a:avLst/>
          </a:prstGeom>
        </p:spPr>
      </p:pic>
      <p:pic>
        <p:nvPicPr>
          <p:cNvPr id="52" name="Picture 51">
            <a:extLst>
              <a:ext uri="{FF2B5EF4-FFF2-40B4-BE49-F238E27FC236}">
                <a16:creationId xmlns:a16="http://schemas.microsoft.com/office/drawing/2014/main" id="{F7C9EA22-BC7C-C145-9F8A-13B94F94E330}"/>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588248" y="2477876"/>
            <a:ext cx="1250900" cy="1265344"/>
          </a:xfrm>
          <a:prstGeom prst="rect">
            <a:avLst/>
          </a:prstGeom>
        </p:spPr>
      </p:pic>
      <p:pic>
        <p:nvPicPr>
          <p:cNvPr id="53" name="Picture 52">
            <a:extLst>
              <a:ext uri="{FF2B5EF4-FFF2-40B4-BE49-F238E27FC236}">
                <a16:creationId xmlns:a16="http://schemas.microsoft.com/office/drawing/2014/main" id="{0DC51A2C-C208-D144-BDDD-1DBB8DC06682}"/>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335851" y="2500274"/>
            <a:ext cx="1887127" cy="514671"/>
          </a:xfrm>
          <a:prstGeom prst="rect">
            <a:avLst/>
          </a:prstGeom>
        </p:spPr>
      </p:pic>
    </p:spTree>
    <p:extLst>
      <p:ext uri="{BB962C8B-B14F-4D97-AF65-F5344CB8AC3E}">
        <p14:creationId xmlns:p14="http://schemas.microsoft.com/office/powerpoint/2010/main" val="41796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335130" y="218661"/>
            <a:ext cx="5205337" cy="635000"/>
          </a:xfrm>
        </p:spPr>
        <p:txBody>
          <a:bodyPr>
            <a:noAutofit/>
          </a:bodyPr>
          <a:lstStyle/>
          <a:p>
            <a:r>
              <a:rPr lang="en-US" sz="3600" dirty="0">
                <a:latin typeface="+mj-lt"/>
              </a:rPr>
              <a:t>Enterprise Microservice &amp; API Catalog </a:t>
            </a:r>
          </a:p>
        </p:txBody>
      </p:sp>
      <p:sp>
        <p:nvSpPr>
          <p:cNvPr id="8" name="TextBox 7">
            <a:extLst>
              <a:ext uri="{FF2B5EF4-FFF2-40B4-BE49-F238E27FC236}">
                <a16:creationId xmlns:a16="http://schemas.microsoft.com/office/drawing/2014/main" id="{2A6ED61F-FBA7-6C46-9BAA-9349CF33EC88}"/>
              </a:ext>
            </a:extLst>
          </p:cNvPr>
          <p:cNvSpPr txBox="1"/>
          <p:nvPr/>
        </p:nvSpPr>
        <p:spPr>
          <a:xfrm>
            <a:off x="201958" y="1465620"/>
            <a:ext cx="3707530" cy="517064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API Management &amp; SF on the same VNET</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Internal &amp; Externally based API users (</a:t>
            </a:r>
            <a:r>
              <a:rPr lang="en-US" sz="2400" dirty="0" err="1">
                <a:gradFill>
                  <a:gsLst>
                    <a:gs pos="2917">
                      <a:schemeClr val="tx1"/>
                    </a:gs>
                    <a:gs pos="30000">
                      <a:schemeClr val="tx1"/>
                    </a:gs>
                  </a:gsLst>
                  <a:lin ang="5400000" scaled="0"/>
                </a:gradFill>
              </a:rPr>
              <a:t>devs</a:t>
            </a:r>
            <a:r>
              <a:rPr lang="en-US" sz="2400" dirty="0">
                <a:gradFill>
                  <a:gsLst>
                    <a:gs pos="2917">
                      <a:schemeClr val="tx1"/>
                    </a:gs>
                    <a:gs pos="30000">
                      <a:schemeClr val="tx1"/>
                    </a:gs>
                  </a:gsLst>
                  <a:lin ang="5400000" scaled="0"/>
                </a:gradFill>
              </a:rPr>
              <a:t>)</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APIM native integration with SF (no LB)</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Density on the VMSS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Stateful, Stateless, Container based APIs on SF</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Extremely rich </a:t>
            </a:r>
            <a:r>
              <a:rPr lang="en-US" sz="2400" dirty="0" err="1">
                <a:gradFill>
                  <a:gsLst>
                    <a:gs pos="2917">
                      <a:schemeClr val="tx1"/>
                    </a:gs>
                    <a:gs pos="30000">
                      <a:schemeClr val="tx1"/>
                    </a:gs>
                  </a:gsLst>
                  <a:lin ang="5400000" scaled="0"/>
                </a:gradFill>
              </a:rPr>
              <a:t>ASP.Net</a:t>
            </a:r>
            <a:r>
              <a:rPr lang="en-US" sz="2400" dirty="0">
                <a:gradFill>
                  <a:gsLst>
                    <a:gs pos="2917">
                      <a:schemeClr val="tx1"/>
                    </a:gs>
                    <a:gs pos="30000">
                      <a:schemeClr val="tx1"/>
                    </a:gs>
                  </a:gsLst>
                  <a:lin ang="5400000" scaled="0"/>
                </a:gradFill>
              </a:rPr>
              <a:t> Core Stateful services </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endParaRPr lang="en-US" sz="2400" dirty="0" err="1">
              <a:gradFill>
                <a:gsLst>
                  <a:gs pos="2917">
                    <a:schemeClr val="tx1"/>
                  </a:gs>
                  <a:gs pos="30000">
                    <a:schemeClr val="tx1"/>
                  </a:gs>
                </a:gsLst>
                <a:lin ang="5400000" scaled="0"/>
              </a:gradFill>
            </a:endParaRPr>
          </a:p>
        </p:txBody>
      </p:sp>
      <p:grpSp>
        <p:nvGrpSpPr>
          <p:cNvPr id="6" name="Group 5">
            <a:extLst>
              <a:ext uri="{FF2B5EF4-FFF2-40B4-BE49-F238E27FC236}">
                <a16:creationId xmlns:a16="http://schemas.microsoft.com/office/drawing/2014/main" id="{F51A05EF-D5EF-7345-8DDC-0DA3ECDC9DD0}"/>
              </a:ext>
            </a:extLst>
          </p:cNvPr>
          <p:cNvGrpSpPr/>
          <p:nvPr/>
        </p:nvGrpSpPr>
        <p:grpSpPr>
          <a:xfrm>
            <a:off x="5062734" y="218661"/>
            <a:ext cx="7057694" cy="3149006"/>
            <a:chOff x="4895760" y="3670853"/>
            <a:chExt cx="7057694" cy="3149006"/>
          </a:xfrm>
        </p:grpSpPr>
        <p:sp>
          <p:nvSpPr>
            <p:cNvPr id="19" name="Rectangle 18">
              <a:extLst>
                <a:ext uri="{FF2B5EF4-FFF2-40B4-BE49-F238E27FC236}">
                  <a16:creationId xmlns:a16="http://schemas.microsoft.com/office/drawing/2014/main" id="{3D7C959F-AC5D-7B47-AC65-3B4C51F3AECD}"/>
                </a:ext>
              </a:extLst>
            </p:cNvPr>
            <p:cNvSpPr/>
            <p:nvPr/>
          </p:nvSpPr>
          <p:spPr bwMode="auto">
            <a:xfrm>
              <a:off x="6324599" y="3670853"/>
              <a:ext cx="5628855" cy="3149006"/>
            </a:xfrm>
            <a:prstGeom prst="rect">
              <a:avLst/>
            </a:prstGeom>
            <a:ln w="22225"/>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A7588354-D206-5D4C-841E-07051DDCEE7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3833" y="3969375"/>
              <a:ext cx="1506606" cy="1506606"/>
            </a:xfrm>
            <a:prstGeom prst="rect">
              <a:avLst/>
            </a:prstGeom>
          </p:spPr>
        </p:pic>
        <p:pic>
          <p:nvPicPr>
            <p:cNvPr id="12" name="Picture 11">
              <a:extLst>
                <a:ext uri="{FF2B5EF4-FFF2-40B4-BE49-F238E27FC236}">
                  <a16:creationId xmlns:a16="http://schemas.microsoft.com/office/drawing/2014/main" id="{93D666A8-B3D8-ED4C-986C-502D03C633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15933" y="4027791"/>
              <a:ext cx="1375420" cy="1375420"/>
            </a:xfrm>
            <a:prstGeom prst="rect">
              <a:avLst/>
            </a:prstGeom>
          </p:spPr>
        </p:pic>
        <p:pic>
          <p:nvPicPr>
            <p:cNvPr id="14" name="Picture 13">
              <a:extLst>
                <a:ext uri="{FF2B5EF4-FFF2-40B4-BE49-F238E27FC236}">
                  <a16:creationId xmlns:a16="http://schemas.microsoft.com/office/drawing/2014/main" id="{3984325E-D53F-9143-AD2D-8D7BEA5EE1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31989" y="5301314"/>
              <a:ext cx="1506606" cy="1506606"/>
            </a:xfrm>
            <a:prstGeom prst="rect">
              <a:avLst/>
            </a:prstGeom>
          </p:spPr>
        </p:pic>
        <p:pic>
          <p:nvPicPr>
            <p:cNvPr id="16" name="Picture 15">
              <a:extLst>
                <a:ext uri="{FF2B5EF4-FFF2-40B4-BE49-F238E27FC236}">
                  <a16:creationId xmlns:a16="http://schemas.microsoft.com/office/drawing/2014/main" id="{C305F644-5248-0441-B95D-822E9BD384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2856" y="5444438"/>
              <a:ext cx="1375420" cy="1375420"/>
            </a:xfrm>
            <a:prstGeom prst="rect">
              <a:avLst/>
            </a:prstGeom>
          </p:spPr>
        </p:pic>
        <p:pic>
          <p:nvPicPr>
            <p:cNvPr id="18" name="Picture 17">
              <a:extLst>
                <a:ext uri="{FF2B5EF4-FFF2-40B4-BE49-F238E27FC236}">
                  <a16:creationId xmlns:a16="http://schemas.microsoft.com/office/drawing/2014/main" id="{9F6B9002-69CA-094B-B919-CF59E618530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95760" y="4877171"/>
              <a:ext cx="1375420" cy="1375420"/>
            </a:xfrm>
            <a:prstGeom prst="rect">
              <a:avLst/>
            </a:prstGeom>
          </p:spPr>
        </p:pic>
        <p:sp>
          <p:nvSpPr>
            <p:cNvPr id="20" name="TextBox 19">
              <a:extLst>
                <a:ext uri="{FF2B5EF4-FFF2-40B4-BE49-F238E27FC236}">
                  <a16:creationId xmlns:a16="http://schemas.microsoft.com/office/drawing/2014/main" id="{54A1A267-F8DB-6D4A-AEE9-32A911E8D797}"/>
                </a:ext>
              </a:extLst>
            </p:cNvPr>
            <p:cNvSpPr txBox="1"/>
            <p:nvPr/>
          </p:nvSpPr>
          <p:spPr>
            <a:xfrm>
              <a:off x="6530605" y="3741754"/>
              <a:ext cx="180369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API Management</a:t>
              </a:r>
            </a:p>
          </p:txBody>
        </p:sp>
        <p:sp>
          <p:nvSpPr>
            <p:cNvPr id="21" name="TextBox 20">
              <a:extLst>
                <a:ext uri="{FF2B5EF4-FFF2-40B4-BE49-F238E27FC236}">
                  <a16:creationId xmlns:a16="http://schemas.microsoft.com/office/drawing/2014/main" id="{601C6CF6-9A90-4C45-AE3E-405E66E1CC1C}"/>
                </a:ext>
              </a:extLst>
            </p:cNvPr>
            <p:cNvSpPr txBox="1"/>
            <p:nvPr/>
          </p:nvSpPr>
          <p:spPr>
            <a:xfrm>
              <a:off x="9491415" y="3716920"/>
              <a:ext cx="222445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Service Fabric Cluster</a:t>
              </a:r>
            </a:p>
          </p:txBody>
        </p:sp>
        <p:sp>
          <p:nvSpPr>
            <p:cNvPr id="22" name="TextBox 21">
              <a:extLst>
                <a:ext uri="{FF2B5EF4-FFF2-40B4-BE49-F238E27FC236}">
                  <a16:creationId xmlns:a16="http://schemas.microsoft.com/office/drawing/2014/main" id="{9F64B731-561E-1F42-B1A8-72ED13AE8B6F}"/>
                </a:ext>
              </a:extLst>
            </p:cNvPr>
            <p:cNvSpPr txBox="1"/>
            <p:nvPr/>
          </p:nvSpPr>
          <p:spPr>
            <a:xfrm>
              <a:off x="9379464" y="6500143"/>
              <a:ext cx="6027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VMSS</a:t>
              </a:r>
            </a:p>
          </p:txBody>
        </p:sp>
        <p:sp>
          <p:nvSpPr>
            <p:cNvPr id="23" name="TextBox 22">
              <a:extLst>
                <a:ext uri="{FF2B5EF4-FFF2-40B4-BE49-F238E27FC236}">
                  <a16:creationId xmlns:a16="http://schemas.microsoft.com/office/drawing/2014/main" id="{732676FA-3BC6-F744-BB0F-9396299F489D}"/>
                </a:ext>
              </a:extLst>
            </p:cNvPr>
            <p:cNvSpPr txBox="1"/>
            <p:nvPr/>
          </p:nvSpPr>
          <p:spPr>
            <a:xfrm>
              <a:off x="7204766" y="6500142"/>
              <a:ext cx="5610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VNET</a:t>
              </a:r>
            </a:p>
          </p:txBody>
        </p:sp>
        <p:sp>
          <p:nvSpPr>
            <p:cNvPr id="24" name="TextBox 23">
              <a:extLst>
                <a:ext uri="{FF2B5EF4-FFF2-40B4-BE49-F238E27FC236}">
                  <a16:creationId xmlns:a16="http://schemas.microsoft.com/office/drawing/2014/main" id="{13B0F12A-4E70-A54E-ABC9-6AC5A745FBED}"/>
                </a:ext>
              </a:extLst>
            </p:cNvPr>
            <p:cNvSpPr txBox="1"/>
            <p:nvPr/>
          </p:nvSpPr>
          <p:spPr>
            <a:xfrm>
              <a:off x="4992105" y="6273640"/>
              <a:ext cx="96193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AD</a:t>
              </a:r>
            </a:p>
          </p:txBody>
        </p:sp>
        <p:cxnSp>
          <p:nvCxnSpPr>
            <p:cNvPr id="32" name="Elbow Connector 31">
              <a:extLst>
                <a:ext uri="{FF2B5EF4-FFF2-40B4-BE49-F238E27FC236}">
                  <a16:creationId xmlns:a16="http://schemas.microsoft.com/office/drawing/2014/main" id="{B30B7CDF-AA11-E842-95CE-D2233367EEF5}"/>
                </a:ext>
              </a:extLst>
            </p:cNvPr>
            <p:cNvCxnSpPr>
              <a:cxnSpLocks/>
              <a:stCxn id="18" idx="0"/>
              <a:endCxn id="10" idx="1"/>
            </p:cNvCxnSpPr>
            <p:nvPr/>
          </p:nvCxnSpPr>
          <p:spPr>
            <a:xfrm rot="5400000" flipH="1" flipV="1">
              <a:off x="6036405" y="4269744"/>
              <a:ext cx="154493" cy="1060363"/>
            </a:xfrm>
            <a:prstGeom prst="bentConnector2">
              <a:avLst/>
            </a:prstGeom>
            <a:ln w="222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64DA5AB-87EE-DD4D-AB3B-055AF2DB108C}"/>
                </a:ext>
              </a:extLst>
            </p:cNvPr>
            <p:cNvCxnSpPr>
              <a:cxnSpLocks/>
              <a:stCxn id="10" idx="3"/>
              <a:endCxn id="12" idx="1"/>
            </p:cNvCxnSpPr>
            <p:nvPr/>
          </p:nvCxnSpPr>
          <p:spPr>
            <a:xfrm flipV="1">
              <a:off x="8150439" y="4715501"/>
              <a:ext cx="1765494" cy="7177"/>
            </a:xfrm>
            <a:prstGeom prst="bentConnector3">
              <a:avLst>
                <a:gd name="adj1" fmla="val 50000"/>
              </a:avLst>
            </a:prstGeom>
            <a:ln w="22225">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B95D1394-04EA-8640-8798-8DEF0BE5606B}"/>
              </a:ext>
            </a:extLst>
          </p:cNvPr>
          <p:cNvPicPr>
            <a:picLocks noChangeAspect="1"/>
          </p:cNvPicPr>
          <p:nvPr/>
        </p:nvPicPr>
        <p:blipFill>
          <a:blip r:embed="rId8"/>
          <a:stretch>
            <a:fillRect/>
          </a:stretch>
        </p:blipFill>
        <p:spPr>
          <a:xfrm>
            <a:off x="4191647" y="3864665"/>
            <a:ext cx="7933184" cy="2932646"/>
          </a:xfrm>
          <a:prstGeom prst="rect">
            <a:avLst/>
          </a:prstGeom>
        </p:spPr>
      </p:pic>
      <p:sp>
        <p:nvSpPr>
          <p:cNvPr id="46" name="Up Arrow 45">
            <a:extLst>
              <a:ext uri="{FF2B5EF4-FFF2-40B4-BE49-F238E27FC236}">
                <a16:creationId xmlns:a16="http://schemas.microsoft.com/office/drawing/2014/main" id="{83C54E00-C065-1B47-B8B7-66C314BA36F5}"/>
              </a:ext>
            </a:extLst>
          </p:cNvPr>
          <p:cNvSpPr/>
          <p:nvPr/>
        </p:nvSpPr>
        <p:spPr bwMode="auto">
          <a:xfrm rot="10800000">
            <a:off x="8731877" y="1278929"/>
            <a:ext cx="435178" cy="2594310"/>
          </a:xfrm>
          <a:prstGeom prst="upArrow">
            <a:avLst>
              <a:gd name="adj1" fmla="val 50613"/>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250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p:txBody>
          <a:bodyPr>
            <a:normAutofit/>
          </a:bodyPr>
          <a:lstStyle/>
          <a:p>
            <a:r>
              <a:rPr lang="en-US" sz="3600" dirty="0"/>
              <a:t>DevOps Heavy Applications  </a:t>
            </a:r>
          </a:p>
        </p:txBody>
      </p:sp>
      <p:sp>
        <p:nvSpPr>
          <p:cNvPr id="5" name="Content Placeholder 4">
            <a:extLst>
              <a:ext uri="{FF2B5EF4-FFF2-40B4-BE49-F238E27FC236}">
                <a16:creationId xmlns:a16="http://schemas.microsoft.com/office/drawing/2014/main" id="{7F39908E-509E-4DC7-B5DB-4E61C02D3B6F}"/>
              </a:ext>
            </a:extLst>
          </p:cNvPr>
          <p:cNvSpPr>
            <a:spLocks noGrp="1"/>
          </p:cNvSpPr>
          <p:nvPr>
            <p:ph idx="32"/>
          </p:nvPr>
        </p:nvSpPr>
        <p:spPr>
          <a:xfrm>
            <a:off x="457200" y="1092201"/>
            <a:ext cx="6131337" cy="5046642"/>
          </a:xfrm>
        </p:spPr>
        <p:txBody>
          <a:bodyPr/>
          <a:lstStyle/>
          <a:p>
            <a:r>
              <a:rPr lang="en-US" dirty="0"/>
              <a:t>Cross cutting concern, can be across all of the previously mentioned workloads</a:t>
            </a:r>
          </a:p>
          <a:p>
            <a:r>
              <a:rPr lang="en-US" dirty="0"/>
              <a:t>SF is agnostic to the CICD technology </a:t>
            </a:r>
          </a:p>
          <a:p>
            <a:r>
              <a:rPr lang="en-US" dirty="0"/>
              <a:t>Several release options (Rolling upgrade, VIP Swap, Controlled migration, </a:t>
            </a:r>
            <a:r>
              <a:rPr lang="en-US" dirty="0" err="1"/>
              <a:t>etc</a:t>
            </a:r>
            <a:r>
              <a:rPr lang="en-US" dirty="0"/>
              <a:t>)</a:t>
            </a:r>
          </a:p>
          <a:p>
            <a:r>
              <a:rPr lang="en-US" dirty="0"/>
              <a:t>Service Fabric handles the runtime and underlying resource updates </a:t>
            </a:r>
          </a:p>
        </p:txBody>
      </p:sp>
      <p:pic>
        <p:nvPicPr>
          <p:cNvPr id="9" name="Picture 8">
            <a:extLst>
              <a:ext uri="{FF2B5EF4-FFF2-40B4-BE49-F238E27FC236}">
                <a16:creationId xmlns:a16="http://schemas.microsoft.com/office/drawing/2014/main" id="{26206BCE-2A89-2F4C-8B56-041A9246D759}"/>
              </a:ext>
            </a:extLst>
          </p:cNvPr>
          <p:cNvPicPr>
            <a:picLocks noChangeAspect="1"/>
          </p:cNvPicPr>
          <p:nvPr/>
        </p:nvPicPr>
        <p:blipFill>
          <a:blip r:embed="rId3"/>
          <a:stretch>
            <a:fillRect/>
          </a:stretch>
        </p:blipFill>
        <p:spPr>
          <a:xfrm>
            <a:off x="6834458" y="494060"/>
            <a:ext cx="5146261" cy="2460556"/>
          </a:xfrm>
          <a:prstGeom prst="rect">
            <a:avLst/>
          </a:prstGeom>
        </p:spPr>
      </p:pic>
      <p:pic>
        <p:nvPicPr>
          <p:cNvPr id="10" name="Picture 9">
            <a:extLst>
              <a:ext uri="{FF2B5EF4-FFF2-40B4-BE49-F238E27FC236}">
                <a16:creationId xmlns:a16="http://schemas.microsoft.com/office/drawing/2014/main" id="{1C1D1E2E-C795-5149-AB98-23DE666BCAE9}"/>
              </a:ext>
            </a:extLst>
          </p:cNvPr>
          <p:cNvPicPr>
            <a:picLocks noChangeAspect="1"/>
          </p:cNvPicPr>
          <p:nvPr/>
        </p:nvPicPr>
        <p:blipFill>
          <a:blip r:embed="rId4"/>
          <a:stretch>
            <a:fillRect/>
          </a:stretch>
        </p:blipFill>
        <p:spPr>
          <a:xfrm>
            <a:off x="6834458" y="3008200"/>
            <a:ext cx="5146261" cy="3130643"/>
          </a:xfrm>
          <a:prstGeom prst="rect">
            <a:avLst/>
          </a:prstGeom>
        </p:spPr>
      </p:pic>
      <p:sp>
        <p:nvSpPr>
          <p:cNvPr id="12" name="TextBox 11">
            <a:extLst>
              <a:ext uri="{FF2B5EF4-FFF2-40B4-BE49-F238E27FC236}">
                <a16:creationId xmlns:a16="http://schemas.microsoft.com/office/drawing/2014/main" id="{CD00A27F-78D5-1E4E-BF88-F56206160CD4}"/>
              </a:ext>
            </a:extLst>
          </p:cNvPr>
          <p:cNvSpPr txBox="1"/>
          <p:nvPr/>
        </p:nvSpPr>
        <p:spPr>
          <a:xfrm>
            <a:off x="7202849" y="6232800"/>
            <a:ext cx="3940502"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Mr. Donovan Brown: </a:t>
            </a:r>
            <a:r>
              <a:rPr lang="en-US" dirty="0"/>
              <a:t>#</a:t>
            </a:r>
            <a:r>
              <a:rPr lang="en-US" dirty="0" err="1"/>
              <a:t>RubDevOpsOnIt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832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8E7EFE-18D2-DA4E-A678-79347F97EDA5}"/>
              </a:ext>
            </a:extLst>
          </p:cNvPr>
          <p:cNvPicPr>
            <a:picLocks noChangeAspect="1"/>
          </p:cNvPicPr>
          <p:nvPr/>
        </p:nvPicPr>
        <p:blipFill>
          <a:blip r:embed="rId3"/>
          <a:stretch>
            <a:fillRect/>
          </a:stretch>
        </p:blipFill>
        <p:spPr>
          <a:xfrm>
            <a:off x="2188366" y="2279104"/>
            <a:ext cx="8091116" cy="4578896"/>
          </a:xfrm>
          <a:prstGeom prst="rect">
            <a:avLst/>
          </a:prstGeom>
        </p:spPr>
      </p:pic>
      <p:pic>
        <p:nvPicPr>
          <p:cNvPr id="5" name="Picture 4">
            <a:extLst>
              <a:ext uri="{FF2B5EF4-FFF2-40B4-BE49-F238E27FC236}">
                <a16:creationId xmlns:a16="http://schemas.microsoft.com/office/drawing/2014/main" id="{3986C124-319C-E44C-8CD2-7D5A219086F4}"/>
              </a:ext>
            </a:extLst>
          </p:cNvPr>
          <p:cNvPicPr>
            <a:picLocks noChangeAspect="1"/>
          </p:cNvPicPr>
          <p:nvPr/>
        </p:nvPicPr>
        <p:blipFill>
          <a:blip r:embed="rId4"/>
          <a:stretch>
            <a:fillRect/>
          </a:stretch>
        </p:blipFill>
        <p:spPr>
          <a:xfrm>
            <a:off x="3186098" y="2306998"/>
            <a:ext cx="5594953" cy="4412921"/>
          </a:xfrm>
          <a:prstGeom prst="rect">
            <a:avLst/>
          </a:prstGeom>
        </p:spPr>
      </p:pic>
      <p:grpSp>
        <p:nvGrpSpPr>
          <p:cNvPr id="17" name="Group 16"/>
          <p:cNvGrpSpPr/>
          <p:nvPr/>
        </p:nvGrpSpPr>
        <p:grpSpPr>
          <a:xfrm>
            <a:off x="3186098" y="2354923"/>
            <a:ext cx="5324494" cy="4392890"/>
            <a:chOff x="6271016" y="139474"/>
            <a:chExt cx="5699375" cy="4543844"/>
          </a:xfrm>
        </p:grpSpPr>
        <p:grpSp>
          <p:nvGrpSpPr>
            <p:cNvPr id="10" name="Group 9"/>
            <p:cNvGrpSpPr/>
            <p:nvPr/>
          </p:nvGrpSpPr>
          <p:grpSpPr>
            <a:xfrm>
              <a:off x="6408751" y="139474"/>
              <a:ext cx="5561640" cy="4543844"/>
              <a:chOff x="7657169" y="139474"/>
              <a:chExt cx="4313222" cy="3428674"/>
            </a:xfrm>
          </p:grpSpPr>
          <p:pic>
            <p:nvPicPr>
              <p:cNvPr id="7" name="Picture 6">
                <a:extLst>
                  <a:ext uri="{FF2B5EF4-FFF2-40B4-BE49-F238E27FC236}">
                    <a16:creationId xmlns:a16="http://schemas.microsoft.com/office/drawing/2014/main" id="{0584E634-E7C9-A34F-B0B2-FABF85A602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57169" y="139474"/>
                <a:ext cx="4313222" cy="3428674"/>
              </a:xfrm>
              <a:prstGeom prst="rect">
                <a:avLst/>
              </a:prstGeom>
            </p:spPr>
          </p:pic>
          <p:grpSp>
            <p:nvGrpSpPr>
              <p:cNvPr id="9" name="Group 8"/>
              <p:cNvGrpSpPr/>
              <p:nvPr/>
            </p:nvGrpSpPr>
            <p:grpSpPr>
              <a:xfrm>
                <a:off x="10495136" y="2321767"/>
                <a:ext cx="1123123" cy="437322"/>
                <a:chOff x="2655150" y="5579469"/>
                <a:chExt cx="1123123" cy="437322"/>
              </a:xfrm>
            </p:grpSpPr>
            <p:sp>
              <p:nvSpPr>
                <p:cNvPr id="8" name="Rectangle 7"/>
                <p:cNvSpPr/>
                <p:nvPr/>
              </p:nvSpPr>
              <p:spPr bwMode="auto">
                <a:xfrm>
                  <a:off x="2655150" y="5579469"/>
                  <a:ext cx="1123123" cy="437322"/>
                </a:xfrm>
                <a:prstGeom prst="rect">
                  <a:avLst/>
                </a:prstGeom>
                <a:solidFill>
                  <a:srgbClr val="3F18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6">
                  <a:clrChange>
                    <a:clrFrom>
                      <a:srgbClr val="4472C4"/>
                    </a:clrFrom>
                    <a:clrTo>
                      <a:srgbClr val="4472C4">
                        <a:alpha val="0"/>
                      </a:srgbClr>
                    </a:clrTo>
                  </a:clrChange>
                  <a:extLst>
                    <a:ext uri="{28A0092B-C50C-407E-A947-70E740481C1C}">
                      <a14:useLocalDpi xmlns:a14="http://schemas.microsoft.com/office/drawing/2010/main" val="0"/>
                    </a:ext>
                  </a:extLst>
                </a:blip>
                <a:stretch>
                  <a:fillRect/>
                </a:stretch>
              </p:blipFill>
              <p:spPr>
                <a:xfrm>
                  <a:off x="2690910" y="5615045"/>
                  <a:ext cx="1028703" cy="333376"/>
                </a:xfrm>
                <a:prstGeom prst="rect">
                  <a:avLst/>
                </a:prstGeom>
              </p:spPr>
            </p:pic>
          </p:grpSp>
        </p:grpSp>
        <p:grpSp>
          <p:nvGrpSpPr>
            <p:cNvPr id="14" name="Group 13"/>
            <p:cNvGrpSpPr/>
            <p:nvPr/>
          </p:nvGrpSpPr>
          <p:grpSpPr>
            <a:xfrm>
              <a:off x="6271016" y="3230816"/>
              <a:ext cx="1967429" cy="995734"/>
              <a:chOff x="426978" y="5167496"/>
              <a:chExt cx="1967429" cy="995734"/>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665" y="5167496"/>
                <a:ext cx="780290" cy="780290"/>
              </a:xfrm>
              <a:prstGeom prst="rect">
                <a:avLst/>
              </a:prstGeom>
            </p:spPr>
          </p:pic>
          <p:sp>
            <p:nvSpPr>
              <p:cNvPr id="13" name="TextBox 12"/>
              <p:cNvSpPr txBox="1"/>
              <p:nvPr/>
            </p:nvSpPr>
            <p:spPr>
              <a:xfrm flipH="1">
                <a:off x="426978" y="5947786"/>
                <a:ext cx="1967429"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Azure LB / </a:t>
                </a:r>
                <a:r>
                  <a:rPr lang="en-US" sz="1400" dirty="0" err="1">
                    <a:gradFill>
                      <a:gsLst>
                        <a:gs pos="2917">
                          <a:schemeClr val="tx1"/>
                        </a:gs>
                        <a:gs pos="30000">
                          <a:schemeClr val="tx1"/>
                        </a:gs>
                      </a:gsLst>
                      <a:lin ang="5400000" scaled="0"/>
                    </a:gradFill>
                  </a:rPr>
                  <a:t>AppGateway</a:t>
                </a:r>
                <a:endParaRPr lang="en-US" sz="1400" dirty="0">
                  <a:gradFill>
                    <a:gsLst>
                      <a:gs pos="2917">
                        <a:schemeClr val="tx1"/>
                      </a:gs>
                      <a:gs pos="30000">
                        <a:schemeClr val="tx1"/>
                      </a:gs>
                    </a:gsLst>
                    <a:lin ang="5400000" scaled="0"/>
                  </a:gradFill>
                </a:endParaRPr>
              </a:p>
            </p:txBody>
          </p:sp>
        </p:grpSp>
        <p:grpSp>
          <p:nvGrpSpPr>
            <p:cNvPr id="16" name="Group 15"/>
            <p:cNvGrpSpPr/>
            <p:nvPr/>
          </p:nvGrpSpPr>
          <p:grpSpPr>
            <a:xfrm>
              <a:off x="7763799" y="2934326"/>
              <a:ext cx="1416277" cy="1019213"/>
              <a:chOff x="3087083" y="5557641"/>
              <a:chExt cx="1416277" cy="101921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925" y="5557641"/>
                <a:ext cx="780290" cy="780290"/>
              </a:xfrm>
              <a:prstGeom prst="rect">
                <a:avLst/>
              </a:prstGeom>
            </p:spPr>
          </p:pic>
          <p:sp>
            <p:nvSpPr>
              <p:cNvPr id="15" name="TextBox 14"/>
              <p:cNvSpPr txBox="1"/>
              <p:nvPr/>
            </p:nvSpPr>
            <p:spPr>
              <a:xfrm>
                <a:off x="3087083" y="6361410"/>
                <a:ext cx="1416277" cy="215444"/>
              </a:xfrm>
              <a:prstGeom prst="rect">
                <a:avLst/>
              </a:prstGeom>
              <a:noFill/>
            </p:spPr>
            <p:txBody>
              <a:bodyPr wrap="square" lIns="0" tIns="0" rIns="0" bIns="0" rtlCol="0">
                <a:spAutoFit/>
              </a:bodyPr>
              <a:lstStyle/>
              <a:p>
                <a:pPr algn="l"/>
                <a:r>
                  <a:rPr lang="en-US" sz="1400" dirty="0" err="1">
                    <a:gradFill>
                      <a:gsLst>
                        <a:gs pos="2917">
                          <a:schemeClr val="tx1"/>
                        </a:gs>
                        <a:gs pos="30000">
                          <a:schemeClr val="tx1"/>
                        </a:gs>
                      </a:gsLst>
                      <a:lin ang="5400000" scaled="0"/>
                    </a:gradFill>
                  </a:rPr>
                  <a:t>TrafficManager</a:t>
                </a:r>
                <a:endParaRPr lang="en-US" sz="1400" dirty="0">
                  <a:gradFill>
                    <a:gsLst>
                      <a:gs pos="2917">
                        <a:schemeClr val="tx1"/>
                      </a:gs>
                      <a:gs pos="30000">
                        <a:schemeClr val="tx1"/>
                      </a:gs>
                    </a:gsLst>
                    <a:lin ang="5400000" scaled="0"/>
                  </a:gradFill>
                </a:endParaRPr>
              </a:p>
            </p:txBody>
          </p:sp>
        </p:grpSp>
      </p:grpSp>
      <p:sp>
        <p:nvSpPr>
          <p:cNvPr id="2" name="Title 1">
            <a:extLst>
              <a:ext uri="{FF2B5EF4-FFF2-40B4-BE49-F238E27FC236}">
                <a16:creationId xmlns:a16="http://schemas.microsoft.com/office/drawing/2014/main" id="{5DF850D6-4E9C-AC47-BC76-D38B4CB3C2AD}"/>
              </a:ext>
            </a:extLst>
          </p:cNvPr>
          <p:cNvSpPr>
            <a:spLocks noGrp="1"/>
          </p:cNvSpPr>
          <p:nvPr>
            <p:ph type="title"/>
          </p:nvPr>
        </p:nvSpPr>
        <p:spPr>
          <a:xfrm>
            <a:off x="270211" y="139474"/>
            <a:ext cx="8185632" cy="553998"/>
          </a:xfrm>
        </p:spPr>
        <p:txBody>
          <a:bodyPr/>
          <a:lstStyle/>
          <a:p>
            <a:r>
              <a:rPr lang="en-US" dirty="0"/>
              <a:t>Key Service Fabric DevOps Features</a:t>
            </a:r>
          </a:p>
        </p:txBody>
      </p:sp>
      <p:sp>
        <p:nvSpPr>
          <p:cNvPr id="4" name="TextBox 3">
            <a:extLst>
              <a:ext uri="{FF2B5EF4-FFF2-40B4-BE49-F238E27FC236}">
                <a16:creationId xmlns:a16="http://schemas.microsoft.com/office/drawing/2014/main" id="{284B01C4-7FD9-6D4A-B10E-C724519DD37B}"/>
              </a:ext>
            </a:extLst>
          </p:cNvPr>
          <p:cNvSpPr txBox="1"/>
          <p:nvPr/>
        </p:nvSpPr>
        <p:spPr>
          <a:xfrm>
            <a:off x="270211" y="761571"/>
            <a:ext cx="6290845" cy="1477328"/>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3200" dirty="0"/>
              <a:t>Service Affinity </a:t>
            </a:r>
          </a:p>
          <a:p>
            <a:pPr marL="457200" indent="-457200">
              <a:buFont typeface="Arial" panose="020B0604020202020204" pitchFamily="34" charset="0"/>
              <a:buChar char="•"/>
            </a:pPr>
            <a:r>
              <a:rPr lang="en-US" sz="3200" dirty="0"/>
              <a:t>Node Placement</a:t>
            </a:r>
          </a:p>
          <a:p>
            <a:pPr marL="457200" indent="-457200">
              <a:buFont typeface="Arial" panose="020B0604020202020204" pitchFamily="34" charset="0"/>
              <a:buChar char="•"/>
            </a:pPr>
            <a:r>
              <a:rPr lang="en-US" sz="3200" dirty="0"/>
              <a:t>Multi-version, Blue-Green  </a:t>
            </a:r>
          </a:p>
        </p:txBody>
      </p:sp>
      <p:sp>
        <p:nvSpPr>
          <p:cNvPr id="18" name="TextBox 17"/>
          <p:cNvSpPr txBox="1"/>
          <p:nvPr/>
        </p:nvSpPr>
        <p:spPr>
          <a:xfrm>
            <a:off x="6058735" y="859961"/>
            <a:ext cx="6218434" cy="1477328"/>
          </a:xfrm>
          <a:prstGeom prst="rect">
            <a:avLst/>
          </a:prstGeom>
          <a:noFill/>
        </p:spPr>
        <p:txBody>
          <a:bodyPr wrap="none" lIns="0" tIns="0" rIns="0" bIns="0" rtlCol="0">
            <a:spAutoFit/>
          </a:bodyPr>
          <a:lstStyle/>
          <a:p>
            <a:pPr marL="457200" indent="-457200">
              <a:buFont typeface="Arial" panose="020B0604020202020204" pitchFamily="34" charset="0"/>
              <a:buChar char="•"/>
            </a:pPr>
            <a:r>
              <a:rPr lang="en-US" sz="3200" dirty="0"/>
              <a:t>Chaos testing </a:t>
            </a:r>
          </a:p>
          <a:p>
            <a:pPr marL="457200" indent="-457200">
              <a:buFont typeface="Arial" panose="020B0604020202020204" pitchFamily="34" charset="0"/>
              <a:buChar char="•"/>
            </a:pPr>
            <a:r>
              <a:rPr lang="en-US" sz="3200" dirty="0"/>
              <a:t>Open REST API, PowerShell, CLI </a:t>
            </a:r>
          </a:p>
          <a:p>
            <a:pPr algn="l"/>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23848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9970-4C38-3E45-A789-DDC68DFB0E77}"/>
              </a:ext>
            </a:extLst>
          </p:cNvPr>
          <p:cNvSpPr>
            <a:spLocks noGrp="1"/>
          </p:cNvSpPr>
          <p:nvPr>
            <p:ph type="title"/>
          </p:nvPr>
        </p:nvSpPr>
        <p:spPr/>
        <p:txBody>
          <a:bodyPr>
            <a:normAutofit fontScale="90000"/>
          </a:bodyPr>
          <a:lstStyle/>
          <a:p>
            <a:r>
              <a:rPr lang="en-US" dirty="0"/>
              <a:t>Service Fabric Build and Release Pipeline Example</a:t>
            </a:r>
          </a:p>
        </p:txBody>
      </p:sp>
      <p:graphicFrame>
        <p:nvGraphicFramePr>
          <p:cNvPr id="5" name="Diagram 4">
            <a:extLst>
              <a:ext uri="{FF2B5EF4-FFF2-40B4-BE49-F238E27FC236}">
                <a16:creationId xmlns:a16="http://schemas.microsoft.com/office/drawing/2014/main" id="{C8EF4899-8CA2-CA42-84FC-FC70553DE98C}"/>
              </a:ext>
            </a:extLst>
          </p:cNvPr>
          <p:cNvGraphicFramePr/>
          <p:nvPr>
            <p:extLst>
              <p:ext uri="{D42A27DB-BD31-4B8C-83A1-F6EECF244321}">
                <p14:modId xmlns:p14="http://schemas.microsoft.com/office/powerpoint/2010/main" val="3129420613"/>
              </p:ext>
            </p:extLst>
          </p:nvPr>
        </p:nvGraphicFramePr>
        <p:xfrm>
          <a:off x="457199" y="1412978"/>
          <a:ext cx="11376991" cy="516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501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rot="8580576">
            <a:off x="7709547" y="402408"/>
            <a:ext cx="3756794" cy="3705839"/>
          </a:xfrm>
          <a:prstGeom prst="rect">
            <a:avLst/>
          </a:prstGeom>
        </p:spPr>
      </p:pic>
      <p:sp>
        <p:nvSpPr>
          <p:cNvPr id="4" name="Title 3"/>
          <p:cNvSpPr>
            <a:spLocks noGrp="1"/>
          </p:cNvSpPr>
          <p:nvPr>
            <p:ph type="title"/>
          </p:nvPr>
        </p:nvSpPr>
        <p:spPr>
          <a:xfrm>
            <a:off x="588263" y="457200"/>
            <a:ext cx="11018520" cy="553998"/>
          </a:xfrm>
        </p:spPr>
        <p:txBody>
          <a:bodyPr/>
          <a:lstStyle/>
          <a:p>
            <a:r>
              <a:rPr lang="en-US" dirty="0"/>
              <a:t>What is Service Fabric?</a:t>
            </a:r>
          </a:p>
        </p:txBody>
      </p:sp>
      <p:sp>
        <p:nvSpPr>
          <p:cNvPr id="5" name="Text Placeholder 4"/>
          <p:cNvSpPr>
            <a:spLocks noGrp="1"/>
          </p:cNvSpPr>
          <p:nvPr>
            <p:ph type="body" sz="quarter" idx="10"/>
          </p:nvPr>
        </p:nvSpPr>
        <p:spPr>
          <a:xfrm>
            <a:off x="588263" y="1095632"/>
            <a:ext cx="11018520" cy="5213863"/>
          </a:xfrm>
        </p:spPr>
        <p:txBody>
          <a:bodyPr/>
          <a:lstStyle/>
          <a:p>
            <a:pPr marL="448193" indent="-448193">
              <a:buFontTx/>
              <a:buChar char="-"/>
            </a:pPr>
            <a:r>
              <a:rPr lang="en-US" sz="3137" dirty="0">
                <a:solidFill>
                  <a:schemeClr val="tx1"/>
                </a:solidFill>
              </a:rPr>
              <a:t>Middleware platform for building and managing enterprise-class, Tier-1 cloud-scale applications</a:t>
            </a:r>
          </a:p>
          <a:p>
            <a:pPr marL="448193" indent="-448193">
              <a:buFontTx/>
              <a:buChar char="-"/>
            </a:pPr>
            <a:r>
              <a:rPr lang="en-US" sz="3137" dirty="0">
                <a:solidFill>
                  <a:schemeClr val="tx1"/>
                </a:solidFill>
              </a:rPr>
              <a:t>Simplifies packaging, deploying, and managing scalable microservices</a:t>
            </a:r>
          </a:p>
          <a:p>
            <a:pPr marL="448193" indent="-448193">
              <a:buFontTx/>
              <a:buChar char="-"/>
            </a:pPr>
            <a:r>
              <a:rPr lang="en-US" sz="3137" dirty="0">
                <a:solidFill>
                  <a:schemeClr val="tx1"/>
                </a:solidFill>
              </a:rPr>
              <a:t>Enterprise grade container orchestrator for both Windows and Linux containers </a:t>
            </a:r>
          </a:p>
          <a:p>
            <a:pPr marL="448193" indent="-448193">
              <a:buFontTx/>
              <a:buChar char="-"/>
            </a:pPr>
            <a:r>
              <a:rPr lang="en-US" sz="3137" dirty="0">
                <a:solidFill>
                  <a:schemeClr val="tx1"/>
                </a:solidFill>
              </a:rPr>
              <a:t>Designed to be scalable, reliable, and manageable</a:t>
            </a:r>
          </a:p>
          <a:p>
            <a:pPr marL="448193" indent="-448193">
              <a:buFontTx/>
              <a:buChar char="-"/>
            </a:pPr>
            <a:r>
              <a:rPr lang="en-US" sz="3137" dirty="0">
                <a:solidFill>
                  <a:schemeClr val="tx1"/>
                </a:solidFill>
              </a:rPr>
              <a:t>Designed to allow developers and administrators to avoid solving complex infrastructure problems and focus on implementing mission-critical, demanding workloads</a:t>
            </a:r>
          </a:p>
        </p:txBody>
      </p:sp>
    </p:spTree>
    <p:extLst>
      <p:ext uri="{BB962C8B-B14F-4D97-AF65-F5344CB8AC3E}">
        <p14:creationId xmlns:p14="http://schemas.microsoft.com/office/powerpoint/2010/main" val="28755631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Publish a Service Fabric Application</a:t>
            </a:r>
          </a:p>
        </p:txBody>
      </p:sp>
      <p:graphicFrame>
        <p:nvGraphicFramePr>
          <p:cNvPr id="12" name="Diagram 11"/>
          <p:cNvGraphicFramePr/>
          <p:nvPr>
            <p:extLst/>
          </p:nvPr>
        </p:nvGraphicFramePr>
        <p:xfrm>
          <a:off x="721304" y="1561449"/>
          <a:ext cx="10532992" cy="1643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ight Brace 14"/>
          <p:cNvSpPr/>
          <p:nvPr/>
        </p:nvSpPr>
        <p:spPr>
          <a:xfrm rot="5400000">
            <a:off x="5722490" y="-1351933"/>
            <a:ext cx="522914" cy="10532992"/>
          </a:xfrm>
          <a:prstGeom prst="rightBrac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765"/>
          </a:p>
        </p:txBody>
      </p:sp>
      <p:sp>
        <p:nvSpPr>
          <p:cNvPr id="16" name="TextBox 15"/>
          <p:cNvSpPr txBox="1"/>
          <p:nvPr/>
        </p:nvSpPr>
        <p:spPr>
          <a:xfrm>
            <a:off x="1539174" y="4176022"/>
            <a:ext cx="8889546" cy="141811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SDK </a:t>
            </a:r>
            <a:r>
              <a:rPr lang="en-US" sz="2353" dirty="0">
                <a:gradFill>
                  <a:gsLst>
                    <a:gs pos="2917">
                      <a:schemeClr val="tx1"/>
                    </a:gs>
                    <a:gs pos="30000">
                      <a:schemeClr val="tx1"/>
                    </a:gs>
                  </a:gsLst>
                  <a:lin ang="5400000" scaled="0"/>
                </a:gradFill>
                <a:sym typeface="Wingdings" panose="05000000000000000000" pitchFamily="2" charset="2"/>
              </a:rPr>
              <a:t> </a:t>
            </a:r>
            <a:r>
              <a:rPr lang="en-US" sz="2353" dirty="0">
                <a:gradFill>
                  <a:gsLst>
                    <a:gs pos="2917">
                      <a:schemeClr val="tx1"/>
                    </a:gs>
                    <a:gs pos="30000">
                      <a:schemeClr val="tx1"/>
                    </a:gs>
                  </a:gsLst>
                  <a:lin ang="5400000" scaled="0"/>
                </a:gradFill>
              </a:rPr>
              <a:t>Publish-NewServiceFabricApplication.ps1</a:t>
            </a:r>
            <a:endParaRPr lang="en-US" sz="2353"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588"/>
              </a:spcAft>
            </a:pPr>
            <a:r>
              <a:rPr lang="en-US" sz="2353" dirty="0">
                <a:gradFill>
                  <a:gsLst>
                    <a:gs pos="2917">
                      <a:schemeClr val="tx1"/>
                    </a:gs>
                    <a:gs pos="30000">
                      <a:schemeClr val="tx1"/>
                    </a:gs>
                  </a:gsLst>
                  <a:lin ang="5400000" scaled="0"/>
                </a:gradFill>
                <a:sym typeface="Wingdings" panose="05000000000000000000" pitchFamily="2" charset="2"/>
              </a:rPr>
              <a:t>Visual Studio Project  Deploy-FabricApplication.ps1</a:t>
            </a:r>
          </a:p>
          <a:p>
            <a:pPr>
              <a:lnSpc>
                <a:spcPct val="90000"/>
              </a:lnSpc>
              <a:spcAft>
                <a:spcPts val="588"/>
              </a:spcAft>
            </a:pPr>
            <a:r>
              <a:rPr lang="en-US" sz="2353" dirty="0">
                <a:gradFill>
                  <a:gsLst>
                    <a:gs pos="2917">
                      <a:schemeClr val="tx1"/>
                    </a:gs>
                    <a:gs pos="30000">
                      <a:schemeClr val="tx1"/>
                    </a:gs>
                  </a:gsLst>
                  <a:lin ang="5400000" scaled="0"/>
                </a:gradFill>
                <a:sym typeface="Wingdings" panose="05000000000000000000" pitchFamily="2" charset="2"/>
              </a:rPr>
              <a:t>Visual Studio Team Services  Deploy Service Fabric Application</a:t>
            </a:r>
            <a:endParaRPr lang="en-US" sz="2353" dirty="0">
              <a:gradFill>
                <a:gsLst>
                  <a:gs pos="2917">
                    <a:schemeClr val="tx1"/>
                  </a:gs>
                  <a:gs pos="30000">
                    <a:schemeClr val="tx1"/>
                  </a:gs>
                </a:gsLst>
                <a:lin ang="5400000" scaled="0"/>
              </a:gradFill>
            </a:endParaRPr>
          </a:p>
        </p:txBody>
      </p:sp>
      <p:sp>
        <p:nvSpPr>
          <p:cNvPr id="19" name="TextBox 18"/>
          <p:cNvSpPr txBox="1"/>
          <p:nvPr/>
        </p:nvSpPr>
        <p:spPr>
          <a:xfrm>
            <a:off x="717451" y="3279596"/>
            <a:ext cx="10532992"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PowerShell and Runtime (</a:t>
            </a:r>
            <a:r>
              <a:rPr lang="en-US" sz="1961" dirty="0" err="1"/>
              <a:t>FabricClient.ApplicationManagementClient</a:t>
            </a:r>
            <a:r>
              <a:rPr lang="en-US" sz="1961" dirty="0"/>
              <a:t>)</a:t>
            </a:r>
            <a:r>
              <a:rPr lang="en-US" sz="196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6324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877" y="487"/>
            <a:ext cx="4123927" cy="2907368"/>
          </a:xfrm>
          <a:prstGeom prst="rect">
            <a:avLst/>
          </a:prstGeom>
        </p:spPr>
      </p:pic>
      <p:sp>
        <p:nvSpPr>
          <p:cNvPr id="2" name="Text Placeholder 1"/>
          <p:cNvSpPr>
            <a:spLocks noGrp="1"/>
          </p:cNvSpPr>
          <p:nvPr>
            <p:ph type="body" sz="quarter" idx="10"/>
          </p:nvPr>
        </p:nvSpPr>
        <p:spPr>
          <a:xfrm>
            <a:off x="269239" y="1189495"/>
            <a:ext cx="11655841" cy="5322483"/>
          </a:xfrm>
        </p:spPr>
        <p:txBody>
          <a:bodyPr/>
          <a:lstStyle/>
          <a:p>
            <a:r>
              <a:rPr lang="en-US" sz="3529" dirty="0"/>
              <a:t>Netflix and AWS </a:t>
            </a:r>
          </a:p>
          <a:p>
            <a:r>
              <a:rPr lang="en-US" sz="3529" dirty="0"/>
              <a:t>Built into service fabric </a:t>
            </a:r>
          </a:p>
          <a:p>
            <a:r>
              <a:rPr lang="en-US" sz="3529" dirty="0"/>
              <a:t>Generates faults to exercise the cluster</a:t>
            </a:r>
          </a:p>
          <a:p>
            <a:pPr lvl="1"/>
            <a:r>
              <a:rPr lang="en-US" sz="1961" dirty="0"/>
              <a:t>Restart a node </a:t>
            </a:r>
          </a:p>
          <a:p>
            <a:pPr lvl="1"/>
            <a:r>
              <a:rPr lang="en-US" sz="1961" dirty="0"/>
              <a:t>Restart a deployed code package</a:t>
            </a:r>
          </a:p>
          <a:p>
            <a:pPr lvl="1"/>
            <a:r>
              <a:rPr lang="en-US" sz="1961" dirty="0"/>
              <a:t>Remove a replica</a:t>
            </a:r>
          </a:p>
          <a:p>
            <a:pPr lvl="1"/>
            <a:r>
              <a:rPr lang="en-US" sz="1961" dirty="0"/>
              <a:t>Restart a replica</a:t>
            </a:r>
          </a:p>
          <a:p>
            <a:pPr lvl="1"/>
            <a:r>
              <a:rPr lang="en-US" sz="1961" dirty="0"/>
              <a:t>Move a primary replica</a:t>
            </a:r>
          </a:p>
          <a:p>
            <a:pPr lvl="1"/>
            <a:r>
              <a:rPr lang="en-US" sz="1961" dirty="0"/>
              <a:t>Move a secondary replica</a:t>
            </a:r>
          </a:p>
          <a:p>
            <a:r>
              <a:rPr lang="en-US" sz="3529" dirty="0"/>
              <a:t>Highly configurable </a:t>
            </a:r>
          </a:p>
          <a:p>
            <a:r>
              <a:rPr lang="en-US" sz="3529" dirty="0"/>
              <a:t>Run from C# or PowerShell</a:t>
            </a:r>
          </a:p>
        </p:txBody>
      </p:sp>
      <p:sp>
        <p:nvSpPr>
          <p:cNvPr id="3" name="Title 2"/>
          <p:cNvSpPr>
            <a:spLocks noGrp="1"/>
          </p:cNvSpPr>
          <p:nvPr>
            <p:ph type="title"/>
          </p:nvPr>
        </p:nvSpPr>
        <p:spPr/>
        <p:txBody>
          <a:bodyPr/>
          <a:lstStyle/>
          <a:p>
            <a:r>
              <a:rPr lang="en-US" dirty="0"/>
              <a:t>Chaos Testing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546" y="3927160"/>
            <a:ext cx="4462814" cy="2736217"/>
          </a:xfrm>
          <a:prstGeom prst="rect">
            <a:avLst/>
          </a:prstGeom>
        </p:spPr>
      </p:pic>
    </p:spTree>
    <p:extLst>
      <p:ext uri="{BB962C8B-B14F-4D97-AF65-F5344CB8AC3E}">
        <p14:creationId xmlns:p14="http://schemas.microsoft.com/office/powerpoint/2010/main" val="399266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4935005"/>
            <a:ext cx="11651870" cy="861774"/>
          </a:xfrm>
        </p:spPr>
        <p:txBody>
          <a:bodyPr/>
          <a:lstStyle/>
          <a:p>
            <a:r>
              <a:rPr lang="en-US" dirty="0"/>
              <a:t>Some upgrades can be done 1 way and</a:t>
            </a:r>
            <a:br>
              <a:rPr lang="en-US" dirty="0"/>
            </a:br>
            <a:r>
              <a:rPr lang="en-US" dirty="0"/>
              <a:t>other upgrades another way</a:t>
            </a:r>
          </a:p>
        </p:txBody>
      </p:sp>
      <p:sp>
        <p:nvSpPr>
          <p:cNvPr id="2" name="Title 1"/>
          <p:cNvSpPr>
            <a:spLocks noGrp="1"/>
          </p:cNvSpPr>
          <p:nvPr>
            <p:ph type="title"/>
          </p:nvPr>
        </p:nvSpPr>
        <p:spPr/>
        <p:txBody>
          <a:bodyPr/>
          <a:lstStyle/>
          <a:p>
            <a:r>
              <a:rPr lang="en-US" dirty="0"/>
              <a:t>Cluster Upgrade Options</a:t>
            </a:r>
          </a:p>
        </p:txBody>
      </p:sp>
      <p:graphicFrame>
        <p:nvGraphicFramePr>
          <p:cNvPr id="3" name="Table 2"/>
          <p:cNvGraphicFramePr>
            <a:graphicFrameLocks noGrp="1"/>
          </p:cNvGraphicFramePr>
          <p:nvPr>
            <p:extLst/>
          </p:nvPr>
        </p:nvGraphicFramePr>
        <p:xfrm>
          <a:off x="447270" y="1370969"/>
          <a:ext cx="11297461" cy="3383182"/>
        </p:xfrm>
        <a:graphic>
          <a:graphicData uri="http://schemas.openxmlformats.org/drawingml/2006/table">
            <a:tbl>
              <a:tblPr firstRow="1" bandRow="1">
                <a:tableStyleId>{21E4AEA4-8DFA-4A89-87EB-49C32662AFE0}</a:tableStyleId>
              </a:tblPr>
              <a:tblGrid>
                <a:gridCol w="3402102">
                  <a:extLst>
                    <a:ext uri="{9D8B030D-6E8A-4147-A177-3AD203B41FA5}">
                      <a16:colId xmlns:a16="http://schemas.microsoft.com/office/drawing/2014/main" val="771749075"/>
                    </a:ext>
                  </a:extLst>
                </a:gridCol>
                <a:gridCol w="1976475">
                  <a:extLst>
                    <a:ext uri="{9D8B030D-6E8A-4147-A177-3AD203B41FA5}">
                      <a16:colId xmlns:a16="http://schemas.microsoft.com/office/drawing/2014/main" val="228542432"/>
                    </a:ext>
                  </a:extLst>
                </a:gridCol>
                <a:gridCol w="1844032">
                  <a:extLst>
                    <a:ext uri="{9D8B030D-6E8A-4147-A177-3AD203B41FA5}">
                      <a16:colId xmlns:a16="http://schemas.microsoft.com/office/drawing/2014/main" val="2261847071"/>
                    </a:ext>
                  </a:extLst>
                </a:gridCol>
                <a:gridCol w="2037426">
                  <a:extLst>
                    <a:ext uri="{9D8B030D-6E8A-4147-A177-3AD203B41FA5}">
                      <a16:colId xmlns:a16="http://schemas.microsoft.com/office/drawing/2014/main" val="1612960646"/>
                    </a:ext>
                  </a:extLst>
                </a:gridCol>
                <a:gridCol w="2037426">
                  <a:extLst>
                    <a:ext uri="{9D8B030D-6E8A-4147-A177-3AD203B41FA5}">
                      <a16:colId xmlns:a16="http://schemas.microsoft.com/office/drawing/2014/main" val="2309574659"/>
                    </a:ext>
                  </a:extLst>
                </a:gridCol>
              </a:tblGrid>
              <a:tr h="700941">
                <a:tc>
                  <a:txBody>
                    <a:bodyPr/>
                    <a:lstStyle/>
                    <a:p>
                      <a:pPr algn="ctr"/>
                      <a:endParaRPr lang="en-US" sz="2000" dirty="0"/>
                    </a:p>
                  </a:txBody>
                  <a:tcPr marL="91427" marR="91427" marT="45713" marB="45713"/>
                </a:tc>
                <a:tc>
                  <a:txBody>
                    <a:bodyPr/>
                    <a:lstStyle/>
                    <a:p>
                      <a:pPr algn="ctr"/>
                      <a:r>
                        <a:rPr lang="en-US" sz="2000" dirty="0"/>
                        <a:t>Delete</a:t>
                      </a:r>
                      <a:br>
                        <a:rPr lang="en-US" sz="2000" dirty="0"/>
                      </a:br>
                      <a:r>
                        <a:rPr lang="en-US" sz="2000" dirty="0"/>
                        <a:t>&amp; Upload</a:t>
                      </a:r>
                    </a:p>
                  </a:txBody>
                  <a:tcPr marL="91427" marR="91427" marT="45713" marB="45713"/>
                </a:tc>
                <a:tc>
                  <a:txBody>
                    <a:bodyPr/>
                    <a:lstStyle/>
                    <a:p>
                      <a:pPr algn="ctr"/>
                      <a:r>
                        <a:rPr lang="en-US" sz="2000" dirty="0"/>
                        <a:t>Rolling</a:t>
                      </a:r>
                      <a:br>
                        <a:rPr lang="en-US" sz="2000" dirty="0"/>
                      </a:br>
                      <a:r>
                        <a:rPr lang="en-US" sz="2000" dirty="0"/>
                        <a:t>Upgrade</a:t>
                      </a:r>
                    </a:p>
                  </a:txBody>
                  <a:tcPr marL="91427" marR="91427" marT="45713" marB="45713"/>
                </a:tc>
                <a:tc>
                  <a:txBody>
                    <a:bodyPr/>
                    <a:lstStyle/>
                    <a:p>
                      <a:pPr algn="ctr"/>
                      <a:r>
                        <a:rPr lang="en-US" sz="2000" dirty="0"/>
                        <a:t>VIP</a:t>
                      </a:r>
                      <a:br>
                        <a:rPr lang="en-US" sz="2000" dirty="0"/>
                      </a:br>
                      <a:r>
                        <a:rPr lang="en-US" sz="2000" dirty="0"/>
                        <a:t>Swap</a:t>
                      </a:r>
                    </a:p>
                  </a:txBody>
                  <a:tcPr marL="91427" marR="91427" marT="45713" marB="45713"/>
                </a:tc>
                <a:tc>
                  <a:txBody>
                    <a:bodyPr/>
                    <a:lstStyle/>
                    <a:p>
                      <a:pPr algn="ctr"/>
                      <a:r>
                        <a:rPr lang="en-US" sz="2000" dirty="0"/>
                        <a:t>Controlled</a:t>
                      </a:r>
                      <a:br>
                        <a:rPr lang="en-US" sz="2000" dirty="0"/>
                      </a:br>
                      <a:r>
                        <a:rPr lang="en-US" sz="2000" dirty="0"/>
                        <a:t>Migration</a:t>
                      </a:r>
                    </a:p>
                  </a:txBody>
                  <a:tcPr marL="91427" marR="91427" marT="45713" marB="45713"/>
                </a:tc>
                <a:extLst>
                  <a:ext uri="{0D108BD9-81ED-4DB2-BD59-A6C34878D82A}">
                    <a16:rowId xmlns:a16="http://schemas.microsoft.com/office/drawing/2014/main" val="3692457884"/>
                  </a:ext>
                </a:extLst>
              </a:tr>
              <a:tr h="396184">
                <a:tc>
                  <a:txBody>
                    <a:bodyPr/>
                    <a:lstStyle/>
                    <a:p>
                      <a:r>
                        <a:rPr lang="en-US" sz="2000" dirty="0" err="1"/>
                        <a:t>Add’l</a:t>
                      </a:r>
                      <a:r>
                        <a:rPr lang="en-US" sz="2000" dirty="0"/>
                        <a:t> Hardware Costs</a:t>
                      </a:r>
                    </a:p>
                  </a:txBody>
                  <a:tcPr marL="91427" marR="91427" marT="45713" marB="45713"/>
                </a:tc>
                <a:tc>
                  <a:txBody>
                    <a:bodyPr/>
                    <a:lstStyle/>
                    <a:p>
                      <a:pPr algn="ctr"/>
                      <a:r>
                        <a:rPr lang="en-US" sz="2000" dirty="0"/>
                        <a:t>None</a:t>
                      </a:r>
                    </a:p>
                  </a:txBody>
                  <a:tcPr marL="91427" marR="91427" marT="45713" marB="45713"/>
                </a:tc>
                <a:tc>
                  <a:txBody>
                    <a:bodyPr/>
                    <a:lstStyle/>
                    <a:p>
                      <a:pPr algn="ctr"/>
                      <a:r>
                        <a:rPr lang="en-US" sz="2000" dirty="0"/>
                        <a:t>None</a:t>
                      </a:r>
                    </a:p>
                  </a:txBody>
                  <a:tcPr marL="91427" marR="91427" marT="45713" marB="45713"/>
                </a:tc>
                <a:tc>
                  <a:txBody>
                    <a:bodyPr/>
                    <a:lstStyle/>
                    <a:p>
                      <a:pPr algn="ctr"/>
                      <a:r>
                        <a:rPr lang="en-US" sz="2000" dirty="0"/>
                        <a:t>2x</a:t>
                      </a:r>
                    </a:p>
                  </a:txBody>
                  <a:tcPr marL="91427" marR="91427" marT="45713" marB="45713"/>
                </a:tc>
                <a:tc>
                  <a:txBody>
                    <a:bodyPr/>
                    <a:lstStyle/>
                    <a:p>
                      <a:pPr algn="ctr"/>
                      <a:r>
                        <a:rPr lang="en-US" sz="2000" dirty="0"/>
                        <a:t>1x to 2x</a:t>
                      </a:r>
                    </a:p>
                  </a:txBody>
                  <a:tcPr marL="91427" marR="91427" marT="45713" marB="45713"/>
                </a:tc>
                <a:extLst>
                  <a:ext uri="{0D108BD9-81ED-4DB2-BD59-A6C34878D82A}">
                    <a16:rowId xmlns:a16="http://schemas.microsoft.com/office/drawing/2014/main" val="3760058424"/>
                  </a:ext>
                </a:extLst>
              </a:tr>
              <a:tr h="396184">
                <a:tc>
                  <a:txBody>
                    <a:bodyPr/>
                    <a:lstStyle/>
                    <a:p>
                      <a:r>
                        <a:rPr lang="en-US" sz="2000" dirty="0"/>
                        <a:t>Service availability</a:t>
                      </a:r>
                    </a:p>
                  </a:txBody>
                  <a:tcPr marL="91427" marR="91427" marT="45713" marB="45713"/>
                </a:tc>
                <a:tc>
                  <a:txBody>
                    <a:bodyPr/>
                    <a:lstStyle/>
                    <a:p>
                      <a:pPr algn="ctr"/>
                      <a:r>
                        <a:rPr lang="en-US" sz="2000" dirty="0"/>
                        <a:t>Downtime</a:t>
                      </a:r>
                    </a:p>
                  </a:txBody>
                  <a:tcPr marL="91427" marR="91427" marT="45713" marB="45713"/>
                </a:tc>
                <a:tc>
                  <a:txBody>
                    <a:bodyPr/>
                    <a:lstStyle/>
                    <a:p>
                      <a:pPr algn="ctr"/>
                      <a:r>
                        <a:rPr lang="en-US" sz="2000" dirty="0"/>
                        <a:t>Reduced</a:t>
                      </a:r>
                      <a:r>
                        <a:rPr lang="en-US" sz="2000" baseline="0" dirty="0"/>
                        <a:t> </a:t>
                      </a:r>
                      <a:r>
                        <a:rPr lang="en-US" sz="2000" dirty="0"/>
                        <a:t>scale</a:t>
                      </a:r>
                    </a:p>
                  </a:txBody>
                  <a:tcPr marL="91427" marR="91427" marT="45713" marB="45713"/>
                </a:tc>
                <a:tc>
                  <a:txBody>
                    <a:bodyPr/>
                    <a:lstStyle/>
                    <a:p>
                      <a:pPr algn="ctr"/>
                      <a:r>
                        <a:rPr lang="en-US" sz="2000" dirty="0"/>
                        <a:t>Same</a:t>
                      </a:r>
                    </a:p>
                  </a:txBody>
                  <a:tcPr marL="91427" marR="91427" marT="45713" marB="45713"/>
                </a:tc>
                <a:tc>
                  <a:txBody>
                    <a:bodyPr/>
                    <a:lstStyle/>
                    <a:p>
                      <a:pPr algn="ctr"/>
                      <a:r>
                        <a:rPr lang="en-US" sz="2000" dirty="0"/>
                        <a:t>Same</a:t>
                      </a:r>
                    </a:p>
                  </a:txBody>
                  <a:tcPr marL="91427" marR="91427" marT="45713" marB="45713"/>
                </a:tc>
                <a:extLst>
                  <a:ext uri="{0D108BD9-81ED-4DB2-BD59-A6C34878D82A}">
                    <a16:rowId xmlns:a16="http://schemas.microsoft.com/office/drawing/2014/main" val="3291066290"/>
                  </a:ext>
                </a:extLst>
              </a:tr>
              <a:tr h="700941">
                <a:tc>
                  <a:txBody>
                    <a:bodyPr/>
                    <a:lstStyle/>
                    <a:p>
                      <a:r>
                        <a:rPr lang="en-US" sz="2000" dirty="0"/>
                        <a:t>Failed upgrade recovery</a:t>
                      </a:r>
                    </a:p>
                  </a:txBody>
                  <a:tcPr marL="91427" marR="91427" marT="45713" marB="45713"/>
                </a:tc>
                <a:tc>
                  <a:txBody>
                    <a:bodyPr/>
                    <a:lstStyle/>
                    <a:p>
                      <a:pPr algn="ctr"/>
                      <a:r>
                        <a:rPr lang="en-US" sz="2000" dirty="0"/>
                        <a:t>Downtime until</a:t>
                      </a:r>
                      <a:br>
                        <a:rPr lang="en-US" sz="2000" dirty="0"/>
                      </a:br>
                      <a:r>
                        <a:rPr lang="en-US" sz="2000" dirty="0"/>
                        <a:t>V1 upload</a:t>
                      </a:r>
                    </a:p>
                  </a:txBody>
                  <a:tcPr marL="91427" marR="91427" marT="45713" marB="45713"/>
                </a:tc>
                <a:tc>
                  <a:txBody>
                    <a:bodyPr/>
                    <a:lstStyle/>
                    <a:p>
                      <a:pPr algn="ctr"/>
                      <a:r>
                        <a:rPr lang="en-US" sz="2000" dirty="0"/>
                        <a:t>Reduced scale</a:t>
                      </a:r>
                      <a:br>
                        <a:rPr lang="en-US" sz="2000" dirty="0"/>
                      </a:br>
                      <a:r>
                        <a:rPr lang="en-US" sz="2000" dirty="0"/>
                        <a:t>until rollback</a:t>
                      </a:r>
                    </a:p>
                  </a:txBody>
                  <a:tcPr marL="91427" marR="91427" marT="45713" marB="45713"/>
                </a:tc>
                <a:tc>
                  <a:txBody>
                    <a:bodyPr/>
                    <a:lstStyle/>
                    <a:p>
                      <a:pPr algn="ctr"/>
                      <a:r>
                        <a:rPr lang="en-US" sz="2000" dirty="0"/>
                        <a:t>Immediate after</a:t>
                      </a:r>
                      <a:br>
                        <a:rPr lang="en-US" sz="2000" dirty="0"/>
                      </a:br>
                      <a:r>
                        <a:rPr lang="en-US" sz="2000" dirty="0"/>
                        <a:t>swap back</a:t>
                      </a:r>
                    </a:p>
                  </a:txBody>
                  <a:tcPr marL="91427" marR="91427" marT="45713" marB="45713"/>
                </a:tc>
                <a:tc>
                  <a:txBody>
                    <a:bodyPr/>
                    <a:lstStyle/>
                    <a:p>
                      <a:pPr algn="ctr"/>
                      <a:r>
                        <a:rPr lang="en-US" sz="2000" dirty="0"/>
                        <a:t>Immediate after</a:t>
                      </a:r>
                      <a:br>
                        <a:rPr lang="en-US" sz="2000" dirty="0"/>
                      </a:br>
                      <a:r>
                        <a:rPr lang="en-US" sz="2000" baseline="0" dirty="0"/>
                        <a:t>TM </a:t>
                      </a:r>
                      <a:r>
                        <a:rPr lang="en-US" sz="2000" baseline="0" dirty="0" err="1"/>
                        <a:t>reconfig</a:t>
                      </a:r>
                      <a:endParaRPr lang="en-US" sz="2000" dirty="0"/>
                    </a:p>
                  </a:txBody>
                  <a:tcPr marL="91427" marR="91427" marT="45713" marB="45713"/>
                </a:tc>
                <a:extLst>
                  <a:ext uri="{0D108BD9-81ED-4DB2-BD59-A6C34878D82A}">
                    <a16:rowId xmlns:a16="http://schemas.microsoft.com/office/drawing/2014/main" val="1650131803"/>
                  </a:ext>
                </a:extLst>
              </a:tr>
              <a:tr h="396184">
                <a:tc>
                  <a:txBody>
                    <a:bodyPr/>
                    <a:lstStyle/>
                    <a:p>
                      <a:r>
                        <a:rPr lang="en-US" sz="2000" dirty="0"/>
                        <a:t>V2 testability</a:t>
                      </a:r>
                    </a:p>
                  </a:txBody>
                  <a:tcPr marL="91427" marR="91427" marT="45713" marB="45713"/>
                </a:tc>
                <a:tc>
                  <a:txBody>
                    <a:bodyPr/>
                    <a:lstStyle/>
                    <a:p>
                      <a:pPr algn="ctr"/>
                      <a:r>
                        <a:rPr lang="en-US" sz="2000" dirty="0"/>
                        <a:t>Not at all</a:t>
                      </a:r>
                    </a:p>
                  </a:txBody>
                  <a:tcPr marL="91427" marR="91427" marT="45713" marB="45713"/>
                </a:tc>
                <a:tc>
                  <a:txBody>
                    <a:bodyPr/>
                    <a:lstStyle/>
                    <a:p>
                      <a:pPr algn="ctr"/>
                      <a:r>
                        <a:rPr lang="en-US" sz="2000" dirty="0"/>
                        <a:t>Not at all</a:t>
                      </a:r>
                    </a:p>
                  </a:txBody>
                  <a:tcPr marL="91427" marR="91427" marT="45713" marB="45713"/>
                </a:tc>
                <a:tc>
                  <a:txBody>
                    <a:bodyPr/>
                    <a:lstStyle/>
                    <a:p>
                      <a:pPr algn="ctr"/>
                      <a:r>
                        <a:rPr lang="en-US" sz="2000" dirty="0"/>
                        <a:t>Private &amp; Public</a:t>
                      </a:r>
                    </a:p>
                  </a:txBody>
                  <a:tcPr marL="91427" marR="91427" marT="45713" marB="45713"/>
                </a:tc>
                <a:tc>
                  <a:txBody>
                    <a:bodyPr/>
                    <a:lstStyle/>
                    <a:p>
                      <a:pPr algn="ctr"/>
                      <a:r>
                        <a:rPr lang="en-US" sz="2000" dirty="0"/>
                        <a:t>Private &amp; Public</a:t>
                      </a:r>
                    </a:p>
                  </a:txBody>
                  <a:tcPr marL="91427" marR="91427" marT="45713" marB="45713"/>
                </a:tc>
                <a:extLst>
                  <a:ext uri="{0D108BD9-81ED-4DB2-BD59-A6C34878D82A}">
                    <a16:rowId xmlns:a16="http://schemas.microsoft.com/office/drawing/2014/main" val="2346247863"/>
                  </a:ext>
                </a:extLst>
              </a:tr>
              <a:tr h="396184">
                <a:tc>
                  <a:txBody>
                    <a:bodyPr/>
                    <a:lstStyle/>
                    <a:p>
                      <a:r>
                        <a:rPr lang="en-US" sz="2000" dirty="0"/>
                        <a:t>Protocol</a:t>
                      </a:r>
                      <a:r>
                        <a:rPr lang="en-US" sz="2000" baseline="0" dirty="0"/>
                        <a:t>/Schema change</a:t>
                      </a:r>
                      <a:endParaRPr lang="en-US" sz="2000" dirty="0"/>
                    </a:p>
                  </a:txBody>
                  <a:tcPr marL="91427" marR="91427" marT="45713" marB="45713"/>
                </a:tc>
                <a:tc>
                  <a:txBody>
                    <a:bodyPr/>
                    <a:lstStyle/>
                    <a:p>
                      <a:pPr algn="ctr"/>
                      <a:r>
                        <a:rPr lang="en-US" sz="2000" dirty="0"/>
                        <a:t>1-Phase</a:t>
                      </a:r>
                    </a:p>
                  </a:txBody>
                  <a:tcPr marL="91427" marR="91427" marT="45713" marB="45713"/>
                </a:tc>
                <a:tc>
                  <a:txBody>
                    <a:bodyPr/>
                    <a:lstStyle/>
                    <a:p>
                      <a:pPr algn="ctr"/>
                      <a:r>
                        <a:rPr lang="en-US" sz="2000" dirty="0"/>
                        <a:t>2-Phase</a:t>
                      </a:r>
                    </a:p>
                  </a:txBody>
                  <a:tcPr marL="91427" marR="91427" marT="45713" marB="45713"/>
                </a:tc>
                <a:tc>
                  <a:txBody>
                    <a:bodyPr/>
                    <a:lstStyle/>
                    <a:p>
                      <a:pPr algn="ctr"/>
                      <a:r>
                        <a:rPr lang="en-US" sz="2000" dirty="0"/>
                        <a:t>1-Phase</a:t>
                      </a:r>
                    </a:p>
                  </a:txBody>
                  <a:tcPr marL="91427" marR="91427" marT="45713" marB="45713"/>
                </a:tc>
                <a:tc>
                  <a:txBody>
                    <a:bodyPr/>
                    <a:lstStyle/>
                    <a:p>
                      <a:pPr algn="ctr"/>
                      <a:r>
                        <a:rPr lang="en-US" sz="2000" dirty="0"/>
                        <a:t>1-Phase</a:t>
                      </a:r>
                    </a:p>
                  </a:txBody>
                  <a:tcPr marL="91427" marR="91427" marT="45713" marB="45713"/>
                </a:tc>
                <a:extLst>
                  <a:ext uri="{0D108BD9-81ED-4DB2-BD59-A6C34878D82A}">
                    <a16:rowId xmlns:a16="http://schemas.microsoft.com/office/drawing/2014/main" val="1073995334"/>
                  </a:ext>
                </a:extLst>
              </a:tr>
              <a:tr h="396184">
                <a:tc>
                  <a:txBody>
                    <a:bodyPr/>
                    <a:lstStyle/>
                    <a:p>
                      <a:r>
                        <a:rPr lang="en-US" sz="2000" dirty="0"/>
                        <a:t>Usable</a:t>
                      </a:r>
                      <a:r>
                        <a:rPr lang="en-US" sz="2000" baseline="0" dirty="0"/>
                        <a:t> with </a:t>
                      </a:r>
                      <a:r>
                        <a:rPr lang="en-US" sz="2000" baseline="0" dirty="0" err="1"/>
                        <a:t>stateful</a:t>
                      </a:r>
                      <a:r>
                        <a:rPr lang="en-US" sz="2000" baseline="0" dirty="0"/>
                        <a:t> services</a:t>
                      </a:r>
                      <a:endParaRPr lang="en-US" sz="2000" dirty="0"/>
                    </a:p>
                  </a:txBody>
                  <a:tcPr marL="91427" marR="91427" marT="45713" marB="45713"/>
                </a:tc>
                <a:tc>
                  <a:txBody>
                    <a:bodyPr/>
                    <a:lstStyle/>
                    <a:p>
                      <a:pPr algn="ctr"/>
                      <a:r>
                        <a:rPr lang="en-US" sz="2000" dirty="0"/>
                        <a:t>No</a:t>
                      </a:r>
                    </a:p>
                  </a:txBody>
                  <a:tcPr marL="91427" marR="91427" marT="45713" marB="45713"/>
                </a:tc>
                <a:tc>
                  <a:txBody>
                    <a:bodyPr/>
                    <a:lstStyle/>
                    <a:p>
                      <a:pPr algn="ctr"/>
                      <a:r>
                        <a:rPr lang="en-US" sz="2000" dirty="0"/>
                        <a:t>Yes</a:t>
                      </a:r>
                    </a:p>
                  </a:txBody>
                  <a:tcPr marL="91427" marR="91427" marT="45713" marB="45713"/>
                </a:tc>
                <a:tc>
                  <a:txBody>
                    <a:bodyPr/>
                    <a:lstStyle/>
                    <a:p>
                      <a:pPr algn="ctr"/>
                      <a:r>
                        <a:rPr lang="en-US" sz="2000" dirty="0"/>
                        <a:t>No</a:t>
                      </a:r>
                    </a:p>
                  </a:txBody>
                  <a:tcPr marL="91427" marR="91427" marT="45713" marB="45713"/>
                </a:tc>
                <a:tc>
                  <a:txBody>
                    <a:bodyPr/>
                    <a:lstStyle/>
                    <a:p>
                      <a:pPr algn="ctr"/>
                      <a:r>
                        <a:rPr lang="en-US" sz="2000" dirty="0"/>
                        <a:t>No</a:t>
                      </a:r>
                    </a:p>
                  </a:txBody>
                  <a:tcPr marL="91427" marR="91427" marT="45713" marB="45713"/>
                </a:tc>
                <a:extLst>
                  <a:ext uri="{0D108BD9-81ED-4DB2-BD59-A6C34878D82A}">
                    <a16:rowId xmlns:a16="http://schemas.microsoft.com/office/drawing/2014/main" val="414222032"/>
                  </a:ext>
                </a:extLst>
              </a:tr>
            </a:tbl>
          </a:graphicData>
        </a:graphic>
      </p:graphicFrame>
    </p:spTree>
    <p:extLst>
      <p:ext uri="{BB962C8B-B14F-4D97-AF65-F5344CB8AC3E}">
        <p14:creationId xmlns:p14="http://schemas.microsoft.com/office/powerpoint/2010/main" val="47628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457200" y="258417"/>
            <a:ext cx="11277599" cy="635000"/>
          </a:xfrm>
        </p:spPr>
        <p:txBody>
          <a:bodyPr>
            <a:normAutofit fontScale="90000"/>
          </a:bodyPr>
          <a:lstStyle/>
          <a:p>
            <a:r>
              <a:rPr lang="en-US" dirty="0"/>
              <a:t>Other services that compliment SF  </a:t>
            </a:r>
          </a:p>
        </p:txBody>
      </p:sp>
      <p:sp>
        <p:nvSpPr>
          <p:cNvPr id="5" name="Content Placeholder 4">
            <a:extLst>
              <a:ext uri="{FF2B5EF4-FFF2-40B4-BE49-F238E27FC236}">
                <a16:creationId xmlns:a16="http://schemas.microsoft.com/office/drawing/2014/main" id="{7F39908E-509E-4DC7-B5DB-4E61C02D3B6F}"/>
              </a:ext>
            </a:extLst>
          </p:cNvPr>
          <p:cNvSpPr>
            <a:spLocks noGrp="1"/>
          </p:cNvSpPr>
          <p:nvPr>
            <p:ph idx="32"/>
          </p:nvPr>
        </p:nvSpPr>
        <p:spPr>
          <a:xfrm>
            <a:off x="457199" y="893417"/>
            <a:ext cx="9917803" cy="5653157"/>
          </a:xfrm>
        </p:spPr>
        <p:txBody>
          <a:bodyPr/>
          <a:lstStyle/>
          <a:p>
            <a:r>
              <a:rPr lang="en-US" sz="2400" b="1" dirty="0">
                <a:latin typeface="+mn-lt"/>
              </a:rPr>
              <a:t>Gateways</a:t>
            </a:r>
            <a:r>
              <a:rPr lang="en-US" sz="2400" dirty="0">
                <a:latin typeface="+mn-lt"/>
              </a:rPr>
              <a:t>: IOT Hub, Event Hub, API Management, Azure Load Balancer, </a:t>
            </a:r>
            <a:r>
              <a:rPr lang="en-US" sz="2400" dirty="0" err="1">
                <a:latin typeface="+mn-lt"/>
              </a:rPr>
              <a:t>AppGateway</a:t>
            </a:r>
            <a:endParaRPr lang="en-US" sz="2400" dirty="0">
              <a:latin typeface="+mn-lt"/>
            </a:endParaRPr>
          </a:p>
          <a:p>
            <a:r>
              <a:rPr lang="en-US" sz="2400" b="1" dirty="0">
                <a:latin typeface="+mn-lt"/>
              </a:rPr>
              <a:t>Messaging</a:t>
            </a:r>
            <a:r>
              <a:rPr lang="en-US" sz="2400" dirty="0">
                <a:latin typeface="+mn-lt"/>
              </a:rPr>
              <a:t>: Service Bus, Event Hub, IOT Hub, Stream Analytics</a:t>
            </a:r>
          </a:p>
          <a:p>
            <a:r>
              <a:rPr lang="en-US" sz="2400" b="1" dirty="0">
                <a:latin typeface="+mn-lt"/>
              </a:rPr>
              <a:t>Persistent Storage</a:t>
            </a:r>
            <a:r>
              <a:rPr lang="en-US" sz="2400" dirty="0">
                <a:latin typeface="+mn-lt"/>
              </a:rPr>
              <a:t>: </a:t>
            </a:r>
            <a:r>
              <a:rPr lang="en-US" sz="2400" dirty="0" err="1">
                <a:latin typeface="+mn-lt"/>
              </a:rPr>
              <a:t>Redis</a:t>
            </a:r>
            <a:r>
              <a:rPr lang="en-US" sz="2400" dirty="0">
                <a:latin typeface="+mn-lt"/>
              </a:rPr>
              <a:t> Service(cache), </a:t>
            </a:r>
            <a:r>
              <a:rPr lang="en-US" sz="2400" dirty="0" err="1">
                <a:latin typeface="+mn-lt"/>
              </a:rPr>
              <a:t>CosmosDB</a:t>
            </a:r>
            <a:r>
              <a:rPr lang="en-US" sz="2400" dirty="0">
                <a:latin typeface="+mn-lt"/>
              </a:rPr>
              <a:t>, SQL Azure DB, Azure Database for MySQL, Azure Database for </a:t>
            </a:r>
            <a:r>
              <a:rPr lang="en-US" sz="2400" dirty="0" err="1">
                <a:latin typeface="+mn-lt"/>
              </a:rPr>
              <a:t>PostGRES</a:t>
            </a:r>
            <a:r>
              <a:rPr lang="en-US" sz="2400" dirty="0">
                <a:latin typeface="+mn-lt"/>
              </a:rPr>
              <a:t>, Azure Data Lake Storage</a:t>
            </a:r>
          </a:p>
          <a:p>
            <a:r>
              <a:rPr lang="en-US" sz="2400" b="1" dirty="0">
                <a:latin typeface="+mn-lt"/>
              </a:rPr>
              <a:t>Web front end</a:t>
            </a:r>
            <a:r>
              <a:rPr lang="en-US" sz="2400" dirty="0">
                <a:latin typeface="+mn-lt"/>
              </a:rPr>
              <a:t>: App Services, App Service Environment </a:t>
            </a:r>
          </a:p>
          <a:p>
            <a:r>
              <a:rPr lang="en-US" sz="2400" b="1" dirty="0">
                <a:latin typeface="+mn-lt"/>
              </a:rPr>
              <a:t>Bursting workloads</a:t>
            </a:r>
            <a:r>
              <a:rPr lang="en-US" sz="2400" dirty="0">
                <a:latin typeface="+mn-lt"/>
              </a:rPr>
              <a:t>: Azure Functions</a:t>
            </a:r>
          </a:p>
          <a:p>
            <a:r>
              <a:rPr lang="en-US" sz="2400" b="1" dirty="0">
                <a:latin typeface="+mn-lt"/>
              </a:rPr>
              <a:t>Integration</a:t>
            </a:r>
            <a:r>
              <a:rPr lang="en-US" sz="2400" dirty="0">
                <a:latin typeface="+mn-lt"/>
              </a:rPr>
              <a:t>: Azure Logic Apps</a:t>
            </a:r>
          </a:p>
          <a:p>
            <a:r>
              <a:rPr lang="en-US" sz="2400" b="1" dirty="0">
                <a:latin typeface="+mn-lt"/>
              </a:rPr>
              <a:t>Reverse Proxy</a:t>
            </a:r>
            <a:r>
              <a:rPr lang="en-US" sz="2400" dirty="0">
                <a:latin typeface="+mn-lt"/>
              </a:rPr>
              <a:t>: </a:t>
            </a:r>
            <a:r>
              <a:rPr lang="en-US" sz="2400" dirty="0" err="1">
                <a:latin typeface="+mn-lt"/>
              </a:rPr>
              <a:t>Traefic</a:t>
            </a:r>
            <a:r>
              <a:rPr lang="en-US" sz="2400" dirty="0">
                <a:latin typeface="+mn-lt"/>
              </a:rPr>
              <a:t>, Envoy </a:t>
            </a:r>
          </a:p>
          <a:p>
            <a:r>
              <a:rPr lang="en-US" sz="2400" b="1" dirty="0">
                <a:latin typeface="+mn-lt"/>
              </a:rPr>
              <a:t>Monitoring</a:t>
            </a:r>
            <a:r>
              <a:rPr lang="en-US" sz="2400" dirty="0">
                <a:latin typeface="+mn-lt"/>
              </a:rPr>
              <a:t>: OMS, Application Insights </a:t>
            </a:r>
          </a:p>
          <a:p>
            <a:r>
              <a:rPr lang="en-US" sz="2400" b="1" dirty="0">
                <a:latin typeface="+mn-lt"/>
              </a:rPr>
              <a:t>Networking / Traffic management</a:t>
            </a:r>
            <a:r>
              <a:rPr lang="en-US" sz="2400" dirty="0">
                <a:latin typeface="+mn-lt"/>
              </a:rPr>
              <a:t>: Traffic Manager, Load Balancer, </a:t>
            </a:r>
            <a:r>
              <a:rPr lang="en-US" sz="2400" dirty="0" err="1">
                <a:latin typeface="+mn-lt"/>
              </a:rPr>
              <a:t>AppGateway</a:t>
            </a:r>
            <a:r>
              <a:rPr lang="en-US" sz="2400" dirty="0">
                <a:latin typeface="+mn-lt"/>
              </a:rPr>
              <a:t> </a:t>
            </a:r>
          </a:p>
        </p:txBody>
      </p:sp>
      <p:pic>
        <p:nvPicPr>
          <p:cNvPr id="6" name="Picture 5">
            <a:extLst>
              <a:ext uri="{FF2B5EF4-FFF2-40B4-BE49-F238E27FC236}">
                <a16:creationId xmlns:a16="http://schemas.microsoft.com/office/drawing/2014/main" id="{0D1EAE4B-C1C0-B04A-9D61-0F8A5201A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4204" y="2040836"/>
            <a:ext cx="774700" cy="774700"/>
          </a:xfrm>
          <a:prstGeom prst="rect">
            <a:avLst/>
          </a:prstGeom>
        </p:spPr>
      </p:pic>
      <p:pic>
        <p:nvPicPr>
          <p:cNvPr id="8" name="Picture 7">
            <a:extLst>
              <a:ext uri="{FF2B5EF4-FFF2-40B4-BE49-F238E27FC236}">
                <a16:creationId xmlns:a16="http://schemas.microsoft.com/office/drawing/2014/main" id="{B0FCECAA-47C0-7D4B-92F0-50AF51350F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4204" y="594692"/>
            <a:ext cx="774700" cy="774700"/>
          </a:xfrm>
          <a:prstGeom prst="rect">
            <a:avLst/>
          </a:prstGeom>
        </p:spPr>
      </p:pic>
      <p:pic>
        <p:nvPicPr>
          <p:cNvPr id="10" name="Picture 9">
            <a:extLst>
              <a:ext uri="{FF2B5EF4-FFF2-40B4-BE49-F238E27FC236}">
                <a16:creationId xmlns:a16="http://schemas.microsoft.com/office/drawing/2014/main" id="{871B43AE-E3D4-C340-8383-1303AF84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9352" y="1350617"/>
            <a:ext cx="635000" cy="635000"/>
          </a:xfrm>
          <a:prstGeom prst="rect">
            <a:avLst/>
          </a:prstGeom>
        </p:spPr>
      </p:pic>
      <p:pic>
        <p:nvPicPr>
          <p:cNvPr id="12" name="Picture 11">
            <a:extLst>
              <a:ext uri="{FF2B5EF4-FFF2-40B4-BE49-F238E27FC236}">
                <a16:creationId xmlns:a16="http://schemas.microsoft.com/office/drawing/2014/main" id="{0E5741C2-962D-4C4C-A3B6-95016153D3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555" y="2832940"/>
            <a:ext cx="774700" cy="774700"/>
          </a:xfrm>
          <a:prstGeom prst="rect">
            <a:avLst/>
          </a:prstGeom>
        </p:spPr>
      </p:pic>
      <p:pic>
        <p:nvPicPr>
          <p:cNvPr id="14" name="Picture 13">
            <a:extLst>
              <a:ext uri="{FF2B5EF4-FFF2-40B4-BE49-F238E27FC236}">
                <a16:creationId xmlns:a16="http://schemas.microsoft.com/office/drawing/2014/main" id="{60927C15-6E40-7B42-8D8C-5EC73B478E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9652" y="3643181"/>
            <a:ext cx="774700" cy="774700"/>
          </a:xfrm>
          <a:prstGeom prst="rect">
            <a:avLst/>
          </a:prstGeom>
        </p:spPr>
      </p:pic>
      <p:pic>
        <p:nvPicPr>
          <p:cNvPr id="7" name="Picture 6">
            <a:extLst>
              <a:ext uri="{FF2B5EF4-FFF2-40B4-BE49-F238E27FC236}">
                <a16:creationId xmlns:a16="http://schemas.microsoft.com/office/drawing/2014/main" id="{2F32C363-102C-444F-8C75-520E2777CA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9652" y="4453422"/>
            <a:ext cx="774700" cy="774700"/>
          </a:xfrm>
          <a:prstGeom prst="rect">
            <a:avLst/>
          </a:prstGeom>
        </p:spPr>
      </p:pic>
      <p:pic>
        <p:nvPicPr>
          <p:cNvPr id="11" name="Picture 10">
            <a:extLst>
              <a:ext uri="{FF2B5EF4-FFF2-40B4-BE49-F238E27FC236}">
                <a16:creationId xmlns:a16="http://schemas.microsoft.com/office/drawing/2014/main" id="{FE30991D-4A52-8B44-9A7B-DDF7553AF22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06545" y="5355888"/>
            <a:ext cx="774700" cy="774700"/>
          </a:xfrm>
          <a:prstGeom prst="rect">
            <a:avLst/>
          </a:prstGeom>
        </p:spPr>
      </p:pic>
    </p:spTree>
    <p:extLst>
      <p:ext uri="{BB962C8B-B14F-4D97-AF65-F5344CB8AC3E}">
        <p14:creationId xmlns:p14="http://schemas.microsoft.com/office/powerpoint/2010/main" val="2118493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8E61-143B-6644-BC24-20CC21E48576}"/>
              </a:ext>
            </a:extLst>
          </p:cNvPr>
          <p:cNvSpPr>
            <a:spLocks noGrp="1"/>
          </p:cNvSpPr>
          <p:nvPr>
            <p:ph type="title"/>
          </p:nvPr>
        </p:nvSpPr>
        <p:spPr>
          <a:xfrm>
            <a:off x="198783" y="1866252"/>
            <a:ext cx="5022574" cy="553998"/>
          </a:xfrm>
        </p:spPr>
        <p:txBody>
          <a:bodyPr/>
          <a:lstStyle/>
          <a:p>
            <a:r>
              <a:rPr lang="en-US" dirty="0" err="1"/>
              <a:t>.Net</a:t>
            </a:r>
            <a:r>
              <a:rPr lang="en-US" dirty="0"/>
              <a:t> Microservices </a:t>
            </a:r>
          </a:p>
        </p:txBody>
      </p:sp>
      <p:pic>
        <p:nvPicPr>
          <p:cNvPr id="8" name="Picture 7">
            <a:extLst>
              <a:ext uri="{FF2B5EF4-FFF2-40B4-BE49-F238E27FC236}">
                <a16:creationId xmlns:a16="http://schemas.microsoft.com/office/drawing/2014/main" id="{6872417F-B581-6341-93EB-579B2A3017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05283" y="2987789"/>
            <a:ext cx="2040282" cy="2040282"/>
          </a:xfrm>
          <a:prstGeom prst="rect">
            <a:avLst/>
          </a:prstGeom>
        </p:spPr>
      </p:pic>
      <p:pic>
        <p:nvPicPr>
          <p:cNvPr id="7" name="Picture Placeholder 6">
            <a:extLst>
              <a:ext uri="{FF2B5EF4-FFF2-40B4-BE49-F238E27FC236}">
                <a16:creationId xmlns:a16="http://schemas.microsoft.com/office/drawing/2014/main" id="{1736F472-3F6C-420E-AD61-0DC8C22CEDB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7462" b="17462"/>
          <a:stretch>
            <a:fillRect/>
          </a:stretch>
        </p:blipFill>
        <p:spPr/>
      </p:pic>
    </p:spTree>
    <p:extLst>
      <p:ext uri="{BB962C8B-B14F-4D97-AF65-F5344CB8AC3E}">
        <p14:creationId xmlns:p14="http://schemas.microsoft.com/office/powerpoint/2010/main" val="5549140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8B30-C0E2-4276-82D6-8FC88794AD8F}"/>
              </a:ext>
            </a:extLst>
          </p:cNvPr>
          <p:cNvSpPr>
            <a:spLocks noGrp="1"/>
          </p:cNvSpPr>
          <p:nvPr>
            <p:ph type="title"/>
          </p:nvPr>
        </p:nvSpPr>
        <p:spPr/>
        <p:txBody>
          <a:bodyPr/>
          <a:lstStyle/>
          <a:p>
            <a:r>
              <a:rPr lang="en-US" dirty="0"/>
              <a:t>Microservices Lightning Fast Refresher </a:t>
            </a:r>
          </a:p>
        </p:txBody>
      </p:sp>
      <p:sp>
        <p:nvSpPr>
          <p:cNvPr id="3" name="Content Placeholder 2">
            <a:extLst>
              <a:ext uri="{FF2B5EF4-FFF2-40B4-BE49-F238E27FC236}">
                <a16:creationId xmlns:a16="http://schemas.microsoft.com/office/drawing/2014/main" id="{92921FDD-10F8-4467-B72B-FC45F527E1BC}"/>
              </a:ext>
            </a:extLst>
          </p:cNvPr>
          <p:cNvSpPr>
            <a:spLocks noGrp="1"/>
          </p:cNvSpPr>
          <p:nvPr>
            <p:ph idx="1"/>
          </p:nvPr>
        </p:nvSpPr>
        <p:spPr>
          <a:xfrm>
            <a:off x="513860" y="1177595"/>
            <a:ext cx="5675045" cy="4727448"/>
          </a:xfrm>
        </p:spPr>
        <p:txBody>
          <a:bodyPr/>
          <a:lstStyle/>
          <a:p>
            <a:r>
              <a:rPr lang="en-US" sz="2400" dirty="0"/>
              <a:t>Small, autonomous services </a:t>
            </a:r>
          </a:p>
          <a:p>
            <a:r>
              <a:rPr lang="en-US" sz="2400" dirty="0"/>
              <a:t>Self Contained – single work unit </a:t>
            </a:r>
          </a:p>
          <a:p>
            <a:r>
              <a:rPr lang="en-US" sz="2400" dirty="0"/>
              <a:t>Loosely coupled </a:t>
            </a:r>
          </a:p>
          <a:p>
            <a:r>
              <a:rPr lang="en-US" sz="2400" dirty="0"/>
              <a:t>Independent deployments</a:t>
            </a:r>
          </a:p>
          <a:p>
            <a:r>
              <a:rPr lang="en-US" sz="2400" dirty="0"/>
              <a:t>Persist their own data</a:t>
            </a:r>
          </a:p>
          <a:p>
            <a:r>
              <a:rPr lang="en-US" sz="2400" dirty="0"/>
              <a:t>Communicate via API</a:t>
            </a:r>
          </a:p>
          <a:p>
            <a:r>
              <a:rPr lang="en-US" sz="2400" dirty="0"/>
              <a:t>Can be independent tech stacks</a:t>
            </a:r>
          </a:p>
          <a:p>
            <a:r>
              <a:rPr lang="en-US" sz="2400" dirty="0"/>
              <a:t>Containers != Microservices</a:t>
            </a:r>
          </a:p>
          <a:p>
            <a:r>
              <a:rPr lang="en-US" sz="2400" dirty="0"/>
              <a:t>SOA != Microservices</a:t>
            </a:r>
          </a:p>
          <a:p>
            <a:r>
              <a:rPr lang="en-US" sz="2400" dirty="0"/>
              <a:t>Distributed Object Oriented Programming</a:t>
            </a:r>
          </a:p>
        </p:txBody>
      </p:sp>
      <p:grpSp>
        <p:nvGrpSpPr>
          <p:cNvPr id="14" name="Group 13">
            <a:extLst>
              <a:ext uri="{FF2B5EF4-FFF2-40B4-BE49-F238E27FC236}">
                <a16:creationId xmlns:a16="http://schemas.microsoft.com/office/drawing/2014/main" id="{B0AA4854-E061-4EBE-BA8A-2D7D2BA51F7C}"/>
              </a:ext>
            </a:extLst>
          </p:cNvPr>
          <p:cNvGrpSpPr/>
          <p:nvPr/>
        </p:nvGrpSpPr>
        <p:grpSpPr>
          <a:xfrm>
            <a:off x="5314462" y="1230029"/>
            <a:ext cx="6842666" cy="4795632"/>
            <a:chOff x="5745619" y="1011198"/>
            <a:chExt cx="6329447" cy="4382751"/>
          </a:xfrm>
        </p:grpSpPr>
        <p:pic>
          <p:nvPicPr>
            <p:cNvPr id="4" name="Picture 3">
              <a:extLst>
                <a:ext uri="{FF2B5EF4-FFF2-40B4-BE49-F238E27FC236}">
                  <a16:creationId xmlns:a16="http://schemas.microsoft.com/office/drawing/2014/main" id="{3569D65B-C247-4414-B083-CCEE0A75347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5619" y="1018736"/>
              <a:ext cx="6329447" cy="4375213"/>
            </a:xfrm>
            <a:prstGeom prst="rect">
              <a:avLst/>
            </a:prstGeom>
            <a:noFill/>
          </p:spPr>
        </p:pic>
        <p:sp>
          <p:nvSpPr>
            <p:cNvPr id="5" name="Double Brace 4">
              <a:extLst>
                <a:ext uri="{FF2B5EF4-FFF2-40B4-BE49-F238E27FC236}">
                  <a16:creationId xmlns:a16="http://schemas.microsoft.com/office/drawing/2014/main" id="{F01034E6-2822-4C7E-A7A6-60F1C9206C4D}"/>
                </a:ext>
              </a:extLst>
            </p:cNvPr>
            <p:cNvSpPr/>
            <p:nvPr/>
          </p:nvSpPr>
          <p:spPr>
            <a:xfrm>
              <a:off x="7569875" y="1011199"/>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6" name="Double Brace 5">
              <a:extLst>
                <a:ext uri="{FF2B5EF4-FFF2-40B4-BE49-F238E27FC236}">
                  <a16:creationId xmlns:a16="http://schemas.microsoft.com/office/drawing/2014/main" id="{38689EEB-FBF3-404D-99A6-0093CD6B4F50}"/>
                </a:ext>
              </a:extLst>
            </p:cNvPr>
            <p:cNvSpPr/>
            <p:nvPr/>
          </p:nvSpPr>
          <p:spPr>
            <a:xfrm>
              <a:off x="9394132" y="1018737"/>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7" name="Double Brace 6">
              <a:extLst>
                <a:ext uri="{FF2B5EF4-FFF2-40B4-BE49-F238E27FC236}">
                  <a16:creationId xmlns:a16="http://schemas.microsoft.com/office/drawing/2014/main" id="{35165E21-44FD-4BBF-8533-5D71A83B507F}"/>
                </a:ext>
              </a:extLst>
            </p:cNvPr>
            <p:cNvSpPr/>
            <p:nvPr/>
          </p:nvSpPr>
          <p:spPr>
            <a:xfrm>
              <a:off x="10718428" y="1011198"/>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 name="Double Brace 7">
              <a:extLst>
                <a:ext uri="{FF2B5EF4-FFF2-40B4-BE49-F238E27FC236}">
                  <a16:creationId xmlns:a16="http://schemas.microsoft.com/office/drawing/2014/main" id="{267119D3-1690-4C3C-B2E0-C0D439F3F8BF}"/>
                </a:ext>
              </a:extLst>
            </p:cNvPr>
            <p:cNvSpPr/>
            <p:nvPr/>
          </p:nvSpPr>
          <p:spPr>
            <a:xfrm>
              <a:off x="7513919" y="2406995"/>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 name="Double Brace 8">
              <a:extLst>
                <a:ext uri="{FF2B5EF4-FFF2-40B4-BE49-F238E27FC236}">
                  <a16:creationId xmlns:a16="http://schemas.microsoft.com/office/drawing/2014/main" id="{71F38881-492E-4020-8D6B-04B904B272A1}"/>
                </a:ext>
              </a:extLst>
            </p:cNvPr>
            <p:cNvSpPr/>
            <p:nvPr/>
          </p:nvSpPr>
          <p:spPr>
            <a:xfrm>
              <a:off x="8884846" y="2414533"/>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0" name="Double Brace 9">
              <a:extLst>
                <a:ext uri="{FF2B5EF4-FFF2-40B4-BE49-F238E27FC236}">
                  <a16:creationId xmlns:a16="http://schemas.microsoft.com/office/drawing/2014/main" id="{167A70EB-0822-4CA5-B211-795613FF52B4}"/>
                </a:ext>
              </a:extLst>
            </p:cNvPr>
            <p:cNvSpPr/>
            <p:nvPr/>
          </p:nvSpPr>
          <p:spPr>
            <a:xfrm>
              <a:off x="10718428" y="2406994"/>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1" name="Double Brace 10">
              <a:extLst>
                <a:ext uri="{FF2B5EF4-FFF2-40B4-BE49-F238E27FC236}">
                  <a16:creationId xmlns:a16="http://schemas.microsoft.com/office/drawing/2014/main" id="{11CBDD27-EC9F-4726-ADF5-4323CA074CAD}"/>
                </a:ext>
              </a:extLst>
            </p:cNvPr>
            <p:cNvSpPr/>
            <p:nvPr/>
          </p:nvSpPr>
          <p:spPr>
            <a:xfrm>
              <a:off x="7532572" y="4203811"/>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2" name="Double Brace 11">
              <a:extLst>
                <a:ext uri="{FF2B5EF4-FFF2-40B4-BE49-F238E27FC236}">
                  <a16:creationId xmlns:a16="http://schemas.microsoft.com/office/drawing/2014/main" id="{727EE53F-41E4-41C0-A497-B26808C6995C}"/>
                </a:ext>
              </a:extLst>
            </p:cNvPr>
            <p:cNvSpPr/>
            <p:nvPr/>
          </p:nvSpPr>
          <p:spPr>
            <a:xfrm>
              <a:off x="10112635" y="4182377"/>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E269B17C-92DB-4FFA-9AC9-F35496B5C6FE}"/>
                </a:ext>
              </a:extLst>
            </p:cNvPr>
            <p:cNvPicPr/>
            <p:nvPr/>
          </p:nvPicPr>
          <p:blipFill rotWithShape="1">
            <a:blip r:embed="rId2" cstate="print">
              <a:extLst>
                <a:ext uri="{28A0092B-C50C-407E-A947-70E740481C1C}">
                  <a14:useLocalDpi xmlns:a14="http://schemas.microsoft.com/office/drawing/2010/main" val="0"/>
                </a:ext>
              </a:extLst>
            </a:blip>
            <a:srcRect l="49597" t="31902" r="21819" b="44372"/>
            <a:stretch/>
          </p:blipFill>
          <p:spPr bwMode="auto">
            <a:xfrm>
              <a:off x="8884845" y="2422071"/>
              <a:ext cx="1809251" cy="1038029"/>
            </a:xfrm>
            <a:prstGeom prst="rect">
              <a:avLst/>
            </a:prstGeom>
            <a:noFill/>
          </p:spPr>
        </p:pic>
      </p:grpSp>
    </p:spTree>
    <p:extLst>
      <p:ext uri="{BB962C8B-B14F-4D97-AF65-F5344CB8AC3E}">
        <p14:creationId xmlns:p14="http://schemas.microsoft.com/office/powerpoint/2010/main" val="1681957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BE6-649F-4C62-87BD-B73A6AED7E8D}"/>
              </a:ext>
            </a:extLst>
          </p:cNvPr>
          <p:cNvSpPr>
            <a:spLocks noGrp="1"/>
          </p:cNvSpPr>
          <p:nvPr>
            <p:ph type="title"/>
          </p:nvPr>
        </p:nvSpPr>
        <p:spPr>
          <a:xfrm>
            <a:off x="838200" y="365125"/>
            <a:ext cx="10515600" cy="1325563"/>
          </a:xfrm>
        </p:spPr>
        <p:txBody>
          <a:bodyPr>
            <a:normAutofit/>
          </a:bodyPr>
          <a:lstStyle/>
          <a:p>
            <a:r>
              <a:rPr lang="en-US" dirty="0"/>
              <a:t>Distributed System Architecture Best Practices </a:t>
            </a:r>
          </a:p>
        </p:txBody>
      </p:sp>
      <p:graphicFrame>
        <p:nvGraphicFramePr>
          <p:cNvPr id="21" name="Content Placeholder 2">
            <a:extLst>
              <a:ext uri="{FF2B5EF4-FFF2-40B4-BE49-F238E27FC236}">
                <a16:creationId xmlns:a16="http://schemas.microsoft.com/office/drawing/2014/main" id="{38ADDFAE-DBD2-4B03-AA68-2E8FF64B3CF3}"/>
              </a:ext>
            </a:extLst>
          </p:cNvPr>
          <p:cNvGraphicFramePr>
            <a:graphicFrameLocks noGrp="1"/>
          </p:cNvGraphicFramePr>
          <p:nvPr>
            <p:ph idx="1"/>
            <p:extLst>
              <p:ext uri="{D42A27DB-BD31-4B8C-83A1-F6EECF244321}">
                <p14:modId xmlns:p14="http://schemas.microsoft.com/office/powerpoint/2010/main" val="117232035"/>
              </p:ext>
            </p:extLst>
          </p:nvPr>
        </p:nvGraphicFramePr>
        <p:xfrm>
          <a:off x="496737" y="1115683"/>
          <a:ext cx="11198525" cy="5578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340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 easier, battle-tested approach</a:t>
            </a:r>
          </a:p>
        </p:txBody>
      </p:sp>
      <p:sp>
        <p:nvSpPr>
          <p:cNvPr id="4" name="Text Placeholder 3"/>
          <p:cNvSpPr>
            <a:spLocks noGrp="1"/>
          </p:cNvSpPr>
          <p:nvPr>
            <p:ph type="body" sz="quarter" idx="10"/>
          </p:nvPr>
        </p:nvSpPr>
        <p:spPr>
          <a:xfrm>
            <a:off x="539536" y="1082034"/>
            <a:ext cx="5378548" cy="5693866"/>
          </a:xfrm>
        </p:spPr>
        <p:txBody>
          <a:bodyPr/>
          <a:lstStyle/>
          <a:p>
            <a:r>
              <a:rPr lang="en-US" sz="2800" dirty="0"/>
              <a:t>Rolling Upgrades</a:t>
            </a:r>
          </a:p>
          <a:p>
            <a:r>
              <a:rPr lang="en-US" sz="2800" dirty="0"/>
              <a:t>Availability Guarantees</a:t>
            </a:r>
          </a:p>
          <a:p>
            <a:r>
              <a:rPr lang="en-US" sz="2800" dirty="0"/>
              <a:t>Scale Out Architecture</a:t>
            </a:r>
          </a:p>
          <a:p>
            <a:r>
              <a:rPr lang="en-US" sz="2800" dirty="0"/>
              <a:t>Resource Governance</a:t>
            </a:r>
          </a:p>
          <a:p>
            <a:r>
              <a:rPr lang="en-US" sz="2800" dirty="0"/>
              <a:t>Density</a:t>
            </a:r>
          </a:p>
          <a:p>
            <a:r>
              <a:rPr lang="en-US" sz="2800" dirty="0"/>
              <a:t>Packaging &amp; Deployment</a:t>
            </a:r>
          </a:p>
          <a:p>
            <a:r>
              <a:rPr lang="en-US" sz="2800" dirty="0"/>
              <a:t>Policy Enforcement</a:t>
            </a:r>
          </a:p>
          <a:p>
            <a:r>
              <a:rPr lang="en-US" sz="2800" dirty="0"/>
              <a:t>Granular Versioning</a:t>
            </a:r>
          </a:p>
          <a:p>
            <a:r>
              <a:rPr lang="en-US" sz="2800" dirty="0"/>
              <a:t>Stateful Workloads</a:t>
            </a:r>
          </a:p>
          <a:p>
            <a:r>
              <a:rPr lang="en-US" sz="2800" dirty="0"/>
              <a:t>Leader Election</a:t>
            </a:r>
          </a:p>
        </p:txBody>
      </p:sp>
      <p:sp>
        <p:nvSpPr>
          <p:cNvPr id="6" name="Right Arrow 5"/>
          <p:cNvSpPr/>
          <p:nvPr/>
        </p:nvSpPr>
        <p:spPr bwMode="auto">
          <a:xfrm>
            <a:off x="4784981" y="3340993"/>
            <a:ext cx="2149771" cy="934326"/>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4" name="Text Placeholder 4"/>
          <p:cNvSpPr txBox="1">
            <a:spLocks/>
          </p:cNvSpPr>
          <p:nvPr/>
        </p:nvSpPr>
        <p:spPr>
          <a:xfrm>
            <a:off x="7291234" y="1113236"/>
            <a:ext cx="5106354" cy="4100482"/>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1498" dirty="0"/>
          </a:p>
          <a:p>
            <a:r>
              <a:rPr lang="en-US" sz="7842" dirty="0"/>
              <a:t>Service Fabric</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8548049">
            <a:off x="7431300" y="1561448"/>
            <a:ext cx="1222045" cy="1205470"/>
          </a:xfrm>
          <a:prstGeom prst="rect">
            <a:avLst/>
          </a:prstGeom>
        </p:spPr>
      </p:pic>
    </p:spTree>
    <p:extLst>
      <p:ext uri="{BB962C8B-B14F-4D97-AF65-F5344CB8AC3E}">
        <p14:creationId xmlns:p14="http://schemas.microsoft.com/office/powerpoint/2010/main" val="3400151344"/>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3E84-76EB-CA43-8EC2-FF9587D84C70}"/>
              </a:ext>
            </a:extLst>
          </p:cNvPr>
          <p:cNvSpPr>
            <a:spLocks noGrp="1"/>
          </p:cNvSpPr>
          <p:nvPr>
            <p:ph type="title"/>
          </p:nvPr>
        </p:nvSpPr>
        <p:spPr>
          <a:xfrm>
            <a:off x="588263" y="457200"/>
            <a:ext cx="11018520" cy="1107996"/>
          </a:xfrm>
        </p:spPr>
        <p:txBody>
          <a:bodyPr>
            <a:normAutofit/>
          </a:bodyPr>
          <a:lstStyle/>
          <a:p>
            <a:r>
              <a:rPr lang="en-US" dirty="0"/>
              <a:t>Service Fabric is the best choice for </a:t>
            </a:r>
            <a:r>
              <a:rPr lang="en-US" dirty="0" err="1"/>
              <a:t>.Net</a:t>
            </a:r>
            <a:r>
              <a:rPr lang="en-US" dirty="0"/>
              <a:t> microservices and Windows Container orchestration  </a:t>
            </a:r>
          </a:p>
        </p:txBody>
      </p:sp>
      <p:pic>
        <p:nvPicPr>
          <p:cNvPr id="5" name="Picture 4">
            <a:extLst>
              <a:ext uri="{FF2B5EF4-FFF2-40B4-BE49-F238E27FC236}">
                <a16:creationId xmlns:a16="http://schemas.microsoft.com/office/drawing/2014/main" id="{D55D9E2E-3A6A-3043-8BF8-C6D9C221EE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8263" y="2477755"/>
            <a:ext cx="3077541" cy="3077541"/>
          </a:xfrm>
          <a:prstGeom prst="rect">
            <a:avLst/>
          </a:prstGeom>
        </p:spPr>
      </p:pic>
      <p:pic>
        <p:nvPicPr>
          <p:cNvPr id="10" name="Picture 9">
            <a:extLst>
              <a:ext uri="{FF2B5EF4-FFF2-40B4-BE49-F238E27FC236}">
                <a16:creationId xmlns:a16="http://schemas.microsoft.com/office/drawing/2014/main" id="{12EB7168-4B3F-ED4A-AFAD-F8DE9C1670C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48483" y="1565196"/>
            <a:ext cx="3930139" cy="2241436"/>
          </a:xfrm>
          <a:prstGeom prst="rect">
            <a:avLst/>
          </a:prstGeom>
        </p:spPr>
      </p:pic>
      <p:pic>
        <p:nvPicPr>
          <p:cNvPr id="12" name="Picture 11">
            <a:extLst>
              <a:ext uri="{FF2B5EF4-FFF2-40B4-BE49-F238E27FC236}">
                <a16:creationId xmlns:a16="http://schemas.microsoft.com/office/drawing/2014/main" id="{CC509DF0-C052-6E44-B5CE-46844E436128}"/>
              </a:ext>
            </a:extLst>
          </p:cNvPr>
          <p:cNvPicPr>
            <a:picLocks noChangeAspect="1"/>
          </p:cNvPicPr>
          <p:nvPr/>
        </p:nvPicPr>
        <p:blipFill>
          <a:blip r:embed="rId5"/>
          <a:stretch>
            <a:fillRect/>
          </a:stretch>
        </p:blipFill>
        <p:spPr>
          <a:xfrm>
            <a:off x="6948483" y="3944313"/>
            <a:ext cx="4093105" cy="2711466"/>
          </a:xfrm>
          <a:prstGeom prst="rect">
            <a:avLst/>
          </a:prstGeom>
        </p:spPr>
      </p:pic>
      <p:sp>
        <p:nvSpPr>
          <p:cNvPr id="13" name="Heart 12">
            <a:extLst>
              <a:ext uri="{FF2B5EF4-FFF2-40B4-BE49-F238E27FC236}">
                <a16:creationId xmlns:a16="http://schemas.microsoft.com/office/drawing/2014/main" id="{EC331162-E5C7-6A4B-AFD4-80ED3B630B87}"/>
              </a:ext>
            </a:extLst>
          </p:cNvPr>
          <p:cNvSpPr/>
          <p:nvPr/>
        </p:nvSpPr>
        <p:spPr bwMode="auto">
          <a:xfrm>
            <a:off x="4373218" y="2991052"/>
            <a:ext cx="2042358" cy="1906521"/>
          </a:xfrm>
          <a:prstGeom prst="hear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E51A1E89-EDDB-C542-B19F-6A93A9C2F109}"/>
              </a:ext>
            </a:extLst>
          </p:cNvPr>
          <p:cNvSpPr txBox="1"/>
          <p:nvPr/>
        </p:nvSpPr>
        <p:spPr>
          <a:xfrm>
            <a:off x="7275270" y="2200756"/>
            <a:ext cx="2645340" cy="492443"/>
          </a:xfrm>
          <a:prstGeom prst="rect">
            <a:avLst/>
          </a:prstGeom>
          <a:solidFill>
            <a:srgbClr val="1A1A1A">
              <a:alpha val="50196"/>
            </a:srgbClr>
          </a:solidFill>
        </p:spPr>
        <p:txBody>
          <a:bodyPr wrap="none" lIns="0" tIns="0" rIns="0" bIns="0" rtlCol="0">
            <a:spAutoFit/>
          </a:bodyPr>
          <a:lstStyle/>
          <a:p>
            <a:pPr algn="l"/>
            <a:r>
              <a:rPr lang="en-US" sz="3200" b="1" dirty="0">
                <a:solidFill>
                  <a:schemeClr val="bg1"/>
                </a:solidFill>
              </a:rPr>
              <a:t>Microservices</a:t>
            </a:r>
          </a:p>
        </p:txBody>
      </p:sp>
      <p:sp>
        <p:nvSpPr>
          <p:cNvPr id="15" name="TextBox 14">
            <a:extLst>
              <a:ext uri="{FF2B5EF4-FFF2-40B4-BE49-F238E27FC236}">
                <a16:creationId xmlns:a16="http://schemas.microsoft.com/office/drawing/2014/main" id="{32C7DF03-C8B4-2743-ACDF-365072EF6FD9}"/>
              </a:ext>
            </a:extLst>
          </p:cNvPr>
          <p:cNvSpPr txBox="1"/>
          <p:nvPr/>
        </p:nvSpPr>
        <p:spPr>
          <a:xfrm>
            <a:off x="7082146" y="5023047"/>
            <a:ext cx="3979487" cy="492443"/>
          </a:xfrm>
          <a:prstGeom prst="rect">
            <a:avLst/>
          </a:prstGeom>
          <a:solidFill>
            <a:srgbClr val="1A1A1A">
              <a:alpha val="50196"/>
            </a:srgbClr>
          </a:solidFill>
        </p:spPr>
        <p:txBody>
          <a:bodyPr wrap="none" lIns="0" tIns="0" rIns="0" bIns="0" rtlCol="0">
            <a:spAutoFit/>
          </a:bodyPr>
          <a:lstStyle/>
          <a:p>
            <a:pPr algn="l"/>
            <a:r>
              <a:rPr lang="en-US" sz="3200" b="1" dirty="0">
                <a:solidFill>
                  <a:schemeClr val="bg1"/>
                </a:solidFill>
              </a:rPr>
              <a:t>Windows Containers</a:t>
            </a:r>
          </a:p>
        </p:txBody>
      </p:sp>
    </p:spTree>
    <p:extLst>
      <p:ext uri="{BB962C8B-B14F-4D97-AF65-F5344CB8AC3E}">
        <p14:creationId xmlns:p14="http://schemas.microsoft.com/office/powerpoint/2010/main" val="26811932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7DED-25A8-C44E-8AFD-938FA82B82A2}"/>
              </a:ext>
            </a:extLst>
          </p:cNvPr>
          <p:cNvSpPr>
            <a:spLocks noGrp="1"/>
          </p:cNvSpPr>
          <p:nvPr>
            <p:ph type="title"/>
          </p:nvPr>
        </p:nvSpPr>
        <p:spPr>
          <a:xfrm>
            <a:off x="468993" y="298174"/>
            <a:ext cx="11018520" cy="492443"/>
          </a:xfrm>
        </p:spPr>
        <p:txBody>
          <a:bodyPr>
            <a:normAutofit/>
          </a:bodyPr>
          <a:lstStyle/>
          <a:p>
            <a:r>
              <a:rPr lang="en-US" sz="3200" dirty="0"/>
              <a:t>Service Fabric Microservice Architecture </a:t>
            </a:r>
          </a:p>
        </p:txBody>
      </p:sp>
      <p:sp>
        <p:nvSpPr>
          <p:cNvPr id="3" name="Text Placeholder 2">
            <a:extLst>
              <a:ext uri="{FF2B5EF4-FFF2-40B4-BE49-F238E27FC236}">
                <a16:creationId xmlns:a16="http://schemas.microsoft.com/office/drawing/2014/main" id="{116EF9BB-AD19-B04A-BE92-77A55AEE4404}"/>
              </a:ext>
            </a:extLst>
          </p:cNvPr>
          <p:cNvSpPr>
            <a:spLocks noGrp="1"/>
          </p:cNvSpPr>
          <p:nvPr>
            <p:ph type="body" sz="quarter" idx="10"/>
          </p:nvPr>
        </p:nvSpPr>
        <p:spPr>
          <a:xfrm>
            <a:off x="250593" y="868075"/>
            <a:ext cx="7565887" cy="4358116"/>
          </a:xfrm>
        </p:spPr>
        <p:txBody>
          <a:bodyPr/>
          <a:lstStyle/>
          <a:p>
            <a:r>
              <a:rPr lang="en-US" sz="2400" dirty="0">
                <a:latin typeface="+mn-lt"/>
              </a:rPr>
              <a:t>Service Fabric is a microservices based platform</a:t>
            </a:r>
          </a:p>
          <a:p>
            <a:r>
              <a:rPr lang="en-US" sz="2400" dirty="0">
                <a:latin typeface="+mn-lt"/>
              </a:rPr>
              <a:t>Developer support - deep Visual Studio integration</a:t>
            </a:r>
          </a:p>
          <a:p>
            <a:pPr lvl="1"/>
            <a:r>
              <a:rPr lang="en-US" sz="2400" dirty="0"/>
              <a:t>Local IDE Debugging </a:t>
            </a:r>
          </a:p>
          <a:p>
            <a:pPr lvl="1"/>
            <a:r>
              <a:rPr lang="en-US" sz="2400" dirty="0"/>
              <a:t>Local Cluster support </a:t>
            </a:r>
          </a:p>
          <a:p>
            <a:pPr lvl="1"/>
            <a:r>
              <a:rPr lang="en-US" sz="2400" dirty="0"/>
              <a:t>Log Streaming via Cloud Explorer</a:t>
            </a:r>
          </a:p>
          <a:p>
            <a:pPr lvl="1"/>
            <a:r>
              <a:rPr lang="en-US" sz="2400" dirty="0"/>
              <a:t>Project Templates </a:t>
            </a:r>
          </a:p>
          <a:p>
            <a:pPr lvl="1"/>
            <a:r>
              <a:rPr lang="en-US" sz="2400" dirty="0"/>
              <a:t>Deployment from Visual Studio </a:t>
            </a:r>
          </a:p>
          <a:p>
            <a:r>
              <a:rPr lang="en-US" sz="2400" dirty="0">
                <a:latin typeface="+mn-lt"/>
              </a:rPr>
              <a:t>VSTS pipeline integration </a:t>
            </a:r>
          </a:p>
          <a:p>
            <a:r>
              <a:rPr lang="en-US" sz="2400" dirty="0">
                <a:latin typeface="+mn-lt"/>
              </a:rPr>
              <a:t>Container, Guest Exe, Microservices model mixing</a:t>
            </a:r>
          </a:p>
          <a:p>
            <a:r>
              <a:rPr lang="en-US" sz="2400" dirty="0">
                <a:latin typeface="+mn-lt"/>
              </a:rPr>
              <a:t>Additional programming models like Reliable Actors</a:t>
            </a:r>
          </a:p>
        </p:txBody>
      </p:sp>
      <p:pic>
        <p:nvPicPr>
          <p:cNvPr id="4" name="Picture 3">
            <a:extLst>
              <a:ext uri="{FF2B5EF4-FFF2-40B4-BE49-F238E27FC236}">
                <a16:creationId xmlns:a16="http://schemas.microsoft.com/office/drawing/2014/main" id="{E82ED76C-B2C8-994C-83F0-6B86AB41AB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97425" y="575173"/>
            <a:ext cx="3946680" cy="5322039"/>
          </a:xfrm>
          <a:prstGeom prst="rect">
            <a:avLst/>
          </a:prstGeom>
        </p:spPr>
      </p:pic>
    </p:spTree>
    <p:extLst>
      <p:ext uri="{BB962C8B-B14F-4D97-AF65-F5344CB8AC3E}">
        <p14:creationId xmlns:p14="http://schemas.microsoft.com/office/powerpoint/2010/main" val="142117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5907376-6A42-4F1A-A39C-7B0EA967BAB6}"/>
              </a:ext>
            </a:extLst>
          </p:cNvPr>
          <p:cNvGrpSpPr/>
          <p:nvPr/>
        </p:nvGrpSpPr>
        <p:grpSpPr>
          <a:xfrm>
            <a:off x="8770283" y="1635636"/>
            <a:ext cx="2513887" cy="4064504"/>
            <a:chOff x="1222513" y="2128185"/>
            <a:chExt cx="2564296" cy="4146006"/>
          </a:xfrm>
        </p:grpSpPr>
        <p:sp>
          <p:nvSpPr>
            <p:cNvPr id="59" name="Rectangle 58">
              <a:extLst>
                <a:ext uri="{FF2B5EF4-FFF2-40B4-BE49-F238E27FC236}">
                  <a16:creationId xmlns:a16="http://schemas.microsoft.com/office/drawing/2014/main" id="{31E6F955-66A3-488D-BE6B-38EBD26BDC16}"/>
                </a:ext>
              </a:extLst>
            </p:cNvPr>
            <p:cNvSpPr/>
            <p:nvPr/>
          </p:nvSpPr>
          <p:spPr bwMode="auto">
            <a:xfrm>
              <a:off x="1222513"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19">
              <a:extLst>
                <a:ext uri="{FF2B5EF4-FFF2-40B4-BE49-F238E27FC236}">
                  <a16:creationId xmlns:a16="http://schemas.microsoft.com/office/drawing/2014/main" id="{31C0BB44-5055-4DB3-B956-0D0DEED9BDAF}"/>
                </a:ext>
              </a:extLst>
            </p:cNvPr>
            <p:cNvSpPr>
              <a:spLocks noChangeArrowheads="1"/>
            </p:cNvSpPr>
            <p:nvPr/>
          </p:nvSpPr>
          <p:spPr bwMode="auto">
            <a:xfrm>
              <a:off x="1793504"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nvGrpSpPr>
            <p:cNvPr id="61" name="Group 60">
              <a:extLst>
                <a:ext uri="{FF2B5EF4-FFF2-40B4-BE49-F238E27FC236}">
                  <a16:creationId xmlns:a16="http://schemas.microsoft.com/office/drawing/2014/main" id="{43D0FFB3-E244-4A1D-899A-08620CB9B83D}"/>
                </a:ext>
              </a:extLst>
            </p:cNvPr>
            <p:cNvGrpSpPr/>
            <p:nvPr/>
          </p:nvGrpSpPr>
          <p:grpSpPr>
            <a:xfrm>
              <a:off x="2107781" y="2424008"/>
              <a:ext cx="843312" cy="845190"/>
              <a:chOff x="5043488" y="2515910"/>
              <a:chExt cx="712788" cy="714375"/>
            </a:xfrm>
          </p:grpSpPr>
          <p:sp>
            <p:nvSpPr>
              <p:cNvPr id="65" name="Oval 51">
                <a:extLst>
                  <a:ext uri="{FF2B5EF4-FFF2-40B4-BE49-F238E27FC236}">
                    <a16:creationId xmlns:a16="http://schemas.microsoft.com/office/drawing/2014/main" id="{CE7B8CFC-4BD6-490A-851E-C3BCC9080634}"/>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52">
                <a:extLst>
                  <a:ext uri="{FF2B5EF4-FFF2-40B4-BE49-F238E27FC236}">
                    <a16:creationId xmlns:a16="http://schemas.microsoft.com/office/drawing/2014/main" id="{2AC3BA52-DED8-4EAC-9438-C624A17E5B62}"/>
                  </a:ext>
                </a:extLst>
              </p:cNvPr>
              <p:cNvSpPr>
                <a:spLocks/>
              </p:cNvSpPr>
              <p:nvPr/>
            </p:nvSpPr>
            <p:spPr bwMode="auto">
              <a:xfrm>
                <a:off x="5046172"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62" name="Straight Connector 61">
              <a:extLst>
                <a:ext uri="{FF2B5EF4-FFF2-40B4-BE49-F238E27FC236}">
                  <a16:creationId xmlns:a16="http://schemas.microsoft.com/office/drawing/2014/main" id="{57FD59AF-8FCF-43F5-AA3F-16646836649F}"/>
                </a:ext>
              </a:extLst>
            </p:cNvPr>
            <p:cNvCxnSpPr>
              <a:cxnSpLocks/>
            </p:cNvCxnSpPr>
            <p:nvPr/>
          </p:nvCxnSpPr>
          <p:spPr>
            <a:xfrm>
              <a:off x="1677205"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21">
              <a:extLst>
                <a:ext uri="{FF2B5EF4-FFF2-40B4-BE49-F238E27FC236}">
                  <a16:creationId xmlns:a16="http://schemas.microsoft.com/office/drawing/2014/main" id="{170D0CB9-5C7C-4BCB-A149-55E8B6618AAD}"/>
                </a:ext>
              </a:extLst>
            </p:cNvPr>
            <p:cNvSpPr txBox="1">
              <a:spLocks/>
            </p:cNvSpPr>
            <p:nvPr/>
          </p:nvSpPr>
          <p:spPr>
            <a:xfrm>
              <a:off x="1396400" y="4865591"/>
              <a:ext cx="2216523"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568" dirty="0">
                  <a:latin typeface="+mn-lt"/>
                  <a:ea typeface="+mn-ea"/>
                  <a:cs typeface="+mn-cs"/>
                </a:rPr>
                <a:t>Manage and secure applications reliably at any scale </a:t>
              </a:r>
            </a:p>
          </p:txBody>
        </p:sp>
        <p:sp>
          <p:nvSpPr>
            <p:cNvPr id="64" name="Text Placeholder 21">
              <a:extLst>
                <a:ext uri="{FF2B5EF4-FFF2-40B4-BE49-F238E27FC236}">
                  <a16:creationId xmlns:a16="http://schemas.microsoft.com/office/drawing/2014/main" id="{2E363CF0-E513-42DE-9C79-F6EC53EEAA79}"/>
                </a:ext>
              </a:extLst>
            </p:cNvPr>
            <p:cNvSpPr txBox="1">
              <a:spLocks/>
            </p:cNvSpPr>
            <p:nvPr/>
          </p:nvSpPr>
          <p:spPr>
            <a:xfrm>
              <a:off x="1285574" y="3748601"/>
              <a:ext cx="2438175"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2353" dirty="0">
                  <a:ea typeface="+mn-ea"/>
                </a:rPr>
                <a:t>Operate</a:t>
              </a:r>
            </a:p>
          </p:txBody>
        </p:sp>
      </p:grpSp>
      <p:grpSp>
        <p:nvGrpSpPr>
          <p:cNvPr id="67" name="Group 66">
            <a:extLst>
              <a:ext uri="{FF2B5EF4-FFF2-40B4-BE49-F238E27FC236}">
                <a16:creationId xmlns:a16="http://schemas.microsoft.com/office/drawing/2014/main" id="{0BF8D76F-6F60-4DD6-8605-DF5403AA0B02}"/>
              </a:ext>
            </a:extLst>
          </p:cNvPr>
          <p:cNvGrpSpPr/>
          <p:nvPr/>
        </p:nvGrpSpPr>
        <p:grpSpPr>
          <a:xfrm>
            <a:off x="5017370" y="1635636"/>
            <a:ext cx="2513887" cy="4064504"/>
            <a:chOff x="8952362" y="2128185"/>
            <a:chExt cx="2564296" cy="4146006"/>
          </a:xfrm>
        </p:grpSpPr>
        <p:sp>
          <p:nvSpPr>
            <p:cNvPr id="68" name="Rectangle 67">
              <a:extLst>
                <a:ext uri="{FF2B5EF4-FFF2-40B4-BE49-F238E27FC236}">
                  <a16:creationId xmlns:a16="http://schemas.microsoft.com/office/drawing/2014/main" id="{DCBBAE8D-6F4B-49C4-A35B-C692BE40784B}"/>
                </a:ext>
              </a:extLst>
            </p:cNvPr>
            <p:cNvSpPr/>
            <p:nvPr/>
          </p:nvSpPr>
          <p:spPr bwMode="auto">
            <a:xfrm>
              <a:off x="8952362"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2B74E4E0-3FCE-49D4-BB84-72570A91094E}"/>
                </a:ext>
              </a:extLst>
            </p:cNvPr>
            <p:cNvGrpSpPr/>
            <p:nvPr/>
          </p:nvGrpSpPr>
          <p:grpSpPr>
            <a:xfrm>
              <a:off x="8985309" y="2128185"/>
              <a:ext cx="2513301" cy="3660736"/>
              <a:chOff x="8985309" y="2128185"/>
              <a:chExt cx="2513301" cy="3660736"/>
            </a:xfrm>
          </p:grpSpPr>
          <p:sp>
            <p:nvSpPr>
              <p:cNvPr id="70" name="Oval 19">
                <a:extLst>
                  <a:ext uri="{FF2B5EF4-FFF2-40B4-BE49-F238E27FC236}">
                    <a16:creationId xmlns:a16="http://schemas.microsoft.com/office/drawing/2014/main" id="{FE09F5C0-B692-4960-B1EE-781DBF0ADB8C}"/>
                  </a:ext>
                </a:extLst>
              </p:cNvPr>
              <p:cNvSpPr>
                <a:spLocks noChangeArrowheads="1"/>
              </p:cNvSpPr>
              <p:nvPr/>
            </p:nvSpPr>
            <p:spPr bwMode="auto">
              <a:xfrm>
                <a:off x="9517627"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nvGrpSpPr>
              <p:cNvPr id="71" name="Group 70">
                <a:extLst>
                  <a:ext uri="{FF2B5EF4-FFF2-40B4-BE49-F238E27FC236}">
                    <a16:creationId xmlns:a16="http://schemas.microsoft.com/office/drawing/2014/main" id="{DF1C5B5F-EC81-4FE8-84FA-40CCA8E3960F}"/>
                  </a:ext>
                </a:extLst>
              </p:cNvPr>
              <p:cNvGrpSpPr/>
              <p:nvPr/>
            </p:nvGrpSpPr>
            <p:grpSpPr>
              <a:xfrm>
                <a:off x="9862454" y="2541735"/>
                <a:ext cx="732660" cy="609736"/>
                <a:chOff x="8156576" y="569913"/>
                <a:chExt cx="955675" cy="795337"/>
              </a:xfrm>
            </p:grpSpPr>
            <p:sp>
              <p:nvSpPr>
                <p:cNvPr id="75" name="Oval 66">
                  <a:extLst>
                    <a:ext uri="{FF2B5EF4-FFF2-40B4-BE49-F238E27FC236}">
                      <a16:creationId xmlns:a16="http://schemas.microsoft.com/office/drawing/2014/main" id="{7790FD74-2429-407B-8B54-F2A76E007D85}"/>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Oval 67">
                  <a:extLst>
                    <a:ext uri="{FF2B5EF4-FFF2-40B4-BE49-F238E27FC236}">
                      <a16:creationId xmlns:a16="http://schemas.microsoft.com/office/drawing/2014/main" id="{6450CCBC-82F0-423E-A1FB-E3339FE01477}"/>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Oval 68">
                  <a:extLst>
                    <a:ext uri="{FF2B5EF4-FFF2-40B4-BE49-F238E27FC236}">
                      <a16:creationId xmlns:a16="http://schemas.microsoft.com/office/drawing/2014/main" id="{EE4775AC-2A2E-47A1-AE83-400F89B5E3C0}"/>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Line 69">
                  <a:extLst>
                    <a:ext uri="{FF2B5EF4-FFF2-40B4-BE49-F238E27FC236}">
                      <a16:creationId xmlns:a16="http://schemas.microsoft.com/office/drawing/2014/main" id="{E429D414-2D3D-45C9-B224-5202AC50EBE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Line 70">
                  <a:extLst>
                    <a:ext uri="{FF2B5EF4-FFF2-40B4-BE49-F238E27FC236}">
                      <a16:creationId xmlns:a16="http://schemas.microsoft.com/office/drawing/2014/main" id="{D9807735-3702-4738-A0FB-90FE5B1A12DA}"/>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1">
                  <a:extLst>
                    <a:ext uri="{FF2B5EF4-FFF2-40B4-BE49-F238E27FC236}">
                      <a16:creationId xmlns:a16="http://schemas.microsoft.com/office/drawing/2014/main" id="{B973B437-15CD-4ABC-B9A2-8F471241C3F0}"/>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72">
                  <a:extLst>
                    <a:ext uri="{FF2B5EF4-FFF2-40B4-BE49-F238E27FC236}">
                      <a16:creationId xmlns:a16="http://schemas.microsoft.com/office/drawing/2014/main" id="{5FE11ED6-4FD7-4823-ADA2-A9D56DA11480}"/>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73">
                  <a:extLst>
                    <a:ext uri="{FF2B5EF4-FFF2-40B4-BE49-F238E27FC236}">
                      <a16:creationId xmlns:a16="http://schemas.microsoft.com/office/drawing/2014/main" id="{D4D218D3-BDB2-4955-8BAE-5F263BFF69AD}"/>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Line 74">
                  <a:extLst>
                    <a:ext uri="{FF2B5EF4-FFF2-40B4-BE49-F238E27FC236}">
                      <a16:creationId xmlns:a16="http://schemas.microsoft.com/office/drawing/2014/main" id="{03625B34-1D0D-47E9-B914-B9E9AE4E2B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75">
                  <a:extLst>
                    <a:ext uri="{FF2B5EF4-FFF2-40B4-BE49-F238E27FC236}">
                      <a16:creationId xmlns:a16="http://schemas.microsoft.com/office/drawing/2014/main" id="{99C6F5B0-9037-4A0D-B5A8-23F301BBEBD2}"/>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Line 76">
                  <a:extLst>
                    <a:ext uri="{FF2B5EF4-FFF2-40B4-BE49-F238E27FC236}">
                      <a16:creationId xmlns:a16="http://schemas.microsoft.com/office/drawing/2014/main" id="{610A6D13-4B66-4CC8-82FD-B913B78B2863}"/>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Line 77">
                  <a:extLst>
                    <a:ext uri="{FF2B5EF4-FFF2-40B4-BE49-F238E27FC236}">
                      <a16:creationId xmlns:a16="http://schemas.microsoft.com/office/drawing/2014/main" id="{7296E71B-A6E4-4328-A283-5A2DD4ED2921}"/>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Line 78">
                  <a:extLst>
                    <a:ext uri="{FF2B5EF4-FFF2-40B4-BE49-F238E27FC236}">
                      <a16:creationId xmlns:a16="http://schemas.microsoft.com/office/drawing/2014/main" id="{8DE1A23B-F910-497F-87CB-D097B0256BE8}"/>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72" name="Straight Connector 71">
                <a:extLst>
                  <a:ext uri="{FF2B5EF4-FFF2-40B4-BE49-F238E27FC236}">
                    <a16:creationId xmlns:a16="http://schemas.microsoft.com/office/drawing/2014/main" id="{E80DF9CE-0F9F-4E33-B585-1699F60ED2FD}"/>
                  </a:ext>
                </a:extLst>
              </p:cNvPr>
              <p:cNvCxnSpPr>
                <a:cxnSpLocks/>
              </p:cNvCxnSpPr>
              <p:nvPr/>
            </p:nvCxnSpPr>
            <p:spPr>
              <a:xfrm>
                <a:off x="9407054"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 Placeholder 21">
                <a:extLst>
                  <a:ext uri="{FF2B5EF4-FFF2-40B4-BE49-F238E27FC236}">
                    <a16:creationId xmlns:a16="http://schemas.microsoft.com/office/drawing/2014/main" id="{E10FFDB5-6CAD-479A-AC6A-64D6B69812D3}"/>
                  </a:ext>
                </a:extLst>
              </p:cNvPr>
              <p:cNvSpPr txBox="1">
                <a:spLocks/>
              </p:cNvSpPr>
              <p:nvPr/>
            </p:nvSpPr>
            <p:spPr>
              <a:xfrm>
                <a:off x="9192768" y="4865591"/>
                <a:ext cx="2121408"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568" dirty="0">
                    <a:latin typeface="+mn-lt"/>
                    <a:ea typeface="+mn-ea"/>
                    <a:cs typeface="+mn-cs"/>
                  </a:rPr>
                  <a:t>Deploy, run and orchestrate any code including containers</a:t>
                </a:r>
              </a:p>
            </p:txBody>
          </p:sp>
          <p:sp>
            <p:nvSpPr>
              <p:cNvPr id="74" name="Text Placeholder 21">
                <a:extLst>
                  <a:ext uri="{FF2B5EF4-FFF2-40B4-BE49-F238E27FC236}">
                    <a16:creationId xmlns:a16="http://schemas.microsoft.com/office/drawing/2014/main" id="{B2D03483-2D29-4754-A872-257DF12ADD45}"/>
                  </a:ext>
                </a:extLst>
              </p:cNvPr>
              <p:cNvSpPr txBox="1">
                <a:spLocks/>
              </p:cNvSpPr>
              <p:nvPr/>
            </p:nvSpPr>
            <p:spPr>
              <a:xfrm>
                <a:off x="8985309" y="3748601"/>
                <a:ext cx="2513301"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2353" dirty="0">
                    <a:ea typeface="+mn-ea"/>
                  </a:rPr>
                  <a:t>Deploy</a:t>
                </a:r>
              </a:p>
            </p:txBody>
          </p:sp>
        </p:grpSp>
      </p:grpSp>
      <p:grpSp>
        <p:nvGrpSpPr>
          <p:cNvPr id="7" name="Group 6">
            <a:extLst>
              <a:ext uri="{FF2B5EF4-FFF2-40B4-BE49-F238E27FC236}">
                <a16:creationId xmlns:a16="http://schemas.microsoft.com/office/drawing/2014/main" id="{F8C3B77F-8079-409B-A597-11D7397569F5}"/>
              </a:ext>
            </a:extLst>
          </p:cNvPr>
          <p:cNvGrpSpPr/>
          <p:nvPr/>
        </p:nvGrpSpPr>
        <p:grpSpPr>
          <a:xfrm>
            <a:off x="1204518" y="1638624"/>
            <a:ext cx="2513887" cy="4064504"/>
            <a:chOff x="5087438" y="2128185"/>
            <a:chExt cx="2564296" cy="4146006"/>
          </a:xfrm>
        </p:grpSpPr>
        <p:sp>
          <p:nvSpPr>
            <p:cNvPr id="172" name="Rectangle 171">
              <a:extLst>
                <a:ext uri="{FF2B5EF4-FFF2-40B4-BE49-F238E27FC236}">
                  <a16:creationId xmlns:a16="http://schemas.microsoft.com/office/drawing/2014/main" id="{BE5EF338-8AD8-4204-8549-D1C1F62050DE}"/>
                </a:ext>
              </a:extLst>
            </p:cNvPr>
            <p:cNvSpPr/>
            <p:nvPr/>
          </p:nvSpPr>
          <p:spPr bwMode="auto">
            <a:xfrm>
              <a:off x="5087438"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9">
              <a:extLst>
                <a:ext uri="{FF2B5EF4-FFF2-40B4-BE49-F238E27FC236}">
                  <a16:creationId xmlns:a16="http://schemas.microsoft.com/office/drawing/2014/main" id="{9E3E260A-D32E-4DC6-93B7-09E5B2E1F676}"/>
                </a:ext>
              </a:extLst>
            </p:cNvPr>
            <p:cNvSpPr>
              <a:spLocks noChangeArrowheads="1"/>
            </p:cNvSpPr>
            <p:nvPr/>
          </p:nvSpPr>
          <p:spPr bwMode="auto">
            <a:xfrm>
              <a:off x="5652703"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nvGrpSpPr>
            <p:cNvPr id="199" name="Group 198">
              <a:extLst>
                <a:ext uri="{FF2B5EF4-FFF2-40B4-BE49-F238E27FC236}">
                  <a16:creationId xmlns:a16="http://schemas.microsoft.com/office/drawing/2014/main" id="{0D8276EA-6EC1-458F-94AB-9097AB4F6242}"/>
                </a:ext>
              </a:extLst>
            </p:cNvPr>
            <p:cNvGrpSpPr/>
            <p:nvPr/>
          </p:nvGrpSpPr>
          <p:grpSpPr>
            <a:xfrm>
              <a:off x="6016108" y="2560510"/>
              <a:ext cx="706958" cy="572171"/>
              <a:chOff x="3630613" y="5651500"/>
              <a:chExt cx="849313" cy="687387"/>
            </a:xfrm>
          </p:grpSpPr>
          <p:sp>
            <p:nvSpPr>
              <p:cNvPr id="192" name="Freeform 56">
                <a:extLst>
                  <a:ext uri="{FF2B5EF4-FFF2-40B4-BE49-F238E27FC236}">
                    <a16:creationId xmlns:a16="http://schemas.microsoft.com/office/drawing/2014/main" id="{172B75F3-E78C-4265-A5C1-80EE598D87ED}"/>
                  </a:ext>
                </a:extLst>
              </p:cNvPr>
              <p:cNvSpPr>
                <a:spLocks/>
              </p:cNvSpPr>
              <p:nvPr/>
            </p:nvSpPr>
            <p:spPr bwMode="auto">
              <a:xfrm>
                <a:off x="3630613" y="5651500"/>
                <a:ext cx="849313" cy="687387"/>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3" name="Line 57">
                <a:extLst>
                  <a:ext uri="{FF2B5EF4-FFF2-40B4-BE49-F238E27FC236}">
                    <a16:creationId xmlns:a16="http://schemas.microsoft.com/office/drawing/2014/main" id="{9A33000E-D995-4D22-940B-A8500AFB96C4}"/>
                  </a:ext>
                </a:extLst>
              </p:cNvPr>
              <p:cNvSpPr>
                <a:spLocks noChangeShapeType="1"/>
              </p:cNvSpPr>
              <p:nvPr/>
            </p:nvSpPr>
            <p:spPr bwMode="auto">
              <a:xfrm>
                <a:off x="3630613" y="5822950"/>
                <a:ext cx="8493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4" name="Oval 58">
                <a:extLst>
                  <a:ext uri="{FF2B5EF4-FFF2-40B4-BE49-F238E27FC236}">
                    <a16:creationId xmlns:a16="http://schemas.microsoft.com/office/drawing/2014/main" id="{9F593D28-15B7-4F0A-A821-8B25ECC22A5B}"/>
                  </a:ext>
                </a:extLst>
              </p:cNvPr>
              <p:cNvSpPr>
                <a:spLocks noChangeArrowheads="1"/>
              </p:cNvSpPr>
              <p:nvPr/>
            </p:nvSpPr>
            <p:spPr bwMode="auto">
              <a:xfrm>
                <a:off x="4178300" y="5718175"/>
                <a:ext cx="42863"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5" name="Oval 59">
                <a:extLst>
                  <a:ext uri="{FF2B5EF4-FFF2-40B4-BE49-F238E27FC236}">
                    <a16:creationId xmlns:a16="http://schemas.microsoft.com/office/drawing/2014/main" id="{9290C95A-2FD7-4B69-AA39-7A4AA5A53BF3}"/>
                  </a:ext>
                </a:extLst>
              </p:cNvPr>
              <p:cNvSpPr>
                <a:spLocks noChangeArrowheads="1"/>
              </p:cNvSpPr>
              <p:nvPr/>
            </p:nvSpPr>
            <p:spPr bwMode="auto">
              <a:xfrm>
                <a:off x="4271963" y="5718175"/>
                <a:ext cx="41275"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6" name="Oval 60">
                <a:extLst>
                  <a:ext uri="{FF2B5EF4-FFF2-40B4-BE49-F238E27FC236}">
                    <a16:creationId xmlns:a16="http://schemas.microsoft.com/office/drawing/2014/main" id="{3742A2DD-A4CD-4780-81D8-A7E24B60006B}"/>
                  </a:ext>
                </a:extLst>
              </p:cNvPr>
              <p:cNvSpPr>
                <a:spLocks noChangeArrowheads="1"/>
              </p:cNvSpPr>
              <p:nvPr/>
            </p:nvSpPr>
            <p:spPr bwMode="auto">
              <a:xfrm>
                <a:off x="4367213" y="5718175"/>
                <a:ext cx="39688"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7" name="Line 61">
                <a:extLst>
                  <a:ext uri="{FF2B5EF4-FFF2-40B4-BE49-F238E27FC236}">
                    <a16:creationId xmlns:a16="http://schemas.microsoft.com/office/drawing/2014/main" id="{A4538835-5ED0-43BC-A4E1-C78275E62D9E}"/>
                  </a:ext>
                </a:extLst>
              </p:cNvPr>
              <p:cNvSpPr>
                <a:spLocks noChangeShapeType="1"/>
              </p:cNvSpPr>
              <p:nvPr/>
            </p:nvSpPr>
            <p:spPr bwMode="auto">
              <a:xfrm>
                <a:off x="3779838" y="6135688"/>
                <a:ext cx="5000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8" name="Line 62">
                <a:extLst>
                  <a:ext uri="{FF2B5EF4-FFF2-40B4-BE49-F238E27FC236}">
                    <a16:creationId xmlns:a16="http://schemas.microsoft.com/office/drawing/2014/main" id="{068F655F-21DC-46FF-BAA4-6DD137CBA49C}"/>
                  </a:ext>
                </a:extLst>
              </p:cNvPr>
              <p:cNvSpPr>
                <a:spLocks noChangeShapeType="1"/>
              </p:cNvSpPr>
              <p:nvPr/>
            </p:nvSpPr>
            <p:spPr bwMode="auto">
              <a:xfrm>
                <a:off x="3779838" y="6016625"/>
                <a:ext cx="3111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218" name="Straight Connector 217">
              <a:extLst>
                <a:ext uri="{FF2B5EF4-FFF2-40B4-BE49-F238E27FC236}">
                  <a16:creationId xmlns:a16="http://schemas.microsoft.com/office/drawing/2014/main" id="{BF8B4249-275C-4D28-8DF1-CA0F7F05AE60}"/>
                </a:ext>
              </a:extLst>
            </p:cNvPr>
            <p:cNvCxnSpPr>
              <a:cxnSpLocks/>
            </p:cNvCxnSpPr>
            <p:nvPr/>
          </p:nvCxnSpPr>
          <p:spPr>
            <a:xfrm>
              <a:off x="5542130"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 Placeholder 21">
              <a:extLst>
                <a:ext uri="{FF2B5EF4-FFF2-40B4-BE49-F238E27FC236}">
                  <a16:creationId xmlns:a16="http://schemas.microsoft.com/office/drawing/2014/main" id="{F935E96E-8939-4BAD-B4B6-F38AAEC41055}"/>
                </a:ext>
              </a:extLst>
            </p:cNvPr>
            <p:cNvSpPr txBox="1">
              <a:spLocks/>
            </p:cNvSpPr>
            <p:nvPr/>
          </p:nvSpPr>
          <p:spPr>
            <a:xfrm>
              <a:off x="5261325" y="4865591"/>
              <a:ext cx="2216523" cy="67691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568" dirty="0">
                  <a:latin typeface="+mn-lt"/>
                  <a:ea typeface="+mn-ea"/>
                  <a:cs typeface="+mn-cs"/>
                </a:rPr>
                <a:t>Build new or modernize existing applications</a:t>
              </a:r>
            </a:p>
          </p:txBody>
        </p:sp>
        <p:sp>
          <p:nvSpPr>
            <p:cNvPr id="46" name="Text Placeholder 21">
              <a:extLst>
                <a:ext uri="{FF2B5EF4-FFF2-40B4-BE49-F238E27FC236}">
                  <a16:creationId xmlns:a16="http://schemas.microsoft.com/office/drawing/2014/main" id="{5281A6FC-10A9-4871-AFA3-D6B0F0EBE3C8}"/>
                </a:ext>
              </a:extLst>
            </p:cNvPr>
            <p:cNvSpPr txBox="1">
              <a:spLocks/>
            </p:cNvSpPr>
            <p:nvPr/>
          </p:nvSpPr>
          <p:spPr>
            <a:xfrm>
              <a:off x="5261325" y="3748601"/>
              <a:ext cx="2216523"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2353" dirty="0">
                  <a:ea typeface="+mn-ea"/>
                </a:rPr>
                <a:t>Build</a:t>
              </a:r>
            </a:p>
          </p:txBody>
        </p:sp>
      </p:grpSp>
      <p:sp>
        <p:nvSpPr>
          <p:cNvPr id="2" name="Title 1"/>
          <p:cNvSpPr>
            <a:spLocks noGrp="1"/>
          </p:cNvSpPr>
          <p:nvPr>
            <p:ph type="title"/>
          </p:nvPr>
        </p:nvSpPr>
        <p:spPr>
          <a:xfrm>
            <a:off x="179411" y="164755"/>
            <a:ext cx="12542477" cy="899537"/>
          </a:xfrm>
        </p:spPr>
        <p:txBody>
          <a:bodyPr/>
          <a:lstStyle/>
          <a:p>
            <a:r>
              <a:rPr lang="en-US" dirty="0">
                <a:solidFill>
                  <a:schemeClr val="tx1"/>
                </a:solidFill>
                <a:cs typeface="Segoe UI Semibold" panose="020B0702040204020203" pitchFamily="34" charset="0"/>
              </a:rPr>
              <a:t>Azure Service Fabric: Microservices platform </a:t>
            </a:r>
          </a:p>
        </p:txBody>
      </p:sp>
      <p:sp>
        <p:nvSpPr>
          <p:cNvPr id="48" name="Text Placeholder 21">
            <a:extLst>
              <a:ext uri="{FF2B5EF4-FFF2-40B4-BE49-F238E27FC236}">
                <a16:creationId xmlns:a16="http://schemas.microsoft.com/office/drawing/2014/main" id="{730C4B4A-B48F-453D-A5D3-85C638B68597}"/>
              </a:ext>
            </a:extLst>
          </p:cNvPr>
          <p:cNvSpPr txBox="1">
            <a:spLocks/>
          </p:cNvSpPr>
          <p:nvPr/>
        </p:nvSpPr>
        <p:spPr>
          <a:xfrm>
            <a:off x="323261" y="1076021"/>
            <a:ext cx="11646615"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Build, deploy, and operate applications as microservices, using any OS, at any scale, on any cloud</a:t>
            </a:r>
          </a:p>
        </p:txBody>
      </p:sp>
      <p:sp>
        <p:nvSpPr>
          <p:cNvPr id="49" name="Rectangle 48">
            <a:extLst>
              <a:ext uri="{FF2B5EF4-FFF2-40B4-BE49-F238E27FC236}">
                <a16:creationId xmlns:a16="http://schemas.microsoft.com/office/drawing/2014/main" id="{64F85D88-0490-4DDE-AA90-6C8888637D31}"/>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043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4CBC-1CEA-1E4B-B01B-E3BC0DBE4353}"/>
              </a:ext>
            </a:extLst>
          </p:cNvPr>
          <p:cNvSpPr>
            <a:spLocks noGrp="1"/>
          </p:cNvSpPr>
          <p:nvPr>
            <p:ph type="title"/>
          </p:nvPr>
        </p:nvSpPr>
        <p:spPr>
          <a:xfrm>
            <a:off x="588263" y="311426"/>
            <a:ext cx="11018520" cy="553998"/>
          </a:xfrm>
        </p:spPr>
        <p:txBody>
          <a:bodyPr>
            <a:normAutofit/>
          </a:bodyPr>
          <a:lstStyle/>
          <a:p>
            <a:r>
              <a:rPr lang="en-US" dirty="0"/>
              <a:t>Windows Containers </a:t>
            </a:r>
          </a:p>
        </p:txBody>
      </p:sp>
      <p:sp>
        <p:nvSpPr>
          <p:cNvPr id="3" name="Text Placeholder 2">
            <a:extLst>
              <a:ext uri="{FF2B5EF4-FFF2-40B4-BE49-F238E27FC236}">
                <a16:creationId xmlns:a16="http://schemas.microsoft.com/office/drawing/2014/main" id="{D2150544-7F82-664F-AA4E-9449BD3339DD}"/>
              </a:ext>
            </a:extLst>
          </p:cNvPr>
          <p:cNvSpPr>
            <a:spLocks noGrp="1"/>
          </p:cNvSpPr>
          <p:nvPr>
            <p:ph type="body" sz="quarter" idx="10"/>
          </p:nvPr>
        </p:nvSpPr>
        <p:spPr>
          <a:xfrm>
            <a:off x="310099" y="865424"/>
            <a:ext cx="5629525" cy="5687711"/>
          </a:xfrm>
        </p:spPr>
        <p:txBody>
          <a:bodyPr/>
          <a:lstStyle/>
          <a:p>
            <a:r>
              <a:rPr lang="en-US" sz="2400" dirty="0">
                <a:latin typeface="+mn-lt"/>
              </a:rPr>
              <a:t>Only orchestrator with Native Support for Windows Containers</a:t>
            </a:r>
          </a:p>
          <a:p>
            <a:r>
              <a:rPr lang="en-US" sz="2400" dirty="0">
                <a:latin typeface="+mn-lt"/>
              </a:rPr>
              <a:t>Docker Compose, JSON (ARM)</a:t>
            </a:r>
          </a:p>
          <a:p>
            <a:r>
              <a:rPr lang="en-US" sz="2400" dirty="0">
                <a:latin typeface="+mn-lt"/>
              </a:rPr>
              <a:t>Visual Studio tooling, templates, debugging   </a:t>
            </a:r>
          </a:p>
          <a:p>
            <a:r>
              <a:rPr lang="en-US" sz="2400" dirty="0">
                <a:latin typeface="+mn-lt"/>
              </a:rPr>
              <a:t>Resource Governance</a:t>
            </a:r>
          </a:p>
          <a:p>
            <a:r>
              <a:rPr lang="en-US" sz="2400" dirty="0">
                <a:latin typeface="+mn-lt"/>
              </a:rPr>
              <a:t>Windows Server Containers and Hyper-V Containers</a:t>
            </a:r>
          </a:p>
          <a:p>
            <a:r>
              <a:rPr lang="en-US" sz="2400" dirty="0">
                <a:latin typeface="+mn-lt"/>
              </a:rPr>
              <a:t>IP per Container, Container Groups, VPN Per App</a:t>
            </a:r>
          </a:p>
          <a:p>
            <a:r>
              <a:rPr lang="en-US" sz="2400" dirty="0">
                <a:latin typeface="+mn-lt"/>
              </a:rPr>
              <a:t>Stateful containers </a:t>
            </a:r>
          </a:p>
          <a:p>
            <a:pPr lvl="1"/>
            <a:r>
              <a:rPr lang="en-US" dirty="0"/>
              <a:t>Service Fabric local storage volume driver</a:t>
            </a:r>
          </a:p>
          <a:p>
            <a:r>
              <a:rPr lang="en-US" sz="2400" dirty="0">
                <a:latin typeface="+mn-lt"/>
              </a:rPr>
              <a:t>Dynamic Placement, Load Balancing, DNS</a:t>
            </a:r>
          </a:p>
        </p:txBody>
      </p:sp>
      <p:pic>
        <p:nvPicPr>
          <p:cNvPr id="5" name="Picture 4">
            <a:extLst>
              <a:ext uri="{FF2B5EF4-FFF2-40B4-BE49-F238E27FC236}">
                <a16:creationId xmlns:a16="http://schemas.microsoft.com/office/drawing/2014/main" id="{6BE5F892-5362-3244-815B-ED4D46D884E8}"/>
              </a:ext>
            </a:extLst>
          </p:cNvPr>
          <p:cNvPicPr>
            <a:picLocks noChangeAspect="1"/>
          </p:cNvPicPr>
          <p:nvPr/>
        </p:nvPicPr>
        <p:blipFill rotWithShape="1">
          <a:blip r:embed="rId3"/>
          <a:srcRect r="19627"/>
          <a:stretch/>
        </p:blipFill>
        <p:spPr>
          <a:xfrm>
            <a:off x="7169164" y="0"/>
            <a:ext cx="3936420" cy="2834112"/>
          </a:xfrm>
          <a:prstGeom prst="rect">
            <a:avLst/>
          </a:prstGeom>
        </p:spPr>
      </p:pic>
      <p:pic>
        <p:nvPicPr>
          <p:cNvPr id="6" name="Picture 5">
            <a:extLst>
              <a:ext uri="{FF2B5EF4-FFF2-40B4-BE49-F238E27FC236}">
                <a16:creationId xmlns:a16="http://schemas.microsoft.com/office/drawing/2014/main" id="{1EB79B7E-149B-6246-8BF1-A7F770D19FEF}"/>
              </a:ext>
            </a:extLst>
          </p:cNvPr>
          <p:cNvPicPr>
            <a:picLocks noChangeAspect="1"/>
          </p:cNvPicPr>
          <p:nvPr/>
        </p:nvPicPr>
        <p:blipFill>
          <a:blip r:embed="rId4"/>
          <a:stretch>
            <a:fillRect/>
          </a:stretch>
        </p:blipFill>
        <p:spPr>
          <a:xfrm>
            <a:off x="6082748" y="2827154"/>
            <a:ext cx="6109252" cy="4030846"/>
          </a:xfrm>
          <a:prstGeom prst="rect">
            <a:avLst/>
          </a:prstGeom>
        </p:spPr>
      </p:pic>
    </p:spTree>
    <p:extLst>
      <p:ext uri="{BB962C8B-B14F-4D97-AF65-F5344CB8AC3E}">
        <p14:creationId xmlns:p14="http://schemas.microsoft.com/office/powerpoint/2010/main" val="14613228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739816" y="4361977"/>
            <a:ext cx="1191505" cy="392245"/>
          </a:xfrm>
          <a:prstGeom prst="rect">
            <a:avLst/>
          </a:prstGeom>
        </p:spPr>
        <p:txBody>
          <a:bodyPr wrap="none">
            <a:spAutoFit/>
          </a:bodyPr>
          <a:lstStyle/>
          <a:p>
            <a:pPr algn="ctr" defTabSz="913873">
              <a:defRPr/>
            </a:pPr>
            <a:r>
              <a:rPr lang="en-US" sz="1961">
                <a:solidFill>
                  <a:srgbClr val="0078D7"/>
                </a:solidFill>
                <a:latin typeface="Segoe UI Semilight" panose="020B0402040204020203" pitchFamily="34" charset="0"/>
                <a:cs typeface="Segoe UI Semilight" panose="020B0402040204020203" pitchFamily="34" charset="0"/>
              </a:rPr>
              <a:t>c</a:t>
            </a:r>
            <a:r>
              <a:rPr lang="en-US" sz="1961" err="1">
                <a:solidFill>
                  <a:srgbClr val="0078D7"/>
                </a:solidFill>
                <a:latin typeface="Segoe UI Semilight" panose="020B0402040204020203" pitchFamily="34" charset="0"/>
                <a:cs typeface="Segoe UI Semilight" panose="020B0402040204020203" pitchFamily="34" charset="0"/>
              </a:rPr>
              <a:t>ontainer</a:t>
            </a:r>
            <a:endParaRPr lang="en-US" sz="1961">
              <a:solidFill>
                <a:srgbClr val="0078D7"/>
              </a:solidFill>
              <a:latin typeface="Segoe UI Semilight" panose="020B0402040204020203" pitchFamily="34" charset="0"/>
              <a:cs typeface="Segoe UI Semilight" panose="020B0402040204020203" pitchFamily="34" charset="0"/>
            </a:endParaRPr>
          </a:p>
        </p:txBody>
      </p:sp>
      <p:grpSp>
        <p:nvGrpSpPr>
          <p:cNvPr id="23" name="Group 22"/>
          <p:cNvGrpSpPr/>
          <p:nvPr/>
        </p:nvGrpSpPr>
        <p:grpSpPr>
          <a:xfrm>
            <a:off x="3817011" y="2771291"/>
            <a:ext cx="3034681" cy="1585128"/>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endParaRPr lang="en-US" sz="1765">
                <a:solidFill>
                  <a:srgbClr val="505050"/>
                </a:solidFill>
                <a:latin typeface="Segoe UI Semilight"/>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endParaRPr lang="en-US" sz="1765">
                <a:solidFill>
                  <a:srgbClr val="505050"/>
                </a:solidFill>
                <a:latin typeface="Segoe UI Semilight"/>
              </a:endParaRPr>
            </a:p>
          </p:txBody>
        </p:sp>
      </p:grpSp>
      <p:cxnSp>
        <p:nvCxnSpPr>
          <p:cNvPr id="40" name="Straight Arrow Connector 39"/>
          <p:cNvCxnSpPr>
            <a:stCxn id="29" idx="3"/>
            <a:endCxn id="26" idx="1"/>
          </p:cNvCxnSpPr>
          <p:nvPr/>
        </p:nvCxnSpPr>
        <p:spPr>
          <a:xfrm>
            <a:off x="2136790" y="3561482"/>
            <a:ext cx="1680220" cy="2373"/>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p:cNvPr>
          <p:cNvSpPr/>
          <p:nvPr/>
        </p:nvSpPr>
        <p:spPr bwMode="auto">
          <a:xfrm>
            <a:off x="2958513" y="1860480"/>
            <a:ext cx="4780932" cy="3436072"/>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FF8C00"/>
              </a:solidFill>
              <a:latin typeface="Segoe UI Semilight"/>
              <a:ea typeface="Segoe UI" pitchFamily="34" charset="0"/>
              <a:cs typeface="Segoe UI" pitchFamily="34" charset="0"/>
            </a:endParaRPr>
          </a:p>
        </p:txBody>
      </p:sp>
      <p:grpSp>
        <p:nvGrpSpPr>
          <p:cNvPr id="61" name="Group 60"/>
          <p:cNvGrpSpPr/>
          <p:nvPr/>
        </p:nvGrpSpPr>
        <p:grpSpPr>
          <a:xfrm>
            <a:off x="3913935" y="1263676"/>
            <a:ext cx="3309828" cy="615522"/>
            <a:chOff x="5688232" y="1634949"/>
            <a:chExt cx="3376197" cy="627864"/>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a:extLst/>
            </p:cNvPr>
            <p:cNvSpPr txBox="1"/>
            <p:nvPr/>
          </p:nvSpPr>
          <p:spPr>
            <a:xfrm>
              <a:off x="5941073" y="1634949"/>
              <a:ext cx="3123356" cy="627864"/>
            </a:xfrm>
            <a:prstGeom prst="rect">
              <a:avLst/>
            </a:prstGeom>
            <a:noFill/>
            <a:effectLst/>
          </p:spPr>
          <p:txBody>
            <a:bodyPr wrap="none" lIns="179285" tIns="143428" rIns="179285" bIns="143428" rtlCol="0">
              <a:spAutoFit/>
            </a:bodyPr>
            <a:lstStyle/>
            <a:p>
              <a:pPr defTabSz="914367">
                <a:lnSpc>
                  <a:spcPct val="90000"/>
                </a:lnSpc>
                <a:spcAft>
                  <a:spcPts val="588"/>
                </a:spcAft>
                <a:defRPr/>
              </a:pPr>
              <a:r>
                <a:rPr lang="en-US" sz="2353" dirty="0">
                  <a:solidFill>
                    <a:srgbClr val="FF8C00"/>
                  </a:solidFill>
                  <a:latin typeface="Segoe UI Semilight"/>
                </a:rPr>
                <a:t>Service Fabric cluster</a:t>
              </a:r>
            </a:p>
          </p:txBody>
        </p:sp>
      </p:grpSp>
      <p:sp>
        <p:nvSpPr>
          <p:cNvPr id="57" name="Title 1"/>
          <p:cNvSpPr>
            <a:spLocks noGrp="1"/>
          </p:cNvSpPr>
          <p:nvPr>
            <p:ph type="title"/>
          </p:nvPr>
        </p:nvSpPr>
        <p:spPr>
          <a:xfrm>
            <a:off x="268927" y="291548"/>
            <a:ext cx="11923073" cy="1448089"/>
          </a:xfrm>
        </p:spPr>
        <p:txBody>
          <a:bodyPr/>
          <a:lstStyle/>
          <a:p>
            <a:r>
              <a:rPr lang="en-US" sz="4705" dirty="0"/>
              <a:t>“Lift and Shift” existing applications to containers</a:t>
            </a:r>
          </a:p>
        </p:txBody>
      </p:sp>
      <p:grpSp>
        <p:nvGrpSpPr>
          <p:cNvPr id="9" name="Group 8"/>
          <p:cNvGrpSpPr/>
          <p:nvPr/>
        </p:nvGrpSpPr>
        <p:grpSpPr>
          <a:xfrm>
            <a:off x="866855" y="2926514"/>
            <a:ext cx="1269935" cy="1269935"/>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a16="http://schemas.microsoft.com/office/drawing/2014/main" id="{9982D353-2995-4316-85E9-4CD02614870B}"/>
              </a:ext>
            </a:extLst>
          </p:cNvPr>
          <p:cNvGrpSpPr/>
          <p:nvPr/>
        </p:nvGrpSpPr>
        <p:grpSpPr>
          <a:xfrm>
            <a:off x="3927963" y="2932732"/>
            <a:ext cx="2731103" cy="1338735"/>
            <a:chOff x="4006726" y="2991042"/>
            <a:chExt cx="2785867" cy="1365579"/>
          </a:xfrm>
        </p:grpSpPr>
        <p:pic>
          <p:nvPicPr>
            <p:cNvPr id="17" name="Picture 16"/>
            <p:cNvPicPr>
              <a:picLocks noChangeAspect="1"/>
            </p:cNvPicPr>
            <p:nvPr/>
          </p:nvPicPr>
          <p:blipFill>
            <a:blip r:embed="rId7"/>
            <a:stretch>
              <a:fillRect/>
            </a:stretch>
          </p:blipFill>
          <p:spPr>
            <a:xfrm>
              <a:off x="4879474" y="2991042"/>
              <a:ext cx="1048442" cy="1047229"/>
            </a:xfrm>
            <a:prstGeom prst="rect">
              <a:avLst/>
            </a:prstGeom>
          </p:spPr>
        </p:pic>
        <p:sp>
          <p:nvSpPr>
            <p:cNvPr id="42" name="Rectangle 41"/>
            <p:cNvSpPr/>
            <p:nvPr/>
          </p:nvSpPr>
          <p:spPr>
            <a:xfrm>
              <a:off x="4006726" y="3956511"/>
              <a:ext cx="2785867" cy="400110"/>
            </a:xfrm>
            <a:prstGeom prst="rect">
              <a:avLst/>
            </a:prstGeom>
          </p:spPr>
          <p:txBody>
            <a:bodyPr wrap="square">
              <a:spAutoFit/>
            </a:bodyPr>
            <a:lstStyle/>
            <a:p>
              <a:pPr algn="ctr" defTabSz="913873">
                <a:defRPr/>
              </a:pPr>
              <a:r>
                <a:rPr lang="en-US" sz="1961">
                  <a:solidFill>
                    <a:srgbClr val="FFFFFF"/>
                  </a:solidFill>
                  <a:latin typeface="Segoe UI Semilight" panose="020B0402040204020203" pitchFamily="34" charset="0"/>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851692" y="3563516"/>
            <a:ext cx="2157689" cy="339"/>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30832" y="1875644"/>
            <a:ext cx="3621659" cy="654746"/>
          </a:xfrm>
          <a:prstGeom prst="rect">
            <a:avLst/>
          </a:prstGeom>
        </p:spPr>
        <p:txBody>
          <a:bodyPr wrap="none">
            <a:spAutoFit/>
          </a:bodyPr>
          <a:lstStyle/>
          <a:p>
            <a:pPr defTabSz="914367">
              <a:lnSpc>
                <a:spcPct val="90000"/>
              </a:lnSpc>
              <a:spcAft>
                <a:spcPts val="588"/>
              </a:spcAft>
              <a:defRPr/>
            </a:pPr>
            <a:r>
              <a:rPr lang="en-US" sz="1765" dirty="0">
                <a:solidFill>
                  <a:srgbClr val="505050"/>
                </a:solidFill>
                <a:latin typeface="Segoe UI Semilight"/>
              </a:rPr>
              <a:t>Service Fabric Application Model or</a:t>
            </a:r>
          </a:p>
          <a:p>
            <a:pPr defTabSz="914367">
              <a:lnSpc>
                <a:spcPct val="90000"/>
              </a:lnSpc>
              <a:spcAft>
                <a:spcPts val="588"/>
              </a:spcAft>
              <a:defRPr/>
            </a:pPr>
            <a:r>
              <a:rPr lang="en-US" sz="1765" dirty="0">
                <a:solidFill>
                  <a:srgbClr val="505050"/>
                </a:solidFill>
                <a:latin typeface="Segoe UI Semilight"/>
              </a:rPr>
              <a:t>Docker Compose</a:t>
            </a:r>
          </a:p>
        </p:txBody>
      </p:sp>
      <p:pic>
        <p:nvPicPr>
          <p:cNvPr id="14" name="Picture 13"/>
          <p:cNvPicPr>
            <a:picLocks noChangeAspect="1"/>
          </p:cNvPicPr>
          <p:nvPr/>
        </p:nvPicPr>
        <p:blipFill>
          <a:blip r:embed="rId8"/>
          <a:stretch>
            <a:fillRect/>
          </a:stretch>
        </p:blipFill>
        <p:spPr>
          <a:xfrm>
            <a:off x="9024758" y="2836470"/>
            <a:ext cx="1519949" cy="1519949"/>
          </a:xfrm>
          <a:prstGeom prst="rect">
            <a:avLst/>
          </a:prstGeom>
        </p:spPr>
      </p:pic>
      <p:grpSp>
        <p:nvGrpSpPr>
          <p:cNvPr id="18" name="Group 17"/>
          <p:cNvGrpSpPr/>
          <p:nvPr/>
        </p:nvGrpSpPr>
        <p:grpSpPr>
          <a:xfrm>
            <a:off x="7993761" y="3498797"/>
            <a:ext cx="3222853" cy="3049537"/>
            <a:chOff x="8264759" y="3568458"/>
            <a:chExt cx="3287478" cy="3110687"/>
          </a:xfrm>
        </p:grpSpPr>
        <p:pic>
          <p:nvPicPr>
            <p:cNvPr id="50" name="Picture 49"/>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06479" y="5027754"/>
              <a:ext cx="1306810" cy="1306810"/>
            </a:xfrm>
            <a:prstGeom prst="rect">
              <a:avLst/>
            </a:prstGeom>
          </p:spPr>
        </p:pic>
        <p:sp>
          <p:nvSpPr>
            <p:cNvPr id="51" name="Rectangle 50"/>
            <p:cNvSpPr/>
            <p:nvPr/>
          </p:nvSpPr>
          <p:spPr>
            <a:xfrm>
              <a:off x="9020027" y="6309813"/>
              <a:ext cx="1908893" cy="369332"/>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SQL Server</a:t>
              </a:r>
              <a:endParaRPr lang="en-US" sz="1765" dirty="0">
                <a:solidFill>
                  <a:srgbClr val="353535"/>
                </a:solidFill>
                <a:latin typeface="Segoe UI"/>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52" name="Rectangle 51"/>
            <p:cNvSpPr/>
            <p:nvPr/>
          </p:nvSpPr>
          <p:spPr>
            <a:xfrm>
              <a:off x="8264759" y="4442932"/>
              <a:ext cx="3072623" cy="369332"/>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Database Migration Service</a:t>
              </a:r>
              <a:endParaRPr lang="en-US" sz="1765" dirty="0">
                <a:solidFill>
                  <a:srgbClr val="353535"/>
                </a:solidFill>
                <a:latin typeface="Segoe UI"/>
              </a:endParaRPr>
            </a:p>
          </p:txBody>
        </p:sp>
      </p:grpSp>
      <p:grpSp>
        <p:nvGrpSpPr>
          <p:cNvPr id="34" name="Group 33"/>
          <p:cNvGrpSpPr/>
          <p:nvPr/>
        </p:nvGrpSpPr>
        <p:grpSpPr>
          <a:xfrm>
            <a:off x="-130766" y="5040108"/>
            <a:ext cx="1871368" cy="1560025"/>
            <a:chOff x="-133389" y="5140675"/>
            <a:chExt cx="1908893" cy="1591307"/>
          </a:xfrm>
        </p:grpSpPr>
        <p:pic>
          <p:nvPicPr>
            <p:cNvPr id="20" name="Picture 19"/>
            <p:cNvPicPr>
              <a:picLocks noChangeAspect="1"/>
            </p:cNvPicPr>
            <p:nvPr/>
          </p:nvPicPr>
          <p:blipFill>
            <a:blip r:embed="rId10"/>
            <a:stretch>
              <a:fillRect/>
            </a:stretch>
          </p:blipFill>
          <p:spPr>
            <a:xfrm>
              <a:off x="468423" y="5140675"/>
              <a:ext cx="780290" cy="780290"/>
            </a:xfrm>
            <a:prstGeom prst="rect">
              <a:avLst/>
            </a:prstGeom>
          </p:spPr>
        </p:pic>
        <p:sp>
          <p:nvSpPr>
            <p:cNvPr id="59" name="Rectangle 58"/>
            <p:cNvSpPr/>
            <p:nvPr/>
          </p:nvSpPr>
          <p:spPr>
            <a:xfrm>
              <a:off x="-133389" y="6085651"/>
              <a:ext cx="1908893" cy="646331"/>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VSTS </a:t>
              </a:r>
              <a:r>
                <a:rPr lang="en-US" sz="1765" dirty="0" err="1">
                  <a:solidFill>
                    <a:srgbClr val="353535"/>
                  </a:solidFill>
                  <a:latin typeface="Segoe UI"/>
                  <a:ea typeface="Segoe UI" pitchFamily="34" charset="0"/>
                  <a:cs typeface="Segoe UI" pitchFamily="34" charset="0"/>
                </a:rPr>
                <a:t>Git</a:t>
              </a:r>
              <a:r>
                <a:rPr lang="en-US" sz="1765" dirty="0">
                  <a:solidFill>
                    <a:srgbClr val="353535"/>
                  </a:solidFill>
                  <a:latin typeface="Segoe UI"/>
                  <a:ea typeface="Segoe UI" pitchFamily="34" charset="0"/>
                  <a:cs typeface="Segoe UI" pitchFamily="34" charset="0"/>
                </a:rPr>
                <a:t> Repository</a:t>
              </a:r>
              <a:endParaRPr lang="en-US" sz="1765" dirty="0">
                <a:solidFill>
                  <a:srgbClr val="353535"/>
                </a:solidFill>
                <a:latin typeface="Segoe UI"/>
              </a:endParaRPr>
            </a:p>
          </p:txBody>
        </p:sp>
      </p:grpSp>
      <p:grpSp>
        <p:nvGrpSpPr>
          <p:cNvPr id="35" name="Group 34"/>
          <p:cNvGrpSpPr/>
          <p:nvPr/>
        </p:nvGrpSpPr>
        <p:grpSpPr>
          <a:xfrm>
            <a:off x="1561891" y="5040108"/>
            <a:ext cx="1871368" cy="1560025"/>
            <a:chOff x="1593209" y="5140675"/>
            <a:chExt cx="1908893" cy="1591307"/>
          </a:xfrm>
        </p:grpSpPr>
        <p:pic>
          <p:nvPicPr>
            <p:cNvPr id="22" name="Picture 21"/>
            <p:cNvPicPr>
              <a:picLocks noChangeAspect="1"/>
            </p:cNvPicPr>
            <p:nvPr/>
          </p:nvPicPr>
          <p:blipFill>
            <a:blip r:embed="rId11"/>
            <a:stretch>
              <a:fillRect/>
            </a:stretch>
          </p:blipFill>
          <p:spPr>
            <a:xfrm>
              <a:off x="1978132" y="5140675"/>
              <a:ext cx="780290" cy="780290"/>
            </a:xfrm>
            <a:prstGeom prst="rect">
              <a:avLst/>
            </a:prstGeom>
          </p:spPr>
        </p:pic>
        <p:sp>
          <p:nvSpPr>
            <p:cNvPr id="60" name="Rectangle 59"/>
            <p:cNvSpPr/>
            <p:nvPr/>
          </p:nvSpPr>
          <p:spPr>
            <a:xfrm>
              <a:off x="1593209" y="6085651"/>
              <a:ext cx="1908893" cy="646331"/>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Azure Container Registry</a:t>
              </a:r>
              <a:endParaRPr lang="en-US" sz="1765" dirty="0">
                <a:solidFill>
                  <a:srgbClr val="353535"/>
                </a:solidFill>
                <a:latin typeface="Segoe UI"/>
              </a:endParaRPr>
            </a:p>
          </p:txBody>
        </p:sp>
      </p:grpSp>
      <p:sp>
        <p:nvSpPr>
          <p:cNvPr id="146" name="Rectangle 145">
            <a:extLst>
              <a:ext uri="{FF2B5EF4-FFF2-40B4-BE49-F238E27FC236}">
                <a16:creationId xmlns:a16="http://schemas.microsoft.com/office/drawing/2014/main" id="{A4305491-47DB-45D5-AA04-1C7985E8EF38}"/>
              </a:ext>
            </a:extLst>
          </p:cNvPr>
          <p:cNvSpPr/>
          <p:nvPr/>
        </p:nvSpPr>
        <p:spPr>
          <a:xfrm>
            <a:off x="3848573" y="6057132"/>
            <a:ext cx="12114575" cy="693970"/>
          </a:xfrm>
          <a:prstGeom prst="rect">
            <a:avLst/>
          </a:prstGeom>
        </p:spPr>
        <p:txBody>
          <a:bodyPr wrap="square">
            <a:spAutoFit/>
          </a:bodyPr>
          <a:lstStyle/>
          <a:p>
            <a:r>
              <a:rPr lang="en-US" sz="1961" dirty="0">
                <a:solidFill>
                  <a:srgbClr val="337AB7"/>
                </a:solidFill>
                <a:latin typeface="&amp;quot"/>
                <a:hlinkClick r:id="rId12"/>
              </a:rPr>
              <a:t>Application modernization with Microsoft Azure</a:t>
            </a:r>
            <a:r>
              <a:rPr lang="en-US" sz="1961" dirty="0">
                <a:solidFill>
                  <a:srgbClr val="333333"/>
                </a:solidFill>
                <a:latin typeface="Segoe UI" panose="020B0502040204020203" pitchFamily="34" charset="0"/>
              </a:rPr>
              <a:t> </a:t>
            </a:r>
          </a:p>
          <a:p>
            <a:r>
              <a:rPr lang="en-US" sz="1961" dirty="0">
                <a:solidFill>
                  <a:srgbClr val="333333"/>
                </a:solidFill>
                <a:latin typeface="Segoe UI" panose="020B0502040204020203" pitchFamily="34" charset="0"/>
              </a:rPr>
              <a:t>Corey Sanders</a:t>
            </a:r>
            <a:endParaRPr lang="en-US" sz="1961" dirty="0"/>
          </a:p>
        </p:txBody>
      </p:sp>
    </p:spTree>
    <p:extLst>
      <p:ext uri="{BB962C8B-B14F-4D97-AF65-F5344CB8AC3E}">
        <p14:creationId xmlns:p14="http://schemas.microsoft.com/office/powerpoint/2010/main" val="336253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3581664B-7F1F-4833-B0E1-432F9CCB6D35}"/>
              </a:ext>
            </a:extLst>
          </p:cNvPr>
          <p:cNvSpPr/>
          <p:nvPr/>
        </p:nvSpPr>
        <p:spPr bwMode="auto">
          <a:xfrm>
            <a:off x="7198431" y="3147834"/>
            <a:ext cx="4547799" cy="3432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E1023BE6-EAF3-4B0C-842D-53BC864DBC5B}"/>
              </a:ext>
            </a:extLst>
          </p:cNvPr>
          <p:cNvSpPr/>
          <p:nvPr/>
        </p:nvSpPr>
        <p:spPr bwMode="auto">
          <a:xfrm>
            <a:off x="7230725" y="502920"/>
            <a:ext cx="4515505" cy="21073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3CB25CDB-31B6-4ABE-8F03-C6CA7AF2D749}"/>
              </a:ext>
            </a:extLst>
          </p:cNvPr>
          <p:cNvSpPr/>
          <p:nvPr/>
        </p:nvSpPr>
        <p:spPr bwMode="auto">
          <a:xfrm>
            <a:off x="10281099" y="3964494"/>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057A11D1-712D-4EF3-844D-2CF2120711C0}"/>
              </a:ext>
            </a:extLst>
          </p:cNvPr>
          <p:cNvSpPr/>
          <p:nvPr/>
        </p:nvSpPr>
        <p:spPr bwMode="auto">
          <a:xfrm>
            <a:off x="11179476" y="3932373"/>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7EB6F78-072B-5D4E-AB6B-F11966888EED}"/>
              </a:ext>
            </a:extLst>
          </p:cNvPr>
          <p:cNvSpPr>
            <a:spLocks noGrp="1"/>
          </p:cNvSpPr>
          <p:nvPr>
            <p:ph type="title"/>
          </p:nvPr>
        </p:nvSpPr>
        <p:spPr/>
        <p:txBody>
          <a:bodyPr/>
          <a:lstStyle/>
          <a:p>
            <a:r>
              <a:rPr lang="en-US" dirty="0"/>
              <a:t>Stateless Services </a:t>
            </a:r>
          </a:p>
        </p:txBody>
      </p:sp>
      <p:sp>
        <p:nvSpPr>
          <p:cNvPr id="3" name="Text Placeholder 2">
            <a:extLst>
              <a:ext uri="{FF2B5EF4-FFF2-40B4-BE49-F238E27FC236}">
                <a16:creationId xmlns:a16="http://schemas.microsoft.com/office/drawing/2014/main" id="{73147EF9-3D9E-CB46-935A-82727F9A36E7}"/>
              </a:ext>
            </a:extLst>
          </p:cNvPr>
          <p:cNvSpPr>
            <a:spLocks noGrp="1"/>
          </p:cNvSpPr>
          <p:nvPr>
            <p:ph type="body" sz="quarter" idx="10"/>
          </p:nvPr>
        </p:nvSpPr>
        <p:spPr>
          <a:xfrm>
            <a:off x="588263" y="1196958"/>
            <a:ext cx="5516204" cy="5515356"/>
          </a:xfrm>
        </p:spPr>
        <p:txBody>
          <a:bodyPr>
            <a:normAutofit/>
          </a:bodyPr>
          <a:lstStyle/>
          <a:p>
            <a:r>
              <a:rPr lang="en-US" dirty="0"/>
              <a:t>Native </a:t>
            </a:r>
            <a:r>
              <a:rPr lang="en-US" dirty="0" err="1"/>
              <a:t>.Net</a:t>
            </a:r>
            <a:r>
              <a:rPr lang="en-US" dirty="0"/>
              <a:t> Microservices (with and without containers)</a:t>
            </a:r>
          </a:p>
          <a:p>
            <a:r>
              <a:rPr lang="en-US" dirty="0"/>
              <a:t>Web Services </a:t>
            </a:r>
          </a:p>
          <a:p>
            <a:r>
              <a:rPr lang="en-US" dirty="0"/>
              <a:t>API Services </a:t>
            </a:r>
          </a:p>
          <a:p>
            <a:r>
              <a:rPr lang="en-US" dirty="0"/>
              <a:t>Worker Processes that are listening to a messaging bus</a:t>
            </a:r>
          </a:p>
          <a:p>
            <a:r>
              <a:rPr lang="en-US" dirty="0"/>
              <a:t>Transaction processing services</a:t>
            </a:r>
          </a:p>
          <a:p>
            <a:r>
              <a:rPr lang="en-US" dirty="0"/>
              <a:t>Independent scale</a:t>
            </a:r>
          </a:p>
          <a:p>
            <a:r>
              <a:rPr lang="en-US" dirty="0"/>
              <a:t>Independent deployments </a:t>
            </a:r>
          </a:p>
          <a:p>
            <a:r>
              <a:rPr lang="en-US" dirty="0"/>
              <a:t>High density </a:t>
            </a:r>
          </a:p>
        </p:txBody>
      </p:sp>
      <p:pic>
        <p:nvPicPr>
          <p:cNvPr id="6" name="Picture 5">
            <a:extLst>
              <a:ext uri="{FF2B5EF4-FFF2-40B4-BE49-F238E27FC236}">
                <a16:creationId xmlns:a16="http://schemas.microsoft.com/office/drawing/2014/main" id="{2817F022-7E08-984B-8031-651EF3B91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0438" y="911102"/>
            <a:ext cx="774700" cy="774700"/>
          </a:xfrm>
          <a:prstGeom prst="rect">
            <a:avLst/>
          </a:prstGeom>
        </p:spPr>
      </p:pic>
      <p:pic>
        <p:nvPicPr>
          <p:cNvPr id="7" name="Picture 6">
            <a:extLst>
              <a:ext uri="{FF2B5EF4-FFF2-40B4-BE49-F238E27FC236}">
                <a16:creationId xmlns:a16="http://schemas.microsoft.com/office/drawing/2014/main" id="{D5E7BB70-1B69-0B4C-9C6B-4E6B790DE7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818" y="911102"/>
            <a:ext cx="774700" cy="774700"/>
          </a:xfrm>
          <a:prstGeom prst="rect">
            <a:avLst/>
          </a:prstGeom>
        </p:spPr>
      </p:pic>
      <p:pic>
        <p:nvPicPr>
          <p:cNvPr id="8" name="Picture 7">
            <a:extLst>
              <a:ext uri="{FF2B5EF4-FFF2-40B4-BE49-F238E27FC236}">
                <a16:creationId xmlns:a16="http://schemas.microsoft.com/office/drawing/2014/main" id="{CDDDE9F4-7C07-824C-B4D4-75FFAB80C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6058" y="904590"/>
            <a:ext cx="774700" cy="774700"/>
          </a:xfrm>
          <a:prstGeom prst="rect">
            <a:avLst/>
          </a:prstGeom>
        </p:spPr>
      </p:pic>
      <p:pic>
        <p:nvPicPr>
          <p:cNvPr id="9" name="Picture 8">
            <a:extLst>
              <a:ext uri="{FF2B5EF4-FFF2-40B4-BE49-F238E27FC236}">
                <a16:creationId xmlns:a16="http://schemas.microsoft.com/office/drawing/2014/main" id="{2B0311CA-F25C-814D-95F3-0DFBED832B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15" y="911102"/>
            <a:ext cx="774700" cy="774700"/>
          </a:xfrm>
          <a:prstGeom prst="rect">
            <a:avLst/>
          </a:prstGeom>
        </p:spPr>
      </p:pic>
      <p:pic>
        <p:nvPicPr>
          <p:cNvPr id="10" name="Picture 9">
            <a:extLst>
              <a:ext uri="{FF2B5EF4-FFF2-40B4-BE49-F238E27FC236}">
                <a16:creationId xmlns:a16="http://schemas.microsoft.com/office/drawing/2014/main" id="{E60A1234-93EB-1E43-94ED-C8374DE0E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0508" y="904590"/>
            <a:ext cx="774700" cy="774700"/>
          </a:xfrm>
          <a:prstGeom prst="rect">
            <a:avLst/>
          </a:prstGeom>
        </p:spPr>
      </p:pic>
      <p:pic>
        <p:nvPicPr>
          <p:cNvPr id="11" name="Picture 10">
            <a:extLst>
              <a:ext uri="{FF2B5EF4-FFF2-40B4-BE49-F238E27FC236}">
                <a16:creationId xmlns:a16="http://schemas.microsoft.com/office/drawing/2014/main" id="{03C2A50E-1DC8-3145-B509-E8F08783E9E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4227" y="2024325"/>
            <a:ext cx="944204" cy="944204"/>
          </a:xfrm>
          <a:prstGeom prst="rect">
            <a:avLst/>
          </a:prstGeom>
        </p:spPr>
      </p:pic>
      <p:pic>
        <p:nvPicPr>
          <p:cNvPr id="19" name="Graphic 18" descr="Fir tree">
            <a:extLst>
              <a:ext uri="{FF2B5EF4-FFF2-40B4-BE49-F238E27FC236}">
                <a16:creationId xmlns:a16="http://schemas.microsoft.com/office/drawing/2014/main" id="{5CA0D6AF-CEC0-4B0F-A062-6B2ED43683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6228" y="1641079"/>
            <a:ext cx="337482" cy="337482"/>
          </a:xfrm>
          <a:prstGeom prst="rect">
            <a:avLst/>
          </a:prstGeom>
        </p:spPr>
      </p:pic>
      <p:grpSp>
        <p:nvGrpSpPr>
          <p:cNvPr id="121" name="Group 120">
            <a:extLst>
              <a:ext uri="{FF2B5EF4-FFF2-40B4-BE49-F238E27FC236}">
                <a16:creationId xmlns:a16="http://schemas.microsoft.com/office/drawing/2014/main" id="{174C3EF7-74D0-4704-A605-FC52366190A0}"/>
              </a:ext>
            </a:extLst>
          </p:cNvPr>
          <p:cNvGrpSpPr/>
          <p:nvPr/>
        </p:nvGrpSpPr>
        <p:grpSpPr>
          <a:xfrm>
            <a:off x="7349258" y="4733888"/>
            <a:ext cx="342117" cy="337483"/>
            <a:chOff x="7386420" y="4724620"/>
            <a:chExt cx="342117" cy="337483"/>
          </a:xfrm>
        </p:grpSpPr>
        <p:sp>
          <p:nvSpPr>
            <p:cNvPr id="111" name="Rectangle 110">
              <a:extLst>
                <a:ext uri="{FF2B5EF4-FFF2-40B4-BE49-F238E27FC236}">
                  <a16:creationId xmlns:a16="http://schemas.microsoft.com/office/drawing/2014/main" id="{6BA7DACB-246A-4177-A5B9-D8759A42B6C6}"/>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Rabbit">
              <a:extLst>
                <a:ext uri="{FF2B5EF4-FFF2-40B4-BE49-F238E27FC236}">
                  <a16:creationId xmlns:a16="http://schemas.microsoft.com/office/drawing/2014/main" id="{699A3647-A7F5-4D8A-A250-46AC20095E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25" name="Graphic 24" descr="Turtle">
            <a:extLst>
              <a:ext uri="{FF2B5EF4-FFF2-40B4-BE49-F238E27FC236}">
                <a16:creationId xmlns:a16="http://schemas.microsoft.com/office/drawing/2014/main" id="{7660138A-2A93-4518-9854-70577D907F9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4883" y="3888443"/>
            <a:ext cx="337482" cy="337482"/>
          </a:xfrm>
          <a:prstGeom prst="rect">
            <a:avLst/>
          </a:prstGeom>
        </p:spPr>
      </p:pic>
      <p:pic>
        <p:nvPicPr>
          <p:cNvPr id="27" name="Graphic 26" descr="Cow">
            <a:extLst>
              <a:ext uri="{FF2B5EF4-FFF2-40B4-BE49-F238E27FC236}">
                <a16:creationId xmlns:a16="http://schemas.microsoft.com/office/drawing/2014/main" id="{9E4BB34C-F009-4784-8F54-9C02CAEB073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33236" y="1656123"/>
            <a:ext cx="337482" cy="337482"/>
          </a:xfrm>
          <a:prstGeom prst="rect">
            <a:avLst/>
          </a:prstGeom>
        </p:spPr>
      </p:pic>
      <p:pic>
        <p:nvPicPr>
          <p:cNvPr id="29" name="Graphic 28" descr="Sun">
            <a:extLst>
              <a:ext uri="{FF2B5EF4-FFF2-40B4-BE49-F238E27FC236}">
                <a16:creationId xmlns:a16="http://schemas.microsoft.com/office/drawing/2014/main" id="{76D38D28-F353-4DA1-91E7-2A63A6AC5CF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60133" y="3917524"/>
            <a:ext cx="337482" cy="337482"/>
          </a:xfrm>
          <a:prstGeom prst="rect">
            <a:avLst/>
          </a:prstGeom>
        </p:spPr>
      </p:pic>
      <p:pic>
        <p:nvPicPr>
          <p:cNvPr id="31" name="Graphic 30" descr="Lightning">
            <a:extLst>
              <a:ext uri="{FF2B5EF4-FFF2-40B4-BE49-F238E27FC236}">
                <a16:creationId xmlns:a16="http://schemas.microsoft.com/office/drawing/2014/main" id="{717E54F8-D9FE-4A0A-A110-DB259F2F9FF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77505" y="4202107"/>
            <a:ext cx="337482" cy="337482"/>
          </a:xfrm>
          <a:prstGeom prst="rect">
            <a:avLst/>
          </a:prstGeom>
        </p:spPr>
      </p:pic>
      <p:pic>
        <p:nvPicPr>
          <p:cNvPr id="35" name="Graphic 34" descr="Motorcycle">
            <a:extLst>
              <a:ext uri="{FF2B5EF4-FFF2-40B4-BE49-F238E27FC236}">
                <a16:creationId xmlns:a16="http://schemas.microsoft.com/office/drawing/2014/main" id="{E10B884D-9D21-4658-9463-404902EBBF6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22052" y="1859688"/>
            <a:ext cx="337482" cy="337482"/>
          </a:xfrm>
          <a:prstGeom prst="rect">
            <a:avLst/>
          </a:prstGeom>
        </p:spPr>
      </p:pic>
      <p:pic>
        <p:nvPicPr>
          <p:cNvPr id="39" name="Graphic 38" descr="Football">
            <a:extLst>
              <a:ext uri="{FF2B5EF4-FFF2-40B4-BE49-F238E27FC236}">
                <a16:creationId xmlns:a16="http://schemas.microsoft.com/office/drawing/2014/main" id="{1140659C-EE4C-4976-B9B3-BE0E9A7FA85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49258" y="4439821"/>
            <a:ext cx="337482" cy="337482"/>
          </a:xfrm>
          <a:prstGeom prst="rect">
            <a:avLst/>
          </a:prstGeom>
        </p:spPr>
      </p:pic>
      <p:pic>
        <p:nvPicPr>
          <p:cNvPr id="41" name="Graphic 40" descr="Lock">
            <a:extLst>
              <a:ext uri="{FF2B5EF4-FFF2-40B4-BE49-F238E27FC236}">
                <a16:creationId xmlns:a16="http://schemas.microsoft.com/office/drawing/2014/main" id="{A926B0EB-6E86-4AD2-B04C-AF03212304A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62513" y="1648518"/>
            <a:ext cx="337482" cy="337482"/>
          </a:xfrm>
          <a:prstGeom prst="rect">
            <a:avLst/>
          </a:prstGeom>
        </p:spPr>
      </p:pic>
      <p:pic>
        <p:nvPicPr>
          <p:cNvPr id="47" name="Graphic 46" descr="Rubber duck">
            <a:extLst>
              <a:ext uri="{FF2B5EF4-FFF2-40B4-BE49-F238E27FC236}">
                <a16:creationId xmlns:a16="http://schemas.microsoft.com/office/drawing/2014/main" id="{DBBC3B4D-DE84-4E2C-BD19-27A8A910AAD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40875" y="4169217"/>
            <a:ext cx="337482" cy="337482"/>
          </a:xfrm>
          <a:prstGeom prst="rect">
            <a:avLst/>
          </a:prstGeom>
        </p:spPr>
      </p:pic>
      <p:pic>
        <p:nvPicPr>
          <p:cNvPr id="52" name="Picture 51">
            <a:extLst>
              <a:ext uri="{FF2B5EF4-FFF2-40B4-BE49-F238E27FC236}">
                <a16:creationId xmlns:a16="http://schemas.microsoft.com/office/drawing/2014/main" id="{C38FED06-CBAE-4DE8-8A96-6A8DEBF097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438" y="3180621"/>
            <a:ext cx="774700" cy="774700"/>
          </a:xfrm>
          <a:prstGeom prst="rect">
            <a:avLst/>
          </a:prstGeom>
        </p:spPr>
      </p:pic>
      <p:pic>
        <p:nvPicPr>
          <p:cNvPr id="53" name="Picture 52">
            <a:extLst>
              <a:ext uri="{FF2B5EF4-FFF2-40B4-BE49-F238E27FC236}">
                <a16:creationId xmlns:a16="http://schemas.microsoft.com/office/drawing/2014/main" id="{157A143F-6BF9-4189-A589-461C286C6B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818" y="3180621"/>
            <a:ext cx="774700" cy="774700"/>
          </a:xfrm>
          <a:prstGeom prst="rect">
            <a:avLst/>
          </a:prstGeom>
        </p:spPr>
      </p:pic>
      <p:pic>
        <p:nvPicPr>
          <p:cNvPr id="54" name="Picture 53">
            <a:extLst>
              <a:ext uri="{FF2B5EF4-FFF2-40B4-BE49-F238E27FC236}">
                <a16:creationId xmlns:a16="http://schemas.microsoft.com/office/drawing/2014/main" id="{661BEF6E-EF54-4994-AA4C-6B8713E4C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4058" y="3174109"/>
            <a:ext cx="774700" cy="774700"/>
          </a:xfrm>
          <a:prstGeom prst="rect">
            <a:avLst/>
          </a:prstGeom>
        </p:spPr>
      </p:pic>
      <p:pic>
        <p:nvPicPr>
          <p:cNvPr id="55" name="Picture 54">
            <a:extLst>
              <a:ext uri="{FF2B5EF4-FFF2-40B4-BE49-F238E27FC236}">
                <a16:creationId xmlns:a16="http://schemas.microsoft.com/office/drawing/2014/main" id="{D562F30E-98DC-4A90-A095-C1AB6B64C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015" y="3180621"/>
            <a:ext cx="774700" cy="774700"/>
          </a:xfrm>
          <a:prstGeom prst="rect">
            <a:avLst/>
          </a:prstGeom>
        </p:spPr>
      </p:pic>
      <p:pic>
        <p:nvPicPr>
          <p:cNvPr id="56" name="Picture 55">
            <a:extLst>
              <a:ext uri="{FF2B5EF4-FFF2-40B4-BE49-F238E27FC236}">
                <a16:creationId xmlns:a16="http://schemas.microsoft.com/office/drawing/2014/main" id="{843714EF-4D6B-4AA3-8BC3-09B8604F0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8508" y="3174109"/>
            <a:ext cx="774700" cy="774700"/>
          </a:xfrm>
          <a:prstGeom prst="rect">
            <a:avLst/>
          </a:prstGeom>
        </p:spPr>
      </p:pic>
      <p:sp>
        <p:nvSpPr>
          <p:cNvPr id="58" name="TextBox 57">
            <a:extLst>
              <a:ext uri="{FF2B5EF4-FFF2-40B4-BE49-F238E27FC236}">
                <a16:creationId xmlns:a16="http://schemas.microsoft.com/office/drawing/2014/main" id="{0F6C695F-A3CA-49C7-8CEE-EF10AEDE874B}"/>
              </a:ext>
            </a:extLst>
          </p:cNvPr>
          <p:cNvSpPr txBox="1"/>
          <p:nvPr/>
        </p:nvSpPr>
        <p:spPr>
          <a:xfrm>
            <a:off x="7836529" y="618343"/>
            <a:ext cx="25889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Front End</a:t>
            </a:r>
          </a:p>
        </p:txBody>
      </p:sp>
      <p:pic>
        <p:nvPicPr>
          <p:cNvPr id="59" name="Graphic 58" descr="Fir tree">
            <a:extLst>
              <a:ext uri="{FF2B5EF4-FFF2-40B4-BE49-F238E27FC236}">
                <a16:creationId xmlns:a16="http://schemas.microsoft.com/office/drawing/2014/main" id="{2DC7B0AC-5E6B-458B-911D-80D40301A2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5523" y="1641079"/>
            <a:ext cx="337482" cy="337482"/>
          </a:xfrm>
          <a:prstGeom prst="rect">
            <a:avLst/>
          </a:prstGeom>
        </p:spPr>
      </p:pic>
      <p:pic>
        <p:nvPicPr>
          <p:cNvPr id="60" name="Graphic 59" descr="Fir tree">
            <a:extLst>
              <a:ext uri="{FF2B5EF4-FFF2-40B4-BE49-F238E27FC236}">
                <a16:creationId xmlns:a16="http://schemas.microsoft.com/office/drawing/2014/main" id="{DAAE254B-F1CF-4F39-9F40-DFC49BCCC2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2818" y="1641079"/>
            <a:ext cx="337482" cy="337482"/>
          </a:xfrm>
          <a:prstGeom prst="rect">
            <a:avLst/>
          </a:prstGeom>
        </p:spPr>
      </p:pic>
      <p:pic>
        <p:nvPicPr>
          <p:cNvPr id="61" name="Graphic 60" descr="Fir tree">
            <a:extLst>
              <a:ext uri="{FF2B5EF4-FFF2-40B4-BE49-F238E27FC236}">
                <a16:creationId xmlns:a16="http://schemas.microsoft.com/office/drawing/2014/main" id="{40DA5BC8-B046-4B49-9CF0-20738060EC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0723" y="1641079"/>
            <a:ext cx="337482" cy="337482"/>
          </a:xfrm>
          <a:prstGeom prst="rect">
            <a:avLst/>
          </a:prstGeom>
        </p:spPr>
      </p:pic>
      <p:pic>
        <p:nvPicPr>
          <p:cNvPr id="62" name="Graphic 61" descr="Fir tree">
            <a:extLst>
              <a:ext uri="{FF2B5EF4-FFF2-40B4-BE49-F238E27FC236}">
                <a16:creationId xmlns:a16="http://schemas.microsoft.com/office/drawing/2014/main" id="{2E3EC42D-771A-4EAD-BE07-F23761A0CE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3926" y="1641079"/>
            <a:ext cx="337482" cy="337482"/>
          </a:xfrm>
          <a:prstGeom prst="rect">
            <a:avLst/>
          </a:prstGeom>
        </p:spPr>
      </p:pic>
      <p:sp>
        <p:nvSpPr>
          <p:cNvPr id="63" name="TextBox 62">
            <a:extLst>
              <a:ext uri="{FF2B5EF4-FFF2-40B4-BE49-F238E27FC236}">
                <a16:creationId xmlns:a16="http://schemas.microsoft.com/office/drawing/2014/main" id="{CDD98E28-DF13-47C1-A19F-49E112832F9F}"/>
              </a:ext>
            </a:extLst>
          </p:cNvPr>
          <p:cNvSpPr txBox="1"/>
          <p:nvPr/>
        </p:nvSpPr>
        <p:spPr>
          <a:xfrm>
            <a:off x="7788874" y="2866332"/>
            <a:ext cx="251857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Back End</a:t>
            </a:r>
          </a:p>
        </p:txBody>
      </p:sp>
      <p:pic>
        <p:nvPicPr>
          <p:cNvPr id="64" name="Graphic 63" descr="Cow">
            <a:extLst>
              <a:ext uri="{FF2B5EF4-FFF2-40B4-BE49-F238E27FC236}">
                <a16:creationId xmlns:a16="http://schemas.microsoft.com/office/drawing/2014/main" id="{C1A36C48-045D-4C2A-9824-E76B0239E1A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9971" y="1641079"/>
            <a:ext cx="337482" cy="337482"/>
          </a:xfrm>
          <a:prstGeom prst="rect">
            <a:avLst/>
          </a:prstGeom>
        </p:spPr>
      </p:pic>
      <p:pic>
        <p:nvPicPr>
          <p:cNvPr id="65" name="Graphic 64" descr="Cow">
            <a:extLst>
              <a:ext uri="{FF2B5EF4-FFF2-40B4-BE49-F238E27FC236}">
                <a16:creationId xmlns:a16="http://schemas.microsoft.com/office/drawing/2014/main" id="{744FF971-98BE-4B50-B34E-4E0D8C09172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1169" y="1646071"/>
            <a:ext cx="337482" cy="337482"/>
          </a:xfrm>
          <a:prstGeom prst="rect">
            <a:avLst/>
          </a:prstGeom>
        </p:spPr>
      </p:pic>
      <p:pic>
        <p:nvPicPr>
          <p:cNvPr id="66" name="Graphic 65" descr="Dog">
            <a:extLst>
              <a:ext uri="{FF2B5EF4-FFF2-40B4-BE49-F238E27FC236}">
                <a16:creationId xmlns:a16="http://schemas.microsoft.com/office/drawing/2014/main" id="{D0DDCDAC-32A7-4CAD-A0FB-027A37A47E4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42265" y="3893154"/>
            <a:ext cx="337482" cy="337482"/>
          </a:xfrm>
          <a:prstGeom prst="rect">
            <a:avLst/>
          </a:prstGeom>
        </p:spPr>
      </p:pic>
      <p:pic>
        <p:nvPicPr>
          <p:cNvPr id="67" name="Graphic 66" descr="Dog">
            <a:extLst>
              <a:ext uri="{FF2B5EF4-FFF2-40B4-BE49-F238E27FC236}">
                <a16:creationId xmlns:a16="http://schemas.microsoft.com/office/drawing/2014/main" id="{EC7693DF-B63C-4D47-B5FC-E2CBA79AB0CC}"/>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927612" y="3904915"/>
            <a:ext cx="337482" cy="337482"/>
          </a:xfrm>
          <a:prstGeom prst="rect">
            <a:avLst/>
          </a:prstGeom>
        </p:spPr>
      </p:pic>
      <p:pic>
        <p:nvPicPr>
          <p:cNvPr id="68" name="Graphic 67" descr="Dog">
            <a:extLst>
              <a:ext uri="{FF2B5EF4-FFF2-40B4-BE49-F238E27FC236}">
                <a16:creationId xmlns:a16="http://schemas.microsoft.com/office/drawing/2014/main" id="{75CFD655-1C76-4BC0-8D83-C81BCBF1998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42248" y="3904915"/>
            <a:ext cx="337482" cy="337482"/>
          </a:xfrm>
          <a:prstGeom prst="rect">
            <a:avLst/>
          </a:prstGeom>
        </p:spPr>
      </p:pic>
      <p:pic>
        <p:nvPicPr>
          <p:cNvPr id="69" name="Graphic 68" descr="Dog">
            <a:extLst>
              <a:ext uri="{FF2B5EF4-FFF2-40B4-BE49-F238E27FC236}">
                <a16:creationId xmlns:a16="http://schemas.microsoft.com/office/drawing/2014/main" id="{E9D3C2D5-CD6D-4BD7-A058-489130C3B37D}"/>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240308" y="3865661"/>
            <a:ext cx="337482" cy="337482"/>
          </a:xfrm>
          <a:prstGeom prst="rect">
            <a:avLst/>
          </a:prstGeom>
        </p:spPr>
      </p:pic>
      <p:pic>
        <p:nvPicPr>
          <p:cNvPr id="70" name="Graphic 69" descr="Dog">
            <a:extLst>
              <a:ext uri="{FF2B5EF4-FFF2-40B4-BE49-F238E27FC236}">
                <a16:creationId xmlns:a16="http://schemas.microsoft.com/office/drawing/2014/main" id="{5833080C-23E6-46FC-8402-6876E4805C1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78206" y="6163225"/>
            <a:ext cx="337482" cy="337482"/>
          </a:xfrm>
          <a:prstGeom prst="rect">
            <a:avLst/>
          </a:prstGeom>
        </p:spPr>
      </p:pic>
      <p:pic>
        <p:nvPicPr>
          <p:cNvPr id="71" name="Graphic 70" descr="Turtle">
            <a:extLst>
              <a:ext uri="{FF2B5EF4-FFF2-40B4-BE49-F238E27FC236}">
                <a16:creationId xmlns:a16="http://schemas.microsoft.com/office/drawing/2014/main" id="{7B14D0D6-79B8-457C-88BE-61B36A22BC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1827" y="3868250"/>
            <a:ext cx="337482" cy="337482"/>
          </a:xfrm>
          <a:prstGeom prst="rect">
            <a:avLst/>
          </a:prstGeom>
        </p:spPr>
      </p:pic>
      <p:pic>
        <p:nvPicPr>
          <p:cNvPr id="77" name="Graphic 76" descr="Sun">
            <a:extLst>
              <a:ext uri="{FF2B5EF4-FFF2-40B4-BE49-F238E27FC236}">
                <a16:creationId xmlns:a16="http://schemas.microsoft.com/office/drawing/2014/main" id="{E9D05943-ADC4-4607-8DEF-9082990E51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74268" y="3961833"/>
            <a:ext cx="337482" cy="337482"/>
          </a:xfrm>
          <a:prstGeom prst="rect">
            <a:avLst/>
          </a:prstGeom>
        </p:spPr>
      </p:pic>
      <p:pic>
        <p:nvPicPr>
          <p:cNvPr id="78" name="Graphic 77" descr="Lightning">
            <a:extLst>
              <a:ext uri="{FF2B5EF4-FFF2-40B4-BE49-F238E27FC236}">
                <a16:creationId xmlns:a16="http://schemas.microsoft.com/office/drawing/2014/main" id="{82ADB8D8-6AF5-4941-8C13-AB57273CCFC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74268" y="4249503"/>
            <a:ext cx="337482" cy="337482"/>
          </a:xfrm>
          <a:prstGeom prst="rect">
            <a:avLst/>
          </a:prstGeom>
        </p:spPr>
      </p:pic>
      <p:sp>
        <p:nvSpPr>
          <p:cNvPr id="109" name="Rectangle 108">
            <a:extLst>
              <a:ext uri="{FF2B5EF4-FFF2-40B4-BE49-F238E27FC236}">
                <a16:creationId xmlns:a16="http://schemas.microsoft.com/office/drawing/2014/main" id="{A470FF39-CAC9-485E-A8E8-80BEBE1D0699}"/>
              </a:ext>
            </a:extLst>
          </p:cNvPr>
          <p:cNvSpPr/>
          <p:nvPr/>
        </p:nvSpPr>
        <p:spPr bwMode="auto">
          <a:xfrm>
            <a:off x="9460298" y="3948809"/>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Graphic 78" descr="Sun">
            <a:extLst>
              <a:ext uri="{FF2B5EF4-FFF2-40B4-BE49-F238E27FC236}">
                <a16:creationId xmlns:a16="http://schemas.microsoft.com/office/drawing/2014/main" id="{ECF462FC-E4DA-41EB-BB79-F1B59AD0263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55218" y="3955321"/>
            <a:ext cx="337482" cy="337482"/>
          </a:xfrm>
          <a:prstGeom prst="rect">
            <a:avLst/>
          </a:prstGeom>
        </p:spPr>
      </p:pic>
      <p:pic>
        <p:nvPicPr>
          <p:cNvPr id="80" name="Graphic 79" descr="Lightning">
            <a:extLst>
              <a:ext uri="{FF2B5EF4-FFF2-40B4-BE49-F238E27FC236}">
                <a16:creationId xmlns:a16="http://schemas.microsoft.com/office/drawing/2014/main" id="{BA0F1C94-B7F8-434A-94A7-04F8B3C4E27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63221" y="4240020"/>
            <a:ext cx="337482" cy="337482"/>
          </a:xfrm>
          <a:prstGeom prst="rect">
            <a:avLst/>
          </a:prstGeom>
        </p:spPr>
      </p:pic>
      <p:pic>
        <p:nvPicPr>
          <p:cNvPr id="81" name="Graphic 80" descr="Lock">
            <a:extLst>
              <a:ext uri="{FF2B5EF4-FFF2-40B4-BE49-F238E27FC236}">
                <a16:creationId xmlns:a16="http://schemas.microsoft.com/office/drawing/2014/main" id="{7A7AF85C-02DE-4A6D-AF4E-D242C3B291C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64616" y="1652618"/>
            <a:ext cx="337482" cy="337482"/>
          </a:xfrm>
          <a:prstGeom prst="rect">
            <a:avLst/>
          </a:prstGeom>
        </p:spPr>
      </p:pic>
      <p:pic>
        <p:nvPicPr>
          <p:cNvPr id="82" name="Graphic 81" descr="Lock">
            <a:extLst>
              <a:ext uri="{FF2B5EF4-FFF2-40B4-BE49-F238E27FC236}">
                <a16:creationId xmlns:a16="http://schemas.microsoft.com/office/drawing/2014/main" id="{37E9C1F0-F7C8-49C4-B678-8C9C683C237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91455" y="1616327"/>
            <a:ext cx="337482" cy="337482"/>
          </a:xfrm>
          <a:prstGeom prst="rect">
            <a:avLst/>
          </a:prstGeom>
        </p:spPr>
      </p:pic>
      <p:pic>
        <p:nvPicPr>
          <p:cNvPr id="83" name="Graphic 82" descr="Lock">
            <a:extLst>
              <a:ext uri="{FF2B5EF4-FFF2-40B4-BE49-F238E27FC236}">
                <a16:creationId xmlns:a16="http://schemas.microsoft.com/office/drawing/2014/main" id="{89C3B9DF-E9F1-4AAB-A67C-71061D9CA386}"/>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42590" y="1652618"/>
            <a:ext cx="337482" cy="337482"/>
          </a:xfrm>
          <a:prstGeom prst="rect">
            <a:avLst/>
          </a:prstGeom>
        </p:spPr>
      </p:pic>
      <p:pic>
        <p:nvPicPr>
          <p:cNvPr id="84" name="Graphic 83" descr="Lock">
            <a:extLst>
              <a:ext uri="{FF2B5EF4-FFF2-40B4-BE49-F238E27FC236}">
                <a16:creationId xmlns:a16="http://schemas.microsoft.com/office/drawing/2014/main" id="{4C0CA760-92C7-45FA-B12D-42553217329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90038" y="1646071"/>
            <a:ext cx="337482" cy="337482"/>
          </a:xfrm>
          <a:prstGeom prst="rect">
            <a:avLst/>
          </a:prstGeom>
        </p:spPr>
      </p:pic>
      <p:pic>
        <p:nvPicPr>
          <p:cNvPr id="85" name="Graphic 84" descr="Lock">
            <a:extLst>
              <a:ext uri="{FF2B5EF4-FFF2-40B4-BE49-F238E27FC236}">
                <a16:creationId xmlns:a16="http://schemas.microsoft.com/office/drawing/2014/main" id="{228F77C3-2B26-4459-9EE3-E7C70FD6652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46979" y="4129080"/>
            <a:ext cx="337482" cy="337482"/>
          </a:xfrm>
          <a:prstGeom prst="rect">
            <a:avLst/>
          </a:prstGeom>
        </p:spPr>
      </p:pic>
      <p:pic>
        <p:nvPicPr>
          <p:cNvPr id="86" name="Graphic 85" descr="Lock">
            <a:extLst>
              <a:ext uri="{FF2B5EF4-FFF2-40B4-BE49-F238E27FC236}">
                <a16:creationId xmlns:a16="http://schemas.microsoft.com/office/drawing/2014/main" id="{92B86DCC-AA8C-4D16-9489-72B7E13A07A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71359" y="4169217"/>
            <a:ext cx="337482" cy="337482"/>
          </a:xfrm>
          <a:prstGeom prst="rect">
            <a:avLst/>
          </a:prstGeom>
        </p:spPr>
      </p:pic>
      <p:pic>
        <p:nvPicPr>
          <p:cNvPr id="87" name="Graphic 86" descr="Lock">
            <a:extLst>
              <a:ext uri="{FF2B5EF4-FFF2-40B4-BE49-F238E27FC236}">
                <a16:creationId xmlns:a16="http://schemas.microsoft.com/office/drawing/2014/main" id="{A1DE2701-47A4-4E56-AB1B-3B001553EC20}"/>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26173" y="4174235"/>
            <a:ext cx="337482" cy="337482"/>
          </a:xfrm>
          <a:prstGeom prst="rect">
            <a:avLst/>
          </a:prstGeom>
        </p:spPr>
      </p:pic>
      <p:pic>
        <p:nvPicPr>
          <p:cNvPr id="88" name="Graphic 87" descr="Lock">
            <a:extLst>
              <a:ext uri="{FF2B5EF4-FFF2-40B4-BE49-F238E27FC236}">
                <a16:creationId xmlns:a16="http://schemas.microsoft.com/office/drawing/2014/main" id="{B2B51918-31E9-4272-A67D-10584C22A7F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0106" y="3917524"/>
            <a:ext cx="337482" cy="337482"/>
          </a:xfrm>
          <a:prstGeom prst="rect">
            <a:avLst/>
          </a:prstGeom>
        </p:spPr>
      </p:pic>
      <p:pic>
        <p:nvPicPr>
          <p:cNvPr id="89" name="Graphic 88" descr="Lock">
            <a:extLst>
              <a:ext uri="{FF2B5EF4-FFF2-40B4-BE49-F238E27FC236}">
                <a16:creationId xmlns:a16="http://schemas.microsoft.com/office/drawing/2014/main" id="{CE093056-739F-41F3-8190-17897A7EDAA2}"/>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82985" y="4169217"/>
            <a:ext cx="337482" cy="337482"/>
          </a:xfrm>
          <a:prstGeom prst="rect">
            <a:avLst/>
          </a:prstGeom>
        </p:spPr>
      </p:pic>
      <p:pic>
        <p:nvPicPr>
          <p:cNvPr id="91" name="Graphic 90" descr="Rubber duck">
            <a:extLst>
              <a:ext uri="{FF2B5EF4-FFF2-40B4-BE49-F238E27FC236}">
                <a16:creationId xmlns:a16="http://schemas.microsoft.com/office/drawing/2014/main" id="{BDCC33AC-D6E4-4022-B1F6-6BCD1D9E4199}"/>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23898" y="4130574"/>
            <a:ext cx="337482" cy="337482"/>
          </a:xfrm>
          <a:prstGeom prst="rect">
            <a:avLst/>
          </a:prstGeom>
        </p:spPr>
      </p:pic>
      <p:pic>
        <p:nvPicPr>
          <p:cNvPr id="92" name="Graphic 91" descr="Rubber duck">
            <a:extLst>
              <a:ext uri="{FF2B5EF4-FFF2-40B4-BE49-F238E27FC236}">
                <a16:creationId xmlns:a16="http://schemas.microsoft.com/office/drawing/2014/main" id="{96D344D9-F4F1-4729-8D22-6F8E517B917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38919" y="4430282"/>
            <a:ext cx="337482" cy="337482"/>
          </a:xfrm>
          <a:prstGeom prst="rect">
            <a:avLst/>
          </a:prstGeom>
        </p:spPr>
      </p:pic>
      <p:pic>
        <p:nvPicPr>
          <p:cNvPr id="93" name="Graphic 92" descr="Rubber duck">
            <a:extLst>
              <a:ext uri="{FF2B5EF4-FFF2-40B4-BE49-F238E27FC236}">
                <a16:creationId xmlns:a16="http://schemas.microsoft.com/office/drawing/2014/main" id="{FD39ECE8-2005-4D52-AEE1-2E34F733AA6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90280" y="4454414"/>
            <a:ext cx="337482" cy="337482"/>
          </a:xfrm>
          <a:prstGeom prst="rect">
            <a:avLst/>
          </a:prstGeom>
        </p:spPr>
      </p:pic>
      <p:pic>
        <p:nvPicPr>
          <p:cNvPr id="94" name="Graphic 93" descr="Rubber duck">
            <a:extLst>
              <a:ext uri="{FF2B5EF4-FFF2-40B4-BE49-F238E27FC236}">
                <a16:creationId xmlns:a16="http://schemas.microsoft.com/office/drawing/2014/main" id="{64EE11E7-7631-442B-B96B-0138BC1311E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57224" y="4396406"/>
            <a:ext cx="337482" cy="337482"/>
          </a:xfrm>
          <a:prstGeom prst="rect">
            <a:avLst/>
          </a:prstGeom>
        </p:spPr>
      </p:pic>
      <p:pic>
        <p:nvPicPr>
          <p:cNvPr id="97" name="Graphic 96" descr="Motorcycle">
            <a:extLst>
              <a:ext uri="{FF2B5EF4-FFF2-40B4-BE49-F238E27FC236}">
                <a16:creationId xmlns:a16="http://schemas.microsoft.com/office/drawing/2014/main" id="{7F6A9530-7465-4F37-8E30-1BF8564F069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3746" y="1664416"/>
            <a:ext cx="337482" cy="337482"/>
          </a:xfrm>
          <a:prstGeom prst="rect">
            <a:avLst/>
          </a:prstGeom>
        </p:spPr>
      </p:pic>
      <p:pic>
        <p:nvPicPr>
          <p:cNvPr id="98" name="Graphic 97" descr="Motorcycle">
            <a:extLst>
              <a:ext uri="{FF2B5EF4-FFF2-40B4-BE49-F238E27FC236}">
                <a16:creationId xmlns:a16="http://schemas.microsoft.com/office/drawing/2014/main" id="{DC8AA0DB-5076-482B-9579-D38FDB24BF5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40168" y="1609038"/>
            <a:ext cx="337482" cy="337482"/>
          </a:xfrm>
          <a:prstGeom prst="rect">
            <a:avLst/>
          </a:prstGeom>
        </p:spPr>
      </p:pic>
      <p:pic>
        <p:nvPicPr>
          <p:cNvPr id="99" name="Graphic 98" descr="Motorcycle">
            <a:extLst>
              <a:ext uri="{FF2B5EF4-FFF2-40B4-BE49-F238E27FC236}">
                <a16:creationId xmlns:a16="http://schemas.microsoft.com/office/drawing/2014/main" id="{3FD8A821-EA62-434E-BFA0-973423B4489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9330" y="1871227"/>
            <a:ext cx="337482" cy="337482"/>
          </a:xfrm>
          <a:prstGeom prst="rect">
            <a:avLst/>
          </a:prstGeom>
        </p:spPr>
      </p:pic>
      <p:pic>
        <p:nvPicPr>
          <p:cNvPr id="100" name="Graphic 99" descr="Motorcycle">
            <a:extLst>
              <a:ext uri="{FF2B5EF4-FFF2-40B4-BE49-F238E27FC236}">
                <a16:creationId xmlns:a16="http://schemas.microsoft.com/office/drawing/2014/main" id="{8A4453DD-B274-4C80-913C-B8A1F83387D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63893" y="1855584"/>
            <a:ext cx="337482" cy="337482"/>
          </a:xfrm>
          <a:prstGeom prst="rect">
            <a:avLst/>
          </a:prstGeom>
        </p:spPr>
      </p:pic>
      <p:pic>
        <p:nvPicPr>
          <p:cNvPr id="101" name="Graphic 100" descr="Football">
            <a:extLst>
              <a:ext uri="{FF2B5EF4-FFF2-40B4-BE49-F238E27FC236}">
                <a16:creationId xmlns:a16="http://schemas.microsoft.com/office/drawing/2014/main" id="{59354C9E-FE9F-466D-BB1D-188E153D8D8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94297" y="1930684"/>
            <a:ext cx="337482" cy="337482"/>
          </a:xfrm>
          <a:prstGeom prst="rect">
            <a:avLst/>
          </a:prstGeom>
        </p:spPr>
      </p:pic>
      <p:pic>
        <p:nvPicPr>
          <p:cNvPr id="102" name="Graphic 101" descr="Football">
            <a:extLst>
              <a:ext uri="{FF2B5EF4-FFF2-40B4-BE49-F238E27FC236}">
                <a16:creationId xmlns:a16="http://schemas.microsoft.com/office/drawing/2014/main" id="{58DF93F9-6320-43A2-9B94-B349B4F501E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59117" y="2074193"/>
            <a:ext cx="337482" cy="337482"/>
          </a:xfrm>
          <a:prstGeom prst="rect">
            <a:avLst/>
          </a:prstGeom>
        </p:spPr>
      </p:pic>
      <p:pic>
        <p:nvPicPr>
          <p:cNvPr id="103" name="Graphic 102" descr="Football">
            <a:extLst>
              <a:ext uri="{FF2B5EF4-FFF2-40B4-BE49-F238E27FC236}">
                <a16:creationId xmlns:a16="http://schemas.microsoft.com/office/drawing/2014/main" id="{FED97CD2-6F0F-4C25-8C60-7CC7BF80C0E7}"/>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58698" y="1927390"/>
            <a:ext cx="337482" cy="337482"/>
          </a:xfrm>
          <a:prstGeom prst="rect">
            <a:avLst/>
          </a:prstGeom>
        </p:spPr>
      </p:pic>
      <p:pic>
        <p:nvPicPr>
          <p:cNvPr id="104" name="Graphic 103" descr="Football">
            <a:extLst>
              <a:ext uri="{FF2B5EF4-FFF2-40B4-BE49-F238E27FC236}">
                <a16:creationId xmlns:a16="http://schemas.microsoft.com/office/drawing/2014/main" id="{7A754F63-D115-4D24-8857-50862A7327E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62513" y="1905452"/>
            <a:ext cx="337482" cy="337482"/>
          </a:xfrm>
          <a:prstGeom prst="rect">
            <a:avLst/>
          </a:prstGeom>
        </p:spPr>
      </p:pic>
      <p:pic>
        <p:nvPicPr>
          <p:cNvPr id="105" name="Graphic 104" descr="Football">
            <a:extLst>
              <a:ext uri="{FF2B5EF4-FFF2-40B4-BE49-F238E27FC236}">
                <a16:creationId xmlns:a16="http://schemas.microsoft.com/office/drawing/2014/main" id="{2FAC0DB0-5C57-4909-B261-3162C5CB6B2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69016" y="1890865"/>
            <a:ext cx="337482" cy="337482"/>
          </a:xfrm>
          <a:prstGeom prst="rect">
            <a:avLst/>
          </a:prstGeom>
        </p:spPr>
      </p:pic>
      <p:pic>
        <p:nvPicPr>
          <p:cNvPr id="106" name="Graphic 105" descr="Football">
            <a:extLst>
              <a:ext uri="{FF2B5EF4-FFF2-40B4-BE49-F238E27FC236}">
                <a16:creationId xmlns:a16="http://schemas.microsoft.com/office/drawing/2014/main" id="{64028A5E-FCBF-4C0A-B3AE-303569C71D6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1427" y="4454414"/>
            <a:ext cx="337482" cy="337482"/>
          </a:xfrm>
          <a:prstGeom prst="rect">
            <a:avLst/>
          </a:prstGeom>
        </p:spPr>
      </p:pic>
      <p:pic>
        <p:nvPicPr>
          <p:cNvPr id="125" name="Picture 124">
            <a:extLst>
              <a:ext uri="{FF2B5EF4-FFF2-40B4-BE49-F238E27FC236}">
                <a16:creationId xmlns:a16="http://schemas.microsoft.com/office/drawing/2014/main" id="{EA2715F2-B27F-4799-B45F-65CC7CAEAC9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35652" y="347703"/>
            <a:ext cx="390145" cy="390145"/>
          </a:xfrm>
          <a:prstGeom prst="rect">
            <a:avLst/>
          </a:prstGeom>
        </p:spPr>
      </p:pic>
      <p:pic>
        <p:nvPicPr>
          <p:cNvPr id="127" name="Picture 126">
            <a:extLst>
              <a:ext uri="{FF2B5EF4-FFF2-40B4-BE49-F238E27FC236}">
                <a16:creationId xmlns:a16="http://schemas.microsoft.com/office/drawing/2014/main" id="{3D24368E-A410-4892-AAF6-CF60098AA0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069016" y="2512089"/>
            <a:ext cx="475363" cy="475363"/>
          </a:xfrm>
          <a:prstGeom prst="rect">
            <a:avLst/>
          </a:prstGeom>
        </p:spPr>
      </p:pic>
      <p:pic>
        <p:nvPicPr>
          <p:cNvPr id="129" name="Picture 128">
            <a:extLst>
              <a:ext uri="{FF2B5EF4-FFF2-40B4-BE49-F238E27FC236}">
                <a16:creationId xmlns:a16="http://schemas.microsoft.com/office/drawing/2014/main" id="{861E4126-D404-4D2A-A31B-B5C22FDB0CC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69942" y="2712687"/>
            <a:ext cx="390145" cy="390145"/>
          </a:xfrm>
          <a:prstGeom prst="rect">
            <a:avLst/>
          </a:prstGeom>
        </p:spPr>
      </p:pic>
      <p:sp>
        <p:nvSpPr>
          <p:cNvPr id="130" name="TextBox 129">
            <a:extLst>
              <a:ext uri="{FF2B5EF4-FFF2-40B4-BE49-F238E27FC236}">
                <a16:creationId xmlns:a16="http://schemas.microsoft.com/office/drawing/2014/main" id="{A3E098A3-AD11-4789-B036-451AD8A8E249}"/>
              </a:ext>
            </a:extLst>
          </p:cNvPr>
          <p:cNvSpPr txBox="1"/>
          <p:nvPr/>
        </p:nvSpPr>
        <p:spPr>
          <a:xfrm>
            <a:off x="7296879" y="5241619"/>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VMSS2</a:t>
            </a:r>
          </a:p>
        </p:txBody>
      </p:sp>
      <p:sp>
        <p:nvSpPr>
          <p:cNvPr id="131" name="TextBox 130">
            <a:extLst>
              <a:ext uri="{FF2B5EF4-FFF2-40B4-BE49-F238E27FC236}">
                <a16:creationId xmlns:a16="http://schemas.microsoft.com/office/drawing/2014/main" id="{299BD8F4-E272-4BAD-9C62-C60FB4B2BE71}"/>
              </a:ext>
            </a:extLst>
          </p:cNvPr>
          <p:cNvSpPr txBox="1"/>
          <p:nvPr/>
        </p:nvSpPr>
        <p:spPr>
          <a:xfrm>
            <a:off x="7244441" y="2408042"/>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VMSS1</a:t>
            </a:r>
          </a:p>
        </p:txBody>
      </p:sp>
      <p:grpSp>
        <p:nvGrpSpPr>
          <p:cNvPr id="132" name="Group 131">
            <a:extLst>
              <a:ext uri="{FF2B5EF4-FFF2-40B4-BE49-F238E27FC236}">
                <a16:creationId xmlns:a16="http://schemas.microsoft.com/office/drawing/2014/main" id="{11491772-496B-455D-8B2D-7DD518035341}"/>
              </a:ext>
            </a:extLst>
          </p:cNvPr>
          <p:cNvGrpSpPr/>
          <p:nvPr/>
        </p:nvGrpSpPr>
        <p:grpSpPr>
          <a:xfrm>
            <a:off x="7705258" y="4451552"/>
            <a:ext cx="342117" cy="337483"/>
            <a:chOff x="7386420" y="4724620"/>
            <a:chExt cx="342117" cy="337483"/>
          </a:xfrm>
        </p:grpSpPr>
        <p:sp>
          <p:nvSpPr>
            <p:cNvPr id="133" name="Rectangle 132">
              <a:extLst>
                <a:ext uri="{FF2B5EF4-FFF2-40B4-BE49-F238E27FC236}">
                  <a16:creationId xmlns:a16="http://schemas.microsoft.com/office/drawing/2014/main" id="{A0100B70-D3DB-4663-A18C-5CBDBAD4FB54}"/>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Graphic 133" descr="Rabbit">
              <a:extLst>
                <a:ext uri="{FF2B5EF4-FFF2-40B4-BE49-F238E27FC236}">
                  <a16:creationId xmlns:a16="http://schemas.microsoft.com/office/drawing/2014/main" id="{F8B928DC-9C8D-4964-878D-05ADBBD5A26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35" name="Group 134">
            <a:extLst>
              <a:ext uri="{FF2B5EF4-FFF2-40B4-BE49-F238E27FC236}">
                <a16:creationId xmlns:a16="http://schemas.microsoft.com/office/drawing/2014/main" id="{70A428C0-6398-4956-8EA8-230E3E1A3FC0}"/>
              </a:ext>
            </a:extLst>
          </p:cNvPr>
          <p:cNvGrpSpPr/>
          <p:nvPr/>
        </p:nvGrpSpPr>
        <p:grpSpPr>
          <a:xfrm>
            <a:off x="7707298" y="4802273"/>
            <a:ext cx="342117" cy="337483"/>
            <a:chOff x="7386420" y="4724620"/>
            <a:chExt cx="342117" cy="337483"/>
          </a:xfrm>
        </p:grpSpPr>
        <p:sp>
          <p:nvSpPr>
            <p:cNvPr id="136" name="Rectangle 135">
              <a:extLst>
                <a:ext uri="{FF2B5EF4-FFF2-40B4-BE49-F238E27FC236}">
                  <a16:creationId xmlns:a16="http://schemas.microsoft.com/office/drawing/2014/main" id="{2E5E63F9-2211-4717-84FE-D7A66BF7B630}"/>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descr="Rabbit">
              <a:extLst>
                <a:ext uri="{FF2B5EF4-FFF2-40B4-BE49-F238E27FC236}">
                  <a16:creationId xmlns:a16="http://schemas.microsoft.com/office/drawing/2014/main" id="{869EAB9A-3A65-4B1E-9D48-430AE70BEE8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38" name="Group 137">
            <a:extLst>
              <a:ext uri="{FF2B5EF4-FFF2-40B4-BE49-F238E27FC236}">
                <a16:creationId xmlns:a16="http://schemas.microsoft.com/office/drawing/2014/main" id="{866D8643-3A5A-4202-8B40-8643FF16464F}"/>
              </a:ext>
            </a:extLst>
          </p:cNvPr>
          <p:cNvGrpSpPr/>
          <p:nvPr/>
        </p:nvGrpSpPr>
        <p:grpSpPr>
          <a:xfrm>
            <a:off x="8181266" y="4430281"/>
            <a:ext cx="342117" cy="337483"/>
            <a:chOff x="7386420" y="4724620"/>
            <a:chExt cx="342117" cy="337483"/>
          </a:xfrm>
        </p:grpSpPr>
        <p:sp>
          <p:nvSpPr>
            <p:cNvPr id="139" name="Rectangle 138">
              <a:extLst>
                <a:ext uri="{FF2B5EF4-FFF2-40B4-BE49-F238E27FC236}">
                  <a16:creationId xmlns:a16="http://schemas.microsoft.com/office/drawing/2014/main" id="{AF8828B2-C6F8-4322-95C0-922140CFABEF}"/>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0" name="Graphic 139" descr="Rabbit">
              <a:extLst>
                <a:ext uri="{FF2B5EF4-FFF2-40B4-BE49-F238E27FC236}">
                  <a16:creationId xmlns:a16="http://schemas.microsoft.com/office/drawing/2014/main" id="{23F50586-201D-4785-8B1C-6F9231BE69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41" name="Group 140">
            <a:extLst>
              <a:ext uri="{FF2B5EF4-FFF2-40B4-BE49-F238E27FC236}">
                <a16:creationId xmlns:a16="http://schemas.microsoft.com/office/drawing/2014/main" id="{1F35653F-CE16-426D-9DC7-AEC77903401F}"/>
              </a:ext>
            </a:extLst>
          </p:cNvPr>
          <p:cNvGrpSpPr/>
          <p:nvPr/>
        </p:nvGrpSpPr>
        <p:grpSpPr>
          <a:xfrm>
            <a:off x="8188288" y="4780786"/>
            <a:ext cx="342117" cy="337483"/>
            <a:chOff x="7386420" y="4724620"/>
            <a:chExt cx="342117" cy="337483"/>
          </a:xfrm>
        </p:grpSpPr>
        <p:sp>
          <p:nvSpPr>
            <p:cNvPr id="142" name="Rectangle 141">
              <a:extLst>
                <a:ext uri="{FF2B5EF4-FFF2-40B4-BE49-F238E27FC236}">
                  <a16:creationId xmlns:a16="http://schemas.microsoft.com/office/drawing/2014/main" id="{52EDF1BF-67F5-4B48-BCD4-8013650F4C3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3" name="Graphic 142" descr="Rabbit">
              <a:extLst>
                <a:ext uri="{FF2B5EF4-FFF2-40B4-BE49-F238E27FC236}">
                  <a16:creationId xmlns:a16="http://schemas.microsoft.com/office/drawing/2014/main" id="{3494E93B-63C8-4A40-98D0-24A68F8331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44" name="Group 143">
            <a:extLst>
              <a:ext uri="{FF2B5EF4-FFF2-40B4-BE49-F238E27FC236}">
                <a16:creationId xmlns:a16="http://schemas.microsoft.com/office/drawing/2014/main" id="{82A676BB-E155-4256-B587-3C6AFD82548B}"/>
              </a:ext>
            </a:extLst>
          </p:cNvPr>
          <p:cNvGrpSpPr/>
          <p:nvPr/>
        </p:nvGrpSpPr>
        <p:grpSpPr>
          <a:xfrm>
            <a:off x="8537664" y="4422314"/>
            <a:ext cx="342117" cy="337483"/>
            <a:chOff x="7386420" y="4724620"/>
            <a:chExt cx="342117" cy="337483"/>
          </a:xfrm>
        </p:grpSpPr>
        <p:sp>
          <p:nvSpPr>
            <p:cNvPr id="145" name="Rectangle 144">
              <a:extLst>
                <a:ext uri="{FF2B5EF4-FFF2-40B4-BE49-F238E27FC236}">
                  <a16:creationId xmlns:a16="http://schemas.microsoft.com/office/drawing/2014/main" id="{0B30D1A9-D106-4496-882C-0A2798C7E16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Graphic 145" descr="Rabbit">
              <a:extLst>
                <a:ext uri="{FF2B5EF4-FFF2-40B4-BE49-F238E27FC236}">
                  <a16:creationId xmlns:a16="http://schemas.microsoft.com/office/drawing/2014/main" id="{2B2FED2E-9391-45E4-B24F-71620D68EF1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47" name="Group 146">
            <a:extLst>
              <a:ext uri="{FF2B5EF4-FFF2-40B4-BE49-F238E27FC236}">
                <a16:creationId xmlns:a16="http://schemas.microsoft.com/office/drawing/2014/main" id="{4A02ED2F-8BB9-408C-85E6-6D265B87274F}"/>
              </a:ext>
            </a:extLst>
          </p:cNvPr>
          <p:cNvGrpSpPr/>
          <p:nvPr/>
        </p:nvGrpSpPr>
        <p:grpSpPr>
          <a:xfrm>
            <a:off x="8546691" y="4780785"/>
            <a:ext cx="342117" cy="337483"/>
            <a:chOff x="7386420" y="4724620"/>
            <a:chExt cx="342117" cy="337483"/>
          </a:xfrm>
        </p:grpSpPr>
        <p:sp>
          <p:nvSpPr>
            <p:cNvPr id="148" name="Rectangle 147">
              <a:extLst>
                <a:ext uri="{FF2B5EF4-FFF2-40B4-BE49-F238E27FC236}">
                  <a16:creationId xmlns:a16="http://schemas.microsoft.com/office/drawing/2014/main" id="{717D0A98-5FDE-4B0F-93AB-049F799E958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9" name="Graphic 148" descr="Rabbit">
              <a:extLst>
                <a:ext uri="{FF2B5EF4-FFF2-40B4-BE49-F238E27FC236}">
                  <a16:creationId xmlns:a16="http://schemas.microsoft.com/office/drawing/2014/main" id="{BCC103B2-BB0D-4BA0-99E2-CF645DE621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0" name="Group 149">
            <a:extLst>
              <a:ext uri="{FF2B5EF4-FFF2-40B4-BE49-F238E27FC236}">
                <a16:creationId xmlns:a16="http://schemas.microsoft.com/office/drawing/2014/main" id="{0FD9B5AD-6AF5-4CE1-B6F5-50BDF242BD77}"/>
              </a:ext>
            </a:extLst>
          </p:cNvPr>
          <p:cNvGrpSpPr/>
          <p:nvPr/>
        </p:nvGrpSpPr>
        <p:grpSpPr>
          <a:xfrm>
            <a:off x="9155754" y="4741256"/>
            <a:ext cx="342117" cy="337483"/>
            <a:chOff x="7386420" y="4724620"/>
            <a:chExt cx="342117" cy="337483"/>
          </a:xfrm>
        </p:grpSpPr>
        <p:sp>
          <p:nvSpPr>
            <p:cNvPr id="151" name="Rectangle 150">
              <a:extLst>
                <a:ext uri="{FF2B5EF4-FFF2-40B4-BE49-F238E27FC236}">
                  <a16:creationId xmlns:a16="http://schemas.microsoft.com/office/drawing/2014/main" id="{5BBB2EC5-A675-44C2-8269-9E4D4E878D1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2" name="Graphic 151" descr="Rabbit">
              <a:extLst>
                <a:ext uri="{FF2B5EF4-FFF2-40B4-BE49-F238E27FC236}">
                  <a16:creationId xmlns:a16="http://schemas.microsoft.com/office/drawing/2014/main" id="{5D558D2F-CBB7-4343-A219-9F27CD887B3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3" name="Group 152">
            <a:extLst>
              <a:ext uri="{FF2B5EF4-FFF2-40B4-BE49-F238E27FC236}">
                <a16:creationId xmlns:a16="http://schemas.microsoft.com/office/drawing/2014/main" id="{2BF3F1CD-E21D-4942-8F1F-E60B7705F8B4}"/>
              </a:ext>
            </a:extLst>
          </p:cNvPr>
          <p:cNvGrpSpPr/>
          <p:nvPr/>
        </p:nvGrpSpPr>
        <p:grpSpPr>
          <a:xfrm>
            <a:off x="9511754" y="4750525"/>
            <a:ext cx="342117" cy="337483"/>
            <a:chOff x="7386420" y="4724620"/>
            <a:chExt cx="342117" cy="337483"/>
          </a:xfrm>
        </p:grpSpPr>
        <p:sp>
          <p:nvSpPr>
            <p:cNvPr id="154" name="Rectangle 153">
              <a:extLst>
                <a:ext uri="{FF2B5EF4-FFF2-40B4-BE49-F238E27FC236}">
                  <a16:creationId xmlns:a16="http://schemas.microsoft.com/office/drawing/2014/main" id="{742B8E23-4814-467D-9C9D-2DEAF1AAF30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5" name="Graphic 154" descr="Rabbit">
              <a:extLst>
                <a:ext uri="{FF2B5EF4-FFF2-40B4-BE49-F238E27FC236}">
                  <a16:creationId xmlns:a16="http://schemas.microsoft.com/office/drawing/2014/main" id="{87D204C4-77E9-4244-82D6-AC47E31C7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6" name="Group 155">
            <a:extLst>
              <a:ext uri="{FF2B5EF4-FFF2-40B4-BE49-F238E27FC236}">
                <a16:creationId xmlns:a16="http://schemas.microsoft.com/office/drawing/2014/main" id="{DEC45894-CAD2-4FBA-A480-8B24EEBA7D75}"/>
              </a:ext>
            </a:extLst>
          </p:cNvPr>
          <p:cNvGrpSpPr/>
          <p:nvPr/>
        </p:nvGrpSpPr>
        <p:grpSpPr>
          <a:xfrm>
            <a:off x="9155754" y="5099387"/>
            <a:ext cx="342117" cy="337483"/>
            <a:chOff x="7386420" y="4724620"/>
            <a:chExt cx="342117" cy="337483"/>
          </a:xfrm>
        </p:grpSpPr>
        <p:sp>
          <p:nvSpPr>
            <p:cNvPr id="157" name="Rectangle 156">
              <a:extLst>
                <a:ext uri="{FF2B5EF4-FFF2-40B4-BE49-F238E27FC236}">
                  <a16:creationId xmlns:a16="http://schemas.microsoft.com/office/drawing/2014/main" id="{62DF6228-1C01-4CF7-B6B6-4EE852CF3B3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Graphic 157" descr="Rabbit">
              <a:extLst>
                <a:ext uri="{FF2B5EF4-FFF2-40B4-BE49-F238E27FC236}">
                  <a16:creationId xmlns:a16="http://schemas.microsoft.com/office/drawing/2014/main" id="{C2E1AD7C-FCF7-4524-A617-CEEDA368FE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9" name="Group 158">
            <a:extLst>
              <a:ext uri="{FF2B5EF4-FFF2-40B4-BE49-F238E27FC236}">
                <a16:creationId xmlns:a16="http://schemas.microsoft.com/office/drawing/2014/main" id="{39C94963-1D3C-4A90-9713-27EF992F3E99}"/>
              </a:ext>
            </a:extLst>
          </p:cNvPr>
          <p:cNvGrpSpPr/>
          <p:nvPr/>
        </p:nvGrpSpPr>
        <p:grpSpPr>
          <a:xfrm>
            <a:off x="9523720" y="5099386"/>
            <a:ext cx="342117" cy="337483"/>
            <a:chOff x="7386420" y="4724620"/>
            <a:chExt cx="342117" cy="337483"/>
          </a:xfrm>
        </p:grpSpPr>
        <p:sp>
          <p:nvSpPr>
            <p:cNvPr id="160" name="Rectangle 159">
              <a:extLst>
                <a:ext uri="{FF2B5EF4-FFF2-40B4-BE49-F238E27FC236}">
                  <a16:creationId xmlns:a16="http://schemas.microsoft.com/office/drawing/2014/main" id="{554DA259-50FA-42A2-80A8-41DAE00610FF}"/>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1" name="Graphic 160" descr="Rabbit">
              <a:extLst>
                <a:ext uri="{FF2B5EF4-FFF2-40B4-BE49-F238E27FC236}">
                  <a16:creationId xmlns:a16="http://schemas.microsoft.com/office/drawing/2014/main" id="{535BA042-252F-44FD-A58C-8189C25315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62" name="Group 161">
            <a:extLst>
              <a:ext uri="{FF2B5EF4-FFF2-40B4-BE49-F238E27FC236}">
                <a16:creationId xmlns:a16="http://schemas.microsoft.com/office/drawing/2014/main" id="{065A5715-337B-46C7-87FA-5E43CF5A0904}"/>
              </a:ext>
            </a:extLst>
          </p:cNvPr>
          <p:cNvGrpSpPr/>
          <p:nvPr/>
        </p:nvGrpSpPr>
        <p:grpSpPr>
          <a:xfrm>
            <a:off x="9977949" y="4741255"/>
            <a:ext cx="342117" cy="337483"/>
            <a:chOff x="7386420" y="4724620"/>
            <a:chExt cx="342117" cy="337483"/>
          </a:xfrm>
        </p:grpSpPr>
        <p:sp>
          <p:nvSpPr>
            <p:cNvPr id="163" name="Rectangle 162">
              <a:extLst>
                <a:ext uri="{FF2B5EF4-FFF2-40B4-BE49-F238E27FC236}">
                  <a16:creationId xmlns:a16="http://schemas.microsoft.com/office/drawing/2014/main" id="{5141BE3C-57AD-4FBB-A733-F7D156CE3BC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4" name="Graphic 163" descr="Rabbit">
              <a:extLst>
                <a:ext uri="{FF2B5EF4-FFF2-40B4-BE49-F238E27FC236}">
                  <a16:creationId xmlns:a16="http://schemas.microsoft.com/office/drawing/2014/main" id="{ED91F3F7-9EC3-4274-AF84-F5E8D6117E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65" name="Group 164">
            <a:extLst>
              <a:ext uri="{FF2B5EF4-FFF2-40B4-BE49-F238E27FC236}">
                <a16:creationId xmlns:a16="http://schemas.microsoft.com/office/drawing/2014/main" id="{08D3DDB5-589F-45D1-9FC4-8CAEB78FEB1D}"/>
              </a:ext>
            </a:extLst>
          </p:cNvPr>
          <p:cNvGrpSpPr/>
          <p:nvPr/>
        </p:nvGrpSpPr>
        <p:grpSpPr>
          <a:xfrm>
            <a:off x="10338584" y="4741254"/>
            <a:ext cx="342117" cy="337483"/>
            <a:chOff x="7386420" y="4724620"/>
            <a:chExt cx="342117" cy="337483"/>
          </a:xfrm>
        </p:grpSpPr>
        <p:sp>
          <p:nvSpPr>
            <p:cNvPr id="166" name="Rectangle 165">
              <a:extLst>
                <a:ext uri="{FF2B5EF4-FFF2-40B4-BE49-F238E27FC236}">
                  <a16:creationId xmlns:a16="http://schemas.microsoft.com/office/drawing/2014/main" id="{9814DFE0-4710-4CD1-8F8B-51D719CA59D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7" name="Graphic 166" descr="Rabbit">
              <a:extLst>
                <a:ext uri="{FF2B5EF4-FFF2-40B4-BE49-F238E27FC236}">
                  <a16:creationId xmlns:a16="http://schemas.microsoft.com/office/drawing/2014/main" id="{C1165D64-1923-4672-A6CD-94D4C47626A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68" name="Group 167">
            <a:extLst>
              <a:ext uri="{FF2B5EF4-FFF2-40B4-BE49-F238E27FC236}">
                <a16:creationId xmlns:a16="http://schemas.microsoft.com/office/drawing/2014/main" id="{9842EBFC-26C4-4EE1-9F71-4CCF69C14CCA}"/>
              </a:ext>
            </a:extLst>
          </p:cNvPr>
          <p:cNvGrpSpPr/>
          <p:nvPr/>
        </p:nvGrpSpPr>
        <p:grpSpPr>
          <a:xfrm>
            <a:off x="9985645" y="5099386"/>
            <a:ext cx="342117" cy="337483"/>
            <a:chOff x="7386420" y="4724620"/>
            <a:chExt cx="342117" cy="337483"/>
          </a:xfrm>
        </p:grpSpPr>
        <p:sp>
          <p:nvSpPr>
            <p:cNvPr id="169" name="Rectangle 168">
              <a:extLst>
                <a:ext uri="{FF2B5EF4-FFF2-40B4-BE49-F238E27FC236}">
                  <a16:creationId xmlns:a16="http://schemas.microsoft.com/office/drawing/2014/main" id="{DC500841-9F41-42FC-965A-02675BE563B0}"/>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0" name="Graphic 169" descr="Rabbit">
              <a:extLst>
                <a:ext uri="{FF2B5EF4-FFF2-40B4-BE49-F238E27FC236}">
                  <a16:creationId xmlns:a16="http://schemas.microsoft.com/office/drawing/2014/main" id="{6EBA381F-7D2B-4B65-91AF-2F74F4B734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71" name="Group 170">
            <a:extLst>
              <a:ext uri="{FF2B5EF4-FFF2-40B4-BE49-F238E27FC236}">
                <a16:creationId xmlns:a16="http://schemas.microsoft.com/office/drawing/2014/main" id="{17AA7EC1-D285-4F25-A2AB-64175AD94E1B}"/>
              </a:ext>
            </a:extLst>
          </p:cNvPr>
          <p:cNvGrpSpPr/>
          <p:nvPr/>
        </p:nvGrpSpPr>
        <p:grpSpPr>
          <a:xfrm>
            <a:off x="10343868" y="5076457"/>
            <a:ext cx="342117" cy="337483"/>
            <a:chOff x="7386420" y="4724620"/>
            <a:chExt cx="342117" cy="337483"/>
          </a:xfrm>
        </p:grpSpPr>
        <p:sp>
          <p:nvSpPr>
            <p:cNvPr id="172" name="Rectangle 171">
              <a:extLst>
                <a:ext uri="{FF2B5EF4-FFF2-40B4-BE49-F238E27FC236}">
                  <a16:creationId xmlns:a16="http://schemas.microsoft.com/office/drawing/2014/main" id="{64179C2F-E419-4E7D-BF5F-8E9FAFB7AD32}"/>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3" name="Graphic 172" descr="Rabbit">
              <a:extLst>
                <a:ext uri="{FF2B5EF4-FFF2-40B4-BE49-F238E27FC236}">
                  <a16:creationId xmlns:a16="http://schemas.microsoft.com/office/drawing/2014/main" id="{42E42118-7782-4259-A134-448E06785B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74" name="Group 173">
            <a:extLst>
              <a:ext uri="{FF2B5EF4-FFF2-40B4-BE49-F238E27FC236}">
                <a16:creationId xmlns:a16="http://schemas.microsoft.com/office/drawing/2014/main" id="{A907B56C-3DAD-4607-B1B7-32276A090805}"/>
              </a:ext>
            </a:extLst>
          </p:cNvPr>
          <p:cNvGrpSpPr/>
          <p:nvPr/>
        </p:nvGrpSpPr>
        <p:grpSpPr>
          <a:xfrm>
            <a:off x="10829959" y="4748243"/>
            <a:ext cx="342117" cy="337483"/>
            <a:chOff x="7386420" y="4724620"/>
            <a:chExt cx="342117" cy="337483"/>
          </a:xfrm>
        </p:grpSpPr>
        <p:sp>
          <p:nvSpPr>
            <p:cNvPr id="175" name="Rectangle 174">
              <a:extLst>
                <a:ext uri="{FF2B5EF4-FFF2-40B4-BE49-F238E27FC236}">
                  <a16:creationId xmlns:a16="http://schemas.microsoft.com/office/drawing/2014/main" id="{4219BDEC-57E7-4DF5-8228-C9DA992882C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6" name="Graphic 175" descr="Rabbit">
              <a:extLst>
                <a:ext uri="{FF2B5EF4-FFF2-40B4-BE49-F238E27FC236}">
                  <a16:creationId xmlns:a16="http://schemas.microsoft.com/office/drawing/2014/main" id="{7056AADA-95F8-4133-AA98-01C986E935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77" name="Group 176">
            <a:extLst>
              <a:ext uri="{FF2B5EF4-FFF2-40B4-BE49-F238E27FC236}">
                <a16:creationId xmlns:a16="http://schemas.microsoft.com/office/drawing/2014/main" id="{B21C2454-4B25-44B8-95BD-9A763CA3A6E5}"/>
              </a:ext>
            </a:extLst>
          </p:cNvPr>
          <p:cNvGrpSpPr/>
          <p:nvPr/>
        </p:nvGrpSpPr>
        <p:grpSpPr>
          <a:xfrm>
            <a:off x="11202385" y="4757512"/>
            <a:ext cx="342117" cy="337483"/>
            <a:chOff x="7386420" y="4724620"/>
            <a:chExt cx="342117" cy="337483"/>
          </a:xfrm>
        </p:grpSpPr>
        <p:sp>
          <p:nvSpPr>
            <p:cNvPr id="178" name="Rectangle 177">
              <a:extLst>
                <a:ext uri="{FF2B5EF4-FFF2-40B4-BE49-F238E27FC236}">
                  <a16:creationId xmlns:a16="http://schemas.microsoft.com/office/drawing/2014/main" id="{D7F55BE4-7F64-410B-89C3-86A56243855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9" name="Graphic 178" descr="Rabbit">
              <a:extLst>
                <a:ext uri="{FF2B5EF4-FFF2-40B4-BE49-F238E27FC236}">
                  <a16:creationId xmlns:a16="http://schemas.microsoft.com/office/drawing/2014/main" id="{47020416-2318-4652-992E-CADA096A5B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80" name="Group 179">
            <a:extLst>
              <a:ext uri="{FF2B5EF4-FFF2-40B4-BE49-F238E27FC236}">
                <a16:creationId xmlns:a16="http://schemas.microsoft.com/office/drawing/2014/main" id="{B84DAC36-7CFE-4738-9F0D-BFBD3E30CB79}"/>
              </a:ext>
            </a:extLst>
          </p:cNvPr>
          <p:cNvGrpSpPr/>
          <p:nvPr/>
        </p:nvGrpSpPr>
        <p:grpSpPr>
          <a:xfrm>
            <a:off x="10854906" y="5085725"/>
            <a:ext cx="342117" cy="337483"/>
            <a:chOff x="7386420" y="4724620"/>
            <a:chExt cx="342117" cy="337483"/>
          </a:xfrm>
        </p:grpSpPr>
        <p:sp>
          <p:nvSpPr>
            <p:cNvPr id="181" name="Rectangle 180">
              <a:extLst>
                <a:ext uri="{FF2B5EF4-FFF2-40B4-BE49-F238E27FC236}">
                  <a16:creationId xmlns:a16="http://schemas.microsoft.com/office/drawing/2014/main" id="{F69EC9A7-2AEA-4EAA-99F0-445D483F1C8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2" name="Graphic 181" descr="Rabbit">
              <a:extLst>
                <a:ext uri="{FF2B5EF4-FFF2-40B4-BE49-F238E27FC236}">
                  <a16:creationId xmlns:a16="http://schemas.microsoft.com/office/drawing/2014/main" id="{415A4959-36EA-4EB1-83FF-4F8A06380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83" name="Group 182">
            <a:extLst>
              <a:ext uri="{FF2B5EF4-FFF2-40B4-BE49-F238E27FC236}">
                <a16:creationId xmlns:a16="http://schemas.microsoft.com/office/drawing/2014/main" id="{35F26BA6-E894-4873-9580-1BF4A9A0DEED}"/>
              </a:ext>
            </a:extLst>
          </p:cNvPr>
          <p:cNvGrpSpPr/>
          <p:nvPr/>
        </p:nvGrpSpPr>
        <p:grpSpPr>
          <a:xfrm>
            <a:off x="11197750" y="5099385"/>
            <a:ext cx="342117" cy="337483"/>
            <a:chOff x="7386420" y="4724620"/>
            <a:chExt cx="342117" cy="337483"/>
          </a:xfrm>
        </p:grpSpPr>
        <p:sp>
          <p:nvSpPr>
            <p:cNvPr id="184" name="Rectangle 183">
              <a:extLst>
                <a:ext uri="{FF2B5EF4-FFF2-40B4-BE49-F238E27FC236}">
                  <a16:creationId xmlns:a16="http://schemas.microsoft.com/office/drawing/2014/main" id="{9F8ACC84-24A6-4CA0-9C9B-3F3B746D62D7}"/>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5" name="Graphic 184" descr="Rabbit">
              <a:extLst>
                <a:ext uri="{FF2B5EF4-FFF2-40B4-BE49-F238E27FC236}">
                  <a16:creationId xmlns:a16="http://schemas.microsoft.com/office/drawing/2014/main" id="{5F5878C5-0730-4175-9A1D-E6B272E2162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186" name="Picture 185">
            <a:extLst>
              <a:ext uri="{FF2B5EF4-FFF2-40B4-BE49-F238E27FC236}">
                <a16:creationId xmlns:a16="http://schemas.microsoft.com/office/drawing/2014/main" id="{CFB877BC-8A67-4827-BFCA-6E9749796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879" y="5436867"/>
            <a:ext cx="774700" cy="774700"/>
          </a:xfrm>
          <a:prstGeom prst="rect">
            <a:avLst/>
          </a:prstGeom>
        </p:spPr>
      </p:pic>
      <p:pic>
        <p:nvPicPr>
          <p:cNvPr id="4" name="Picture 3">
            <a:extLst>
              <a:ext uri="{FF2B5EF4-FFF2-40B4-BE49-F238E27FC236}">
                <a16:creationId xmlns:a16="http://schemas.microsoft.com/office/drawing/2014/main" id="{79B3A308-E96C-4C18-AFEE-585298D82A6D}"/>
              </a:ext>
            </a:extLst>
          </p:cNvPr>
          <p:cNvPicPr>
            <a:picLocks noChangeAspect="1"/>
          </p:cNvPicPr>
          <p:nvPr/>
        </p:nvPicPr>
        <p:blipFill>
          <a:blip r:embed="rId29"/>
          <a:stretch>
            <a:fillRect/>
          </a:stretch>
        </p:blipFill>
        <p:spPr>
          <a:xfrm>
            <a:off x="7604714" y="3902640"/>
            <a:ext cx="341406" cy="335309"/>
          </a:xfrm>
          <a:prstGeom prst="rect">
            <a:avLst/>
          </a:prstGeom>
        </p:spPr>
      </p:pic>
      <p:pic>
        <p:nvPicPr>
          <p:cNvPr id="5" name="Picture 4">
            <a:extLst>
              <a:ext uri="{FF2B5EF4-FFF2-40B4-BE49-F238E27FC236}">
                <a16:creationId xmlns:a16="http://schemas.microsoft.com/office/drawing/2014/main" id="{F7A25C8C-7C20-4F2F-9406-44FB99648F70}"/>
              </a:ext>
            </a:extLst>
          </p:cNvPr>
          <p:cNvPicPr>
            <a:picLocks noChangeAspect="1"/>
          </p:cNvPicPr>
          <p:nvPr/>
        </p:nvPicPr>
        <p:blipFill>
          <a:blip r:embed="rId30"/>
          <a:stretch>
            <a:fillRect/>
          </a:stretch>
        </p:blipFill>
        <p:spPr>
          <a:xfrm>
            <a:off x="7869402" y="6155254"/>
            <a:ext cx="335309" cy="335309"/>
          </a:xfrm>
          <a:prstGeom prst="rect">
            <a:avLst/>
          </a:prstGeom>
        </p:spPr>
      </p:pic>
      <p:pic>
        <p:nvPicPr>
          <p:cNvPr id="12" name="Picture 11">
            <a:extLst>
              <a:ext uri="{FF2B5EF4-FFF2-40B4-BE49-F238E27FC236}">
                <a16:creationId xmlns:a16="http://schemas.microsoft.com/office/drawing/2014/main" id="{376FC39B-1E34-4347-BA86-A25D9B73CC33}"/>
              </a:ext>
            </a:extLst>
          </p:cNvPr>
          <p:cNvPicPr>
            <a:picLocks noChangeAspect="1"/>
          </p:cNvPicPr>
          <p:nvPr/>
        </p:nvPicPr>
        <p:blipFill>
          <a:blip r:embed="rId31"/>
          <a:stretch>
            <a:fillRect/>
          </a:stretch>
        </p:blipFill>
        <p:spPr>
          <a:xfrm>
            <a:off x="7244441" y="6173369"/>
            <a:ext cx="335309" cy="335309"/>
          </a:xfrm>
          <a:prstGeom prst="rect">
            <a:avLst/>
          </a:prstGeom>
        </p:spPr>
      </p:pic>
    </p:spTree>
    <p:extLst>
      <p:ext uri="{BB962C8B-B14F-4D97-AF65-F5344CB8AC3E}">
        <p14:creationId xmlns:p14="http://schemas.microsoft.com/office/powerpoint/2010/main" val="1185919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wipe(down)">
                                      <p:cBhvr>
                                        <p:cTn id="13" dur="580">
                                          <p:stCondLst>
                                            <p:cond delay="0"/>
                                          </p:stCondLst>
                                        </p:cTn>
                                        <p:tgtEl>
                                          <p:spTgt spid="138"/>
                                        </p:tgtEl>
                                      </p:cBhvr>
                                    </p:animEffect>
                                    <p:anim calcmode="lin" valueType="num">
                                      <p:cBhvr>
                                        <p:cTn id="14" dur="1822" tmFilter="0,0; 0.14,0.36; 0.43,0.73; 0.71,0.91; 1.0,1.0">
                                          <p:stCondLst>
                                            <p:cond delay="0"/>
                                          </p:stCondLst>
                                        </p:cTn>
                                        <p:tgtEl>
                                          <p:spTgt spid="13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3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3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3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38"/>
                                        </p:tgtEl>
                                        <p:attrNameLst>
                                          <p:attrName>ppt_y</p:attrName>
                                        </p:attrNameLst>
                                      </p:cBhvr>
                                      <p:tavLst>
                                        <p:tav tm="0" fmla="#ppt_y-sin(pi*$)/81">
                                          <p:val>
                                            <p:fltVal val="0"/>
                                          </p:val>
                                        </p:tav>
                                        <p:tav tm="100000">
                                          <p:val>
                                            <p:fltVal val="1"/>
                                          </p:val>
                                        </p:tav>
                                      </p:tavLst>
                                    </p:anim>
                                    <p:animScale>
                                      <p:cBhvr>
                                        <p:cTn id="19" dur="26">
                                          <p:stCondLst>
                                            <p:cond delay="650"/>
                                          </p:stCondLst>
                                        </p:cTn>
                                        <p:tgtEl>
                                          <p:spTgt spid="138"/>
                                        </p:tgtEl>
                                      </p:cBhvr>
                                      <p:to x="100000" y="60000"/>
                                    </p:animScale>
                                    <p:animScale>
                                      <p:cBhvr>
                                        <p:cTn id="20" dur="166" decel="50000">
                                          <p:stCondLst>
                                            <p:cond delay="676"/>
                                          </p:stCondLst>
                                        </p:cTn>
                                        <p:tgtEl>
                                          <p:spTgt spid="138"/>
                                        </p:tgtEl>
                                      </p:cBhvr>
                                      <p:to x="100000" y="100000"/>
                                    </p:animScale>
                                    <p:animScale>
                                      <p:cBhvr>
                                        <p:cTn id="21" dur="26">
                                          <p:stCondLst>
                                            <p:cond delay="1312"/>
                                          </p:stCondLst>
                                        </p:cTn>
                                        <p:tgtEl>
                                          <p:spTgt spid="138"/>
                                        </p:tgtEl>
                                      </p:cBhvr>
                                      <p:to x="100000" y="80000"/>
                                    </p:animScale>
                                    <p:animScale>
                                      <p:cBhvr>
                                        <p:cTn id="22" dur="166" decel="50000">
                                          <p:stCondLst>
                                            <p:cond delay="1338"/>
                                          </p:stCondLst>
                                        </p:cTn>
                                        <p:tgtEl>
                                          <p:spTgt spid="138"/>
                                        </p:tgtEl>
                                      </p:cBhvr>
                                      <p:to x="100000" y="100000"/>
                                    </p:animScale>
                                    <p:animScale>
                                      <p:cBhvr>
                                        <p:cTn id="23" dur="26">
                                          <p:stCondLst>
                                            <p:cond delay="1642"/>
                                          </p:stCondLst>
                                        </p:cTn>
                                        <p:tgtEl>
                                          <p:spTgt spid="138"/>
                                        </p:tgtEl>
                                      </p:cBhvr>
                                      <p:to x="100000" y="90000"/>
                                    </p:animScale>
                                    <p:animScale>
                                      <p:cBhvr>
                                        <p:cTn id="24" dur="166" decel="50000">
                                          <p:stCondLst>
                                            <p:cond delay="1668"/>
                                          </p:stCondLst>
                                        </p:cTn>
                                        <p:tgtEl>
                                          <p:spTgt spid="138"/>
                                        </p:tgtEl>
                                      </p:cBhvr>
                                      <p:to x="100000" y="100000"/>
                                    </p:animScale>
                                    <p:animScale>
                                      <p:cBhvr>
                                        <p:cTn id="25" dur="26">
                                          <p:stCondLst>
                                            <p:cond delay="1808"/>
                                          </p:stCondLst>
                                        </p:cTn>
                                        <p:tgtEl>
                                          <p:spTgt spid="138"/>
                                        </p:tgtEl>
                                      </p:cBhvr>
                                      <p:to x="100000" y="95000"/>
                                    </p:animScale>
                                    <p:animScale>
                                      <p:cBhvr>
                                        <p:cTn id="26" dur="166" decel="50000">
                                          <p:stCondLst>
                                            <p:cond delay="1834"/>
                                          </p:stCondLst>
                                        </p:cTn>
                                        <p:tgtEl>
                                          <p:spTgt spid="138"/>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down)">
                                      <p:cBhvr>
                                        <p:cTn id="29" dur="580">
                                          <p:stCondLst>
                                            <p:cond delay="0"/>
                                          </p:stCondLst>
                                        </p:cTn>
                                        <p:tgtEl>
                                          <p:spTgt spid="141"/>
                                        </p:tgtEl>
                                      </p:cBhvr>
                                    </p:animEffect>
                                    <p:anim calcmode="lin" valueType="num">
                                      <p:cBhvr>
                                        <p:cTn id="30" dur="1822" tmFilter="0,0; 0.14,0.36; 0.43,0.73; 0.71,0.91; 1.0,1.0">
                                          <p:stCondLst>
                                            <p:cond delay="0"/>
                                          </p:stCondLst>
                                        </p:cTn>
                                        <p:tgtEl>
                                          <p:spTgt spid="141"/>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41"/>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41"/>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41"/>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41"/>
                                        </p:tgtEl>
                                        <p:attrNameLst>
                                          <p:attrName>ppt_y</p:attrName>
                                        </p:attrNameLst>
                                      </p:cBhvr>
                                      <p:tavLst>
                                        <p:tav tm="0" fmla="#ppt_y-sin(pi*$)/81">
                                          <p:val>
                                            <p:fltVal val="0"/>
                                          </p:val>
                                        </p:tav>
                                        <p:tav tm="100000">
                                          <p:val>
                                            <p:fltVal val="1"/>
                                          </p:val>
                                        </p:tav>
                                      </p:tavLst>
                                    </p:anim>
                                    <p:animScale>
                                      <p:cBhvr>
                                        <p:cTn id="35" dur="26">
                                          <p:stCondLst>
                                            <p:cond delay="650"/>
                                          </p:stCondLst>
                                        </p:cTn>
                                        <p:tgtEl>
                                          <p:spTgt spid="141"/>
                                        </p:tgtEl>
                                      </p:cBhvr>
                                      <p:to x="100000" y="60000"/>
                                    </p:animScale>
                                    <p:animScale>
                                      <p:cBhvr>
                                        <p:cTn id="36" dur="166" decel="50000">
                                          <p:stCondLst>
                                            <p:cond delay="676"/>
                                          </p:stCondLst>
                                        </p:cTn>
                                        <p:tgtEl>
                                          <p:spTgt spid="141"/>
                                        </p:tgtEl>
                                      </p:cBhvr>
                                      <p:to x="100000" y="100000"/>
                                    </p:animScale>
                                    <p:animScale>
                                      <p:cBhvr>
                                        <p:cTn id="37" dur="26">
                                          <p:stCondLst>
                                            <p:cond delay="1312"/>
                                          </p:stCondLst>
                                        </p:cTn>
                                        <p:tgtEl>
                                          <p:spTgt spid="141"/>
                                        </p:tgtEl>
                                      </p:cBhvr>
                                      <p:to x="100000" y="80000"/>
                                    </p:animScale>
                                    <p:animScale>
                                      <p:cBhvr>
                                        <p:cTn id="38" dur="166" decel="50000">
                                          <p:stCondLst>
                                            <p:cond delay="1338"/>
                                          </p:stCondLst>
                                        </p:cTn>
                                        <p:tgtEl>
                                          <p:spTgt spid="141"/>
                                        </p:tgtEl>
                                      </p:cBhvr>
                                      <p:to x="100000" y="100000"/>
                                    </p:animScale>
                                    <p:animScale>
                                      <p:cBhvr>
                                        <p:cTn id="39" dur="26">
                                          <p:stCondLst>
                                            <p:cond delay="1642"/>
                                          </p:stCondLst>
                                        </p:cTn>
                                        <p:tgtEl>
                                          <p:spTgt spid="141"/>
                                        </p:tgtEl>
                                      </p:cBhvr>
                                      <p:to x="100000" y="90000"/>
                                    </p:animScale>
                                    <p:animScale>
                                      <p:cBhvr>
                                        <p:cTn id="40" dur="166" decel="50000">
                                          <p:stCondLst>
                                            <p:cond delay="1668"/>
                                          </p:stCondLst>
                                        </p:cTn>
                                        <p:tgtEl>
                                          <p:spTgt spid="141"/>
                                        </p:tgtEl>
                                      </p:cBhvr>
                                      <p:to x="100000" y="100000"/>
                                    </p:animScale>
                                    <p:animScale>
                                      <p:cBhvr>
                                        <p:cTn id="41" dur="26">
                                          <p:stCondLst>
                                            <p:cond delay="1808"/>
                                          </p:stCondLst>
                                        </p:cTn>
                                        <p:tgtEl>
                                          <p:spTgt spid="141"/>
                                        </p:tgtEl>
                                      </p:cBhvr>
                                      <p:to x="100000" y="95000"/>
                                    </p:animScale>
                                    <p:animScale>
                                      <p:cBhvr>
                                        <p:cTn id="42" dur="166" decel="50000">
                                          <p:stCondLst>
                                            <p:cond delay="1834"/>
                                          </p:stCondLst>
                                        </p:cTn>
                                        <p:tgtEl>
                                          <p:spTgt spid="141"/>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wipe(down)">
                                      <p:cBhvr>
                                        <p:cTn id="45" dur="580">
                                          <p:stCondLst>
                                            <p:cond delay="0"/>
                                          </p:stCondLst>
                                        </p:cTn>
                                        <p:tgtEl>
                                          <p:spTgt spid="144"/>
                                        </p:tgtEl>
                                      </p:cBhvr>
                                    </p:animEffect>
                                    <p:anim calcmode="lin" valueType="num">
                                      <p:cBhvr>
                                        <p:cTn id="46" dur="1822" tmFilter="0,0; 0.14,0.36; 0.43,0.73; 0.71,0.91; 1.0,1.0">
                                          <p:stCondLst>
                                            <p:cond delay="0"/>
                                          </p:stCondLst>
                                        </p:cTn>
                                        <p:tgtEl>
                                          <p:spTgt spid="144"/>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44"/>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44"/>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44"/>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44"/>
                                        </p:tgtEl>
                                        <p:attrNameLst>
                                          <p:attrName>ppt_y</p:attrName>
                                        </p:attrNameLst>
                                      </p:cBhvr>
                                      <p:tavLst>
                                        <p:tav tm="0" fmla="#ppt_y-sin(pi*$)/81">
                                          <p:val>
                                            <p:fltVal val="0"/>
                                          </p:val>
                                        </p:tav>
                                        <p:tav tm="100000">
                                          <p:val>
                                            <p:fltVal val="1"/>
                                          </p:val>
                                        </p:tav>
                                      </p:tavLst>
                                    </p:anim>
                                    <p:animScale>
                                      <p:cBhvr>
                                        <p:cTn id="51" dur="26">
                                          <p:stCondLst>
                                            <p:cond delay="650"/>
                                          </p:stCondLst>
                                        </p:cTn>
                                        <p:tgtEl>
                                          <p:spTgt spid="144"/>
                                        </p:tgtEl>
                                      </p:cBhvr>
                                      <p:to x="100000" y="60000"/>
                                    </p:animScale>
                                    <p:animScale>
                                      <p:cBhvr>
                                        <p:cTn id="52" dur="166" decel="50000">
                                          <p:stCondLst>
                                            <p:cond delay="676"/>
                                          </p:stCondLst>
                                        </p:cTn>
                                        <p:tgtEl>
                                          <p:spTgt spid="144"/>
                                        </p:tgtEl>
                                      </p:cBhvr>
                                      <p:to x="100000" y="100000"/>
                                    </p:animScale>
                                    <p:animScale>
                                      <p:cBhvr>
                                        <p:cTn id="53" dur="26">
                                          <p:stCondLst>
                                            <p:cond delay="1312"/>
                                          </p:stCondLst>
                                        </p:cTn>
                                        <p:tgtEl>
                                          <p:spTgt spid="144"/>
                                        </p:tgtEl>
                                      </p:cBhvr>
                                      <p:to x="100000" y="80000"/>
                                    </p:animScale>
                                    <p:animScale>
                                      <p:cBhvr>
                                        <p:cTn id="54" dur="166" decel="50000">
                                          <p:stCondLst>
                                            <p:cond delay="1338"/>
                                          </p:stCondLst>
                                        </p:cTn>
                                        <p:tgtEl>
                                          <p:spTgt spid="144"/>
                                        </p:tgtEl>
                                      </p:cBhvr>
                                      <p:to x="100000" y="100000"/>
                                    </p:animScale>
                                    <p:animScale>
                                      <p:cBhvr>
                                        <p:cTn id="55" dur="26">
                                          <p:stCondLst>
                                            <p:cond delay="1642"/>
                                          </p:stCondLst>
                                        </p:cTn>
                                        <p:tgtEl>
                                          <p:spTgt spid="144"/>
                                        </p:tgtEl>
                                      </p:cBhvr>
                                      <p:to x="100000" y="90000"/>
                                    </p:animScale>
                                    <p:animScale>
                                      <p:cBhvr>
                                        <p:cTn id="56" dur="166" decel="50000">
                                          <p:stCondLst>
                                            <p:cond delay="1668"/>
                                          </p:stCondLst>
                                        </p:cTn>
                                        <p:tgtEl>
                                          <p:spTgt spid="144"/>
                                        </p:tgtEl>
                                      </p:cBhvr>
                                      <p:to x="100000" y="100000"/>
                                    </p:animScale>
                                    <p:animScale>
                                      <p:cBhvr>
                                        <p:cTn id="57" dur="26">
                                          <p:stCondLst>
                                            <p:cond delay="1808"/>
                                          </p:stCondLst>
                                        </p:cTn>
                                        <p:tgtEl>
                                          <p:spTgt spid="144"/>
                                        </p:tgtEl>
                                      </p:cBhvr>
                                      <p:to x="100000" y="95000"/>
                                    </p:animScale>
                                    <p:animScale>
                                      <p:cBhvr>
                                        <p:cTn id="58" dur="166" decel="50000">
                                          <p:stCondLst>
                                            <p:cond delay="1834"/>
                                          </p:stCondLst>
                                        </p:cTn>
                                        <p:tgtEl>
                                          <p:spTgt spid="144"/>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147"/>
                                        </p:tgtEl>
                                        <p:attrNameLst>
                                          <p:attrName>style.visibility</p:attrName>
                                        </p:attrNameLst>
                                      </p:cBhvr>
                                      <p:to>
                                        <p:strVal val="visible"/>
                                      </p:to>
                                    </p:set>
                                    <p:animEffect transition="in" filter="wipe(down)">
                                      <p:cBhvr>
                                        <p:cTn id="61" dur="580">
                                          <p:stCondLst>
                                            <p:cond delay="0"/>
                                          </p:stCondLst>
                                        </p:cTn>
                                        <p:tgtEl>
                                          <p:spTgt spid="147"/>
                                        </p:tgtEl>
                                      </p:cBhvr>
                                    </p:animEffect>
                                    <p:anim calcmode="lin" valueType="num">
                                      <p:cBhvr>
                                        <p:cTn id="62" dur="1822" tmFilter="0,0; 0.14,0.36; 0.43,0.73; 0.71,0.91; 1.0,1.0">
                                          <p:stCondLst>
                                            <p:cond delay="0"/>
                                          </p:stCondLst>
                                        </p:cTn>
                                        <p:tgtEl>
                                          <p:spTgt spid="14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7"/>
                                        </p:tgtEl>
                                        <p:attrNameLst>
                                          <p:attrName>ppt_y</p:attrName>
                                        </p:attrNameLst>
                                      </p:cBhvr>
                                      <p:tavLst>
                                        <p:tav tm="0" fmla="#ppt_y-sin(pi*$)/81">
                                          <p:val>
                                            <p:fltVal val="0"/>
                                          </p:val>
                                        </p:tav>
                                        <p:tav tm="100000">
                                          <p:val>
                                            <p:fltVal val="1"/>
                                          </p:val>
                                        </p:tav>
                                      </p:tavLst>
                                    </p:anim>
                                    <p:animScale>
                                      <p:cBhvr>
                                        <p:cTn id="67" dur="26">
                                          <p:stCondLst>
                                            <p:cond delay="650"/>
                                          </p:stCondLst>
                                        </p:cTn>
                                        <p:tgtEl>
                                          <p:spTgt spid="147"/>
                                        </p:tgtEl>
                                      </p:cBhvr>
                                      <p:to x="100000" y="60000"/>
                                    </p:animScale>
                                    <p:animScale>
                                      <p:cBhvr>
                                        <p:cTn id="68" dur="166" decel="50000">
                                          <p:stCondLst>
                                            <p:cond delay="676"/>
                                          </p:stCondLst>
                                        </p:cTn>
                                        <p:tgtEl>
                                          <p:spTgt spid="147"/>
                                        </p:tgtEl>
                                      </p:cBhvr>
                                      <p:to x="100000" y="100000"/>
                                    </p:animScale>
                                    <p:animScale>
                                      <p:cBhvr>
                                        <p:cTn id="69" dur="26">
                                          <p:stCondLst>
                                            <p:cond delay="1312"/>
                                          </p:stCondLst>
                                        </p:cTn>
                                        <p:tgtEl>
                                          <p:spTgt spid="147"/>
                                        </p:tgtEl>
                                      </p:cBhvr>
                                      <p:to x="100000" y="80000"/>
                                    </p:animScale>
                                    <p:animScale>
                                      <p:cBhvr>
                                        <p:cTn id="70" dur="166" decel="50000">
                                          <p:stCondLst>
                                            <p:cond delay="1338"/>
                                          </p:stCondLst>
                                        </p:cTn>
                                        <p:tgtEl>
                                          <p:spTgt spid="147"/>
                                        </p:tgtEl>
                                      </p:cBhvr>
                                      <p:to x="100000" y="100000"/>
                                    </p:animScale>
                                    <p:animScale>
                                      <p:cBhvr>
                                        <p:cTn id="71" dur="26">
                                          <p:stCondLst>
                                            <p:cond delay="1642"/>
                                          </p:stCondLst>
                                        </p:cTn>
                                        <p:tgtEl>
                                          <p:spTgt spid="147"/>
                                        </p:tgtEl>
                                      </p:cBhvr>
                                      <p:to x="100000" y="90000"/>
                                    </p:animScale>
                                    <p:animScale>
                                      <p:cBhvr>
                                        <p:cTn id="72" dur="166" decel="50000">
                                          <p:stCondLst>
                                            <p:cond delay="1668"/>
                                          </p:stCondLst>
                                        </p:cTn>
                                        <p:tgtEl>
                                          <p:spTgt spid="147"/>
                                        </p:tgtEl>
                                      </p:cBhvr>
                                      <p:to x="100000" y="100000"/>
                                    </p:animScale>
                                    <p:animScale>
                                      <p:cBhvr>
                                        <p:cTn id="73" dur="26">
                                          <p:stCondLst>
                                            <p:cond delay="1808"/>
                                          </p:stCondLst>
                                        </p:cTn>
                                        <p:tgtEl>
                                          <p:spTgt spid="147"/>
                                        </p:tgtEl>
                                      </p:cBhvr>
                                      <p:to x="100000" y="95000"/>
                                    </p:animScale>
                                    <p:animScale>
                                      <p:cBhvr>
                                        <p:cTn id="74" dur="166" decel="50000">
                                          <p:stCondLst>
                                            <p:cond delay="1834"/>
                                          </p:stCondLst>
                                        </p:cTn>
                                        <p:tgtEl>
                                          <p:spTgt spid="147"/>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259E-3097-4744-AC1F-35B477A4EE88}"/>
              </a:ext>
            </a:extLst>
          </p:cNvPr>
          <p:cNvSpPr>
            <a:spLocks noGrp="1"/>
          </p:cNvSpPr>
          <p:nvPr>
            <p:ph type="title"/>
          </p:nvPr>
        </p:nvSpPr>
        <p:spPr>
          <a:xfrm>
            <a:off x="586740" y="252611"/>
            <a:ext cx="11018520" cy="553998"/>
          </a:xfrm>
        </p:spPr>
        <p:txBody>
          <a:bodyPr/>
          <a:lstStyle/>
          <a:p>
            <a:r>
              <a:rPr lang="en-US" dirty="0"/>
              <a:t>Stateful Services </a:t>
            </a:r>
          </a:p>
        </p:txBody>
      </p:sp>
      <p:sp>
        <p:nvSpPr>
          <p:cNvPr id="3" name="Text Placeholder 2">
            <a:extLst>
              <a:ext uri="{FF2B5EF4-FFF2-40B4-BE49-F238E27FC236}">
                <a16:creationId xmlns:a16="http://schemas.microsoft.com/office/drawing/2014/main" id="{2A2CDA24-7118-5F46-B6B2-3F33EFACC651}"/>
              </a:ext>
            </a:extLst>
          </p:cNvPr>
          <p:cNvSpPr>
            <a:spLocks noGrp="1"/>
          </p:cNvSpPr>
          <p:nvPr>
            <p:ph type="body" sz="quarter" idx="10"/>
          </p:nvPr>
        </p:nvSpPr>
        <p:spPr>
          <a:xfrm>
            <a:off x="356803" y="900081"/>
            <a:ext cx="5926015" cy="5773888"/>
          </a:xfrm>
        </p:spPr>
        <p:txBody>
          <a:bodyPr/>
          <a:lstStyle/>
          <a:p>
            <a:pPr lvl="1"/>
            <a:r>
              <a:rPr lang="en-US" sz="2800" dirty="0"/>
              <a:t>Low latency reads and writes in native language</a:t>
            </a:r>
          </a:p>
          <a:p>
            <a:pPr lvl="1"/>
            <a:r>
              <a:rPr lang="en-US" sz="2800" dirty="0"/>
              <a:t>Built in partitioning and data replication </a:t>
            </a:r>
          </a:p>
          <a:p>
            <a:pPr lvl="1"/>
            <a:r>
              <a:rPr lang="en-US" sz="2800" dirty="0" err="1"/>
              <a:t>ASP.Net</a:t>
            </a:r>
            <a:r>
              <a:rPr lang="en-US" sz="2800" dirty="0"/>
              <a:t> Core Stateful services </a:t>
            </a:r>
          </a:p>
          <a:p>
            <a:pPr lvl="1"/>
            <a:r>
              <a:rPr lang="en-US" sz="2800" dirty="0"/>
              <a:t>Caching layer without volatility </a:t>
            </a:r>
          </a:p>
          <a:p>
            <a:pPr lvl="1"/>
            <a:r>
              <a:rPr lang="en-US" sz="2800" dirty="0"/>
              <a:t>Pro tip: Data Contract Serialization </a:t>
            </a:r>
          </a:p>
          <a:p>
            <a:pPr lvl="1"/>
            <a:r>
              <a:rPr lang="en-US" sz="2800" dirty="0"/>
              <a:t>Architecture tip: Partition with backing data store</a:t>
            </a:r>
          </a:p>
          <a:p>
            <a:pPr lvl="1"/>
            <a:r>
              <a:rPr lang="en-US" sz="2800" dirty="0"/>
              <a:t>Moving to </a:t>
            </a:r>
            <a:r>
              <a:rPr lang="en-US" sz="2800" dirty="0" err="1"/>
              <a:t>Nuget</a:t>
            </a:r>
            <a:r>
              <a:rPr lang="en-US" sz="2800" dirty="0"/>
              <a:t> instead of SDK</a:t>
            </a:r>
          </a:p>
          <a:p>
            <a:pPr lvl="1"/>
            <a:r>
              <a:rPr lang="en-US" sz="2800" dirty="0"/>
              <a:t>Lots of options for programming (queues, dictionaries) </a:t>
            </a:r>
          </a:p>
        </p:txBody>
      </p:sp>
      <p:pic>
        <p:nvPicPr>
          <p:cNvPr id="4098" name="Picture 2" descr="sfctl serqaice create fabric: /a/sl . -stateful --int-sthee-count 1 • •target-replica-set-size 3 — ">
            <a:extLst>
              <a:ext uri="{FF2B5EF4-FFF2-40B4-BE49-F238E27FC236}">
                <a16:creationId xmlns:a16="http://schemas.microsoft.com/office/drawing/2014/main" id="{CBBFB24E-B7C1-42AF-9D14-014CC0518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015" y="174981"/>
            <a:ext cx="5653560" cy="19426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fctl service create &#10;--name fabric: / a/s I &#10;int-scheme-count S &#10;--target-replica-set-size 3 ">
            <a:extLst>
              <a:ext uri="{FF2B5EF4-FFF2-40B4-BE49-F238E27FC236}">
                <a16:creationId xmlns:a16="http://schemas.microsoft.com/office/drawing/2014/main" id="{2FC49551-4BA6-4688-9734-0450908EE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687" y="2117675"/>
            <a:ext cx="6010313" cy="2085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C99245-E665-4CBF-9204-BF7E9C692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942" y="4204086"/>
            <a:ext cx="5697801" cy="2357902"/>
          </a:xfrm>
          <a:prstGeom prst="rect">
            <a:avLst/>
          </a:prstGeom>
        </p:spPr>
      </p:pic>
    </p:spTree>
    <p:extLst>
      <p:ext uri="{BB962C8B-B14F-4D97-AF65-F5344CB8AC3E}">
        <p14:creationId xmlns:p14="http://schemas.microsoft.com/office/powerpoint/2010/main" val="2750558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4887A-6BE5-4EF8-9FAB-0F1E3EBC9D46}"/>
              </a:ext>
            </a:extLst>
          </p:cNvPr>
          <p:cNvSpPr>
            <a:spLocks noGrp="1"/>
          </p:cNvSpPr>
          <p:nvPr>
            <p:ph type="title"/>
          </p:nvPr>
        </p:nvSpPr>
        <p:spPr>
          <a:xfrm>
            <a:off x="533511" y="796946"/>
            <a:ext cx="4160520" cy="861774"/>
          </a:xfrm>
        </p:spPr>
        <p:txBody>
          <a:bodyPr/>
          <a:lstStyle/>
          <a:p>
            <a:r>
              <a:rPr lang="en-US" dirty="0"/>
              <a:t>Service Fabric Roadmap + Service Fabric Mesh</a:t>
            </a:r>
          </a:p>
        </p:txBody>
      </p:sp>
      <p:pic>
        <p:nvPicPr>
          <p:cNvPr id="11" name="Picture Placeholder 10">
            <a:extLst>
              <a:ext uri="{FF2B5EF4-FFF2-40B4-BE49-F238E27FC236}">
                <a16:creationId xmlns:a16="http://schemas.microsoft.com/office/drawing/2014/main" id="{B28767CF-320B-42EE-88A5-BF32AE6BF16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3658" r="-325"/>
          <a:stretch/>
        </p:blipFill>
        <p:spPr>
          <a:xfrm>
            <a:off x="4800489" y="0"/>
            <a:ext cx="6858000" cy="6858000"/>
          </a:xfrm>
        </p:spPr>
      </p:pic>
      <p:pic>
        <p:nvPicPr>
          <p:cNvPr id="7" name="Graphic 6">
            <a:extLst>
              <a:ext uri="{FF2B5EF4-FFF2-40B4-BE49-F238E27FC236}">
                <a16:creationId xmlns:a16="http://schemas.microsoft.com/office/drawing/2014/main" id="{BA311212-DA98-46BA-A69F-A7FD9C24C3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1201" y="2676698"/>
            <a:ext cx="1504603" cy="1504603"/>
          </a:xfrm>
          <a:prstGeom prst="rect">
            <a:avLst/>
          </a:prstGeom>
        </p:spPr>
      </p:pic>
    </p:spTree>
    <p:extLst>
      <p:ext uri="{BB962C8B-B14F-4D97-AF65-F5344CB8AC3E}">
        <p14:creationId xmlns:p14="http://schemas.microsoft.com/office/powerpoint/2010/main" val="32074249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1DD044-5B73-4D1F-AFDB-FA3D841DD010}"/>
              </a:ext>
            </a:extLst>
          </p:cNvPr>
          <p:cNvSpPr>
            <a:spLocks noGrp="1"/>
          </p:cNvSpPr>
          <p:nvPr>
            <p:ph type="title"/>
          </p:nvPr>
        </p:nvSpPr>
        <p:spPr/>
        <p:txBody>
          <a:bodyPr>
            <a:normAutofit fontScale="90000"/>
          </a:bodyPr>
          <a:lstStyle/>
          <a:p>
            <a:r>
              <a:rPr lang="en-US" dirty="0"/>
              <a:t>Service Fabric is powerful </a:t>
            </a:r>
          </a:p>
        </p:txBody>
      </p:sp>
      <p:pic>
        <p:nvPicPr>
          <p:cNvPr id="10" name="Content Placeholder 9">
            <a:extLst>
              <a:ext uri="{FF2B5EF4-FFF2-40B4-BE49-F238E27FC236}">
                <a16:creationId xmlns:a16="http://schemas.microsoft.com/office/drawing/2014/main" id="{EA5BD406-2CF6-4BD4-9398-47A514092B15}"/>
              </a:ext>
            </a:extLst>
          </p:cNvPr>
          <p:cNvPicPr>
            <a:picLocks noGrp="1" noChangeAspect="1"/>
          </p:cNvPicPr>
          <p:nvPr>
            <p:ph idx="32"/>
          </p:nvPr>
        </p:nvPicPr>
        <p:blipFill>
          <a:blip r:embed="rId2">
            <a:extLst>
              <a:ext uri="{28A0092B-C50C-407E-A947-70E740481C1C}">
                <a14:useLocalDpi xmlns:a14="http://schemas.microsoft.com/office/drawing/2010/main" val="0"/>
              </a:ext>
            </a:extLst>
          </a:blip>
          <a:stretch>
            <a:fillRect/>
          </a:stretch>
        </p:blipFill>
        <p:spPr>
          <a:xfrm>
            <a:off x="5528348" y="1444172"/>
            <a:ext cx="5479847" cy="3757279"/>
          </a:xfrm>
        </p:spPr>
      </p:pic>
      <p:pic>
        <p:nvPicPr>
          <p:cNvPr id="12" name="Picture 11">
            <a:extLst>
              <a:ext uri="{FF2B5EF4-FFF2-40B4-BE49-F238E27FC236}">
                <a16:creationId xmlns:a16="http://schemas.microsoft.com/office/drawing/2014/main" id="{89EBD532-3A86-4D8C-9D8F-3424FBB8C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67" y="1485467"/>
            <a:ext cx="5017198" cy="3757606"/>
          </a:xfrm>
          <a:prstGeom prst="rect">
            <a:avLst/>
          </a:prstGeom>
        </p:spPr>
      </p:pic>
      <p:sp>
        <p:nvSpPr>
          <p:cNvPr id="14" name="Title 5">
            <a:extLst>
              <a:ext uri="{FF2B5EF4-FFF2-40B4-BE49-F238E27FC236}">
                <a16:creationId xmlns:a16="http://schemas.microsoft.com/office/drawing/2014/main" id="{033586E4-3EC5-4A26-AC4F-B6AE1C022892}"/>
              </a:ext>
            </a:extLst>
          </p:cNvPr>
          <p:cNvSpPr txBox="1">
            <a:spLocks/>
          </p:cNvSpPr>
          <p:nvPr/>
        </p:nvSpPr>
        <p:spPr>
          <a:xfrm>
            <a:off x="306767" y="5458521"/>
            <a:ext cx="11277599" cy="635000"/>
          </a:xfrm>
          <a:prstGeom prst="rect">
            <a:avLst/>
          </a:prstGeom>
        </p:spPr>
        <p:txBody>
          <a:bodyPr vert="horz" wrap="square" lIns="0" tIns="0" rIns="0" bIns="0" rtlCol="0" anchor="t">
            <a:normAutofit fontScale="75000" lnSpcReduction="2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t>…. But it can be complex and the learning curve can be steep</a:t>
            </a:r>
          </a:p>
        </p:txBody>
      </p:sp>
      <p:pic>
        <p:nvPicPr>
          <p:cNvPr id="7" name="Picture 6">
            <a:extLst>
              <a:ext uri="{FF2B5EF4-FFF2-40B4-BE49-F238E27FC236}">
                <a16:creationId xmlns:a16="http://schemas.microsoft.com/office/drawing/2014/main" id="{73CA86BC-AEC5-4D64-9B7A-7381CDD2B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5218" y="3642972"/>
            <a:ext cx="459725" cy="437221"/>
          </a:xfrm>
          <a:prstGeom prst="rect">
            <a:avLst/>
          </a:prstGeom>
        </p:spPr>
      </p:pic>
    </p:spTree>
    <p:extLst>
      <p:ext uri="{BB962C8B-B14F-4D97-AF65-F5344CB8AC3E}">
        <p14:creationId xmlns:p14="http://schemas.microsoft.com/office/powerpoint/2010/main" val="11120950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Mesh</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26070" y="2071958"/>
            <a:ext cx="4163272"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dirty="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509241" y="2669076"/>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Azure </a:t>
              </a:r>
            </a:p>
            <a:p>
              <a:pPr algn="ctr"/>
              <a:r>
                <a:rPr lang="en-US" sz="2000" b="1" dirty="0">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dirty="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28" name="Group 27">
            <a:extLst>
              <a:ext uri="{FF2B5EF4-FFF2-40B4-BE49-F238E27FC236}">
                <a16:creationId xmlns:a16="http://schemas.microsoft.com/office/drawing/2014/main" id="{9B417BEA-9E36-4423-9181-BDC19F1CEF98}"/>
              </a:ext>
            </a:extLst>
          </p:cNvPr>
          <p:cNvGrpSpPr/>
          <p:nvPr/>
        </p:nvGrpSpPr>
        <p:grpSpPr>
          <a:xfrm>
            <a:off x="4555941" y="2683634"/>
            <a:ext cx="2553904" cy="2510821"/>
            <a:chOff x="1242767" y="2304917"/>
            <a:chExt cx="2553904" cy="2510821"/>
          </a:xfrm>
        </p:grpSpPr>
        <p:sp>
          <p:nvSpPr>
            <p:cNvPr id="30" name="Oval 29">
              <a:extLst>
                <a:ext uri="{FF2B5EF4-FFF2-40B4-BE49-F238E27FC236}">
                  <a16:creationId xmlns:a16="http://schemas.microsoft.com/office/drawing/2014/main" id="{59B65DC5-8BC3-468A-AC10-B582AA7684B8}"/>
                </a:ext>
              </a:extLst>
            </p:cNvPr>
            <p:cNvSpPr/>
            <p:nvPr/>
          </p:nvSpPr>
          <p:spPr>
            <a:xfrm>
              <a:off x="1925356" y="2304917"/>
              <a:ext cx="1188720" cy="1188720"/>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1242767" y="3523077"/>
              <a:ext cx="2553904" cy="707886"/>
            </a:xfrm>
            <a:prstGeom prst="rect">
              <a:avLst/>
            </a:prstGeom>
          </p:spPr>
          <p:txBody>
            <a:bodyPr wrap="non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Azure </a:t>
              </a:r>
            </a:p>
            <a:p>
              <a:pPr algn="ctr"/>
              <a:r>
                <a:rPr lang="en-US" sz="2000" b="1" dirty="0">
                  <a:solidFill>
                    <a:srgbClr val="0078D7"/>
                  </a:solidFill>
                  <a:latin typeface="Segoe UI Semibold" panose="020B0702040204020203" pitchFamily="34" charset="0"/>
                  <a:cs typeface="Segoe UI Semibold" panose="020B0702040204020203" pitchFamily="34" charset="0"/>
                </a:rPr>
                <a:t>Service Fabric Mesh</a:t>
              </a:r>
              <a:endParaRPr lang="en-US" sz="2000" dirty="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1326115" y="4230963"/>
              <a:ext cx="2406564" cy="584775"/>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Fully managed microservices platform</a:t>
              </a:r>
            </a:p>
          </p:txBody>
        </p:sp>
        <p:pic>
          <p:nvPicPr>
            <p:cNvPr id="33" name="Graphic 32">
              <a:extLst>
                <a:ext uri="{FF2B5EF4-FFF2-40B4-BE49-F238E27FC236}">
                  <a16:creationId xmlns:a16="http://schemas.microsoft.com/office/drawing/2014/main" id="{42AF4C73-F5D1-42A2-9C27-B2808D6BB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7719" y="2517280"/>
              <a:ext cx="763994" cy="763994"/>
            </a:xfrm>
            <a:prstGeom prst="rect">
              <a:avLst/>
            </a:prstGeom>
          </p:spPr>
        </p:pic>
      </p:grpSp>
      <p:grpSp>
        <p:nvGrpSpPr>
          <p:cNvPr id="3" name="Group 2">
            <a:extLst>
              <a:ext uri="{FF2B5EF4-FFF2-40B4-BE49-F238E27FC236}">
                <a16:creationId xmlns:a16="http://schemas.microsoft.com/office/drawing/2014/main" id="{7943FEAA-EE9B-4635-91C9-584FB815F043}"/>
              </a:ext>
            </a:extLst>
          </p:cNvPr>
          <p:cNvGrpSpPr/>
          <p:nvPr/>
        </p:nvGrpSpPr>
        <p:grpSpPr>
          <a:xfrm>
            <a:off x="0" y="5698154"/>
            <a:ext cx="12192000" cy="1580300"/>
            <a:chOff x="0" y="5698154"/>
            <a:chExt cx="12192000" cy="1580300"/>
          </a:xfrm>
        </p:grpSpPr>
        <p:sp>
          <p:nvSpPr>
            <p:cNvPr id="37" name="Rectangle 36">
              <a:extLst>
                <a:ext uri="{FF2B5EF4-FFF2-40B4-BE49-F238E27FC236}">
                  <a16:creationId xmlns:a16="http://schemas.microsoft.com/office/drawing/2014/main" id="{B79AC66F-FA47-4333-BB0E-630320BA90A8}"/>
                </a:ext>
              </a:extLst>
            </p:cNvPr>
            <p:cNvSpPr/>
            <p:nvPr/>
          </p:nvSpPr>
          <p:spPr bwMode="auto">
            <a:xfrm>
              <a:off x="0" y="5698154"/>
              <a:ext cx="12192000" cy="15803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38" name="Graphic 37">
              <a:extLst>
                <a:ext uri="{FF2B5EF4-FFF2-40B4-BE49-F238E27FC236}">
                  <a16:creationId xmlns:a16="http://schemas.microsoft.com/office/drawing/2014/main" id="{C5E908CB-2021-4028-BF15-A1AC67799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7169" y="6026739"/>
              <a:ext cx="459078" cy="459078"/>
            </a:xfrm>
            <a:prstGeom prst="rect">
              <a:avLst/>
            </a:prstGeom>
          </p:spPr>
        </p:pic>
        <p:sp>
          <p:nvSpPr>
            <p:cNvPr id="39" name="Rectangle 38">
              <a:extLst>
                <a:ext uri="{FF2B5EF4-FFF2-40B4-BE49-F238E27FC236}">
                  <a16:creationId xmlns:a16="http://schemas.microsoft.com/office/drawing/2014/main" id="{B9293DF8-D5F8-4912-9D09-8DB6FC6AD113}"/>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Tree>
    <p:extLst>
      <p:ext uri="{BB962C8B-B14F-4D97-AF65-F5344CB8AC3E}">
        <p14:creationId xmlns:p14="http://schemas.microsoft.com/office/powerpoint/2010/main" val="30642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400" fill="hold"/>
                                        <p:tgtEl>
                                          <p:spTgt spid="28"/>
                                        </p:tgtEl>
                                        <p:attrNameLst>
                                          <p:attrName>ppt_w</p:attrName>
                                        </p:attrNameLst>
                                      </p:cBhvr>
                                      <p:tavLst>
                                        <p:tav tm="0">
                                          <p:val>
                                            <p:strVal val="4/3*#ppt_w"/>
                                          </p:val>
                                        </p:tav>
                                        <p:tav tm="100000">
                                          <p:val>
                                            <p:strVal val="#ppt_w"/>
                                          </p:val>
                                        </p:tav>
                                      </p:tavLst>
                                    </p:anim>
                                    <p:anim calcmode="lin" valueType="num">
                                      <p:cBhvr>
                                        <p:cTn id="8" dur="1400" fill="hold"/>
                                        <p:tgtEl>
                                          <p:spTgt spid="28"/>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400"/>
                            </p:stCondLst>
                            <p:childTnLst>
                              <p:par>
                                <p:cTn id="13" presetID="42" presetClass="path" presetSubtype="0" accel="50000" decel="50000" fill="hold" nodeType="afterEffect">
                                  <p:stCondLst>
                                    <p:cond delay="1000"/>
                                  </p:stCondLst>
                                  <p:childTnLst>
                                    <p:animMotion origin="layout" path="M 4.58333E-6 0 L 0.32604 -0.00301 " pathEditMode="relative" rAng="0" ptsTypes="AA">
                                      <p:cBhvr>
                                        <p:cTn id="14" dur="2000" fill="hold"/>
                                        <p:tgtEl>
                                          <p:spTgt spid="28"/>
                                        </p:tgtEl>
                                        <p:attrNameLst>
                                          <p:attrName>ppt_x</p:attrName>
                                          <p:attrName>ppt_y</p:attrName>
                                        </p:attrNameLst>
                                      </p:cBhvr>
                                      <p:rCtr x="16302" y="-162"/>
                                    </p:animMotion>
                                  </p:childTnLst>
                                </p:cTn>
                              </p:par>
                            </p:childTnLst>
                          </p:cTn>
                        </p:par>
                        <p:par>
                          <p:cTn id="15" fill="hold">
                            <p:stCondLst>
                              <p:cond delay="44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3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2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8" y="2370498"/>
            <a:ext cx="9194043" cy="3449125"/>
          </a:xfrm>
          <a:prstGeom prst="roundRect">
            <a:avLst/>
          </a:prstGeom>
          <a:noFill/>
          <a:ln w="381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62EE96F3-2BBE-41B5-ADC8-939ACE0D6984}"/>
              </a:ext>
            </a:extLst>
          </p:cNvPr>
          <p:cNvSpPr/>
          <p:nvPr/>
        </p:nvSpPr>
        <p:spPr>
          <a:xfrm>
            <a:off x="2905432" y="2070114"/>
            <a:ext cx="6128543" cy="36848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240006" y="1943269"/>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solidFill>
              <a:schemeClr val="bg1"/>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5910" y="2070114"/>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302376" y="1943269"/>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7352188" y="1943269"/>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F5F7F4E-7EBB-46FC-9894-532D8AF66813}"/>
              </a:ext>
            </a:extLst>
          </p:cNvPr>
          <p:cNvSpPr/>
          <p:nvPr/>
        </p:nvSpPr>
        <p:spPr>
          <a:xfrm>
            <a:off x="1833277" y="5631630"/>
            <a:ext cx="8511653" cy="36848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5997168" y="2090134"/>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Serverless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2098576" y="5584610"/>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3549702" y="5585042"/>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Pay only for what you use</a:t>
            </a:r>
          </a:p>
        </p:txBody>
      </p:sp>
      <p:sp>
        <p:nvSpPr>
          <p:cNvPr id="123" name="Rectangle 122">
            <a:extLst>
              <a:ext uri="{FF2B5EF4-FFF2-40B4-BE49-F238E27FC236}">
                <a16:creationId xmlns:a16="http://schemas.microsoft.com/office/drawing/2014/main" id="{F770B067-886E-42C3-8908-BA6D0506D673}"/>
              </a:ext>
            </a:extLst>
          </p:cNvPr>
          <p:cNvSpPr/>
          <p:nvPr/>
        </p:nvSpPr>
        <p:spPr>
          <a:xfrm>
            <a:off x="8029292" y="2090134"/>
            <a:ext cx="10578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Scale on demand</a:t>
            </a:r>
          </a:p>
        </p:txBody>
      </p:sp>
      <p:sp>
        <p:nvSpPr>
          <p:cNvPr id="124" name="Rectangle 123">
            <a:extLst>
              <a:ext uri="{FF2B5EF4-FFF2-40B4-BE49-F238E27FC236}">
                <a16:creationId xmlns:a16="http://schemas.microsoft.com/office/drawing/2014/main" id="{09062F43-8B1A-46D2-8EF9-315491B6AB42}"/>
              </a:ext>
            </a:extLst>
          </p:cNvPr>
          <p:cNvSpPr/>
          <p:nvPr/>
        </p:nvSpPr>
        <p:spPr>
          <a:xfrm>
            <a:off x="5151096" y="5584610"/>
            <a:ext cx="11101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Intelligent traffic routing</a:t>
            </a:r>
          </a:p>
        </p:txBody>
      </p:sp>
      <p:sp>
        <p:nvSpPr>
          <p:cNvPr id="125" name="Rectangle 124">
            <a:extLst>
              <a:ext uri="{FF2B5EF4-FFF2-40B4-BE49-F238E27FC236}">
                <a16:creationId xmlns:a16="http://schemas.microsoft.com/office/drawing/2014/main" id="{8A1A6B71-0FA3-40AC-9B19-9D96F6A7B7CE}"/>
              </a:ext>
            </a:extLst>
          </p:cNvPr>
          <p:cNvSpPr/>
          <p:nvPr/>
        </p:nvSpPr>
        <p:spPr>
          <a:xfrm>
            <a:off x="6608911" y="5492278"/>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orchestration</a:t>
            </a:r>
          </a:p>
        </p:txBody>
      </p:sp>
      <p:sp>
        <p:nvSpPr>
          <p:cNvPr id="126" name="Rectangle 125">
            <a:extLst>
              <a:ext uri="{FF2B5EF4-FFF2-40B4-BE49-F238E27FC236}">
                <a16:creationId xmlns:a16="http://schemas.microsoft.com/office/drawing/2014/main" id="{4586684A-DDB2-42F9-9ABB-F017E2CCBBC3}"/>
              </a:ext>
            </a:extLst>
          </p:cNvPr>
          <p:cNvSpPr/>
          <p:nvPr/>
        </p:nvSpPr>
        <p:spPr>
          <a:xfrm>
            <a:off x="8066726" y="5585042"/>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compliance</a:t>
            </a:r>
          </a:p>
        </p:txBody>
      </p:sp>
      <p:sp>
        <p:nvSpPr>
          <p:cNvPr id="127" name="Rectangle 126">
            <a:extLst>
              <a:ext uri="{FF2B5EF4-FFF2-40B4-BE49-F238E27FC236}">
                <a16:creationId xmlns:a16="http://schemas.microsoft.com/office/drawing/2014/main" id="{2DFAC96D-7E92-42BE-B3D9-D427B2041BFF}"/>
              </a:ext>
            </a:extLst>
          </p:cNvPr>
          <p:cNvSpPr/>
          <p:nvPr/>
        </p:nvSpPr>
        <p:spPr>
          <a:xfrm>
            <a:off x="9381665" y="5585042"/>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monitoring</a:t>
            </a:r>
          </a:p>
        </p:txBody>
      </p:sp>
      <p:sp>
        <p:nvSpPr>
          <p:cNvPr id="36" name="Hexagon 35">
            <a:extLst>
              <a:ext uri="{FF2B5EF4-FFF2-40B4-BE49-F238E27FC236}">
                <a16:creationId xmlns:a16="http://schemas.microsoft.com/office/drawing/2014/main" id="{C00598CA-BC50-48EE-8AB7-DA3398172719}"/>
              </a:ext>
            </a:extLst>
          </p:cNvPr>
          <p:cNvSpPr/>
          <p:nvPr/>
        </p:nvSpPr>
        <p:spPr>
          <a:xfrm>
            <a:off x="7500441" y="465729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2" y="4675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1" y="312002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4" y="450151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2" y="3845998"/>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5" y="4444420"/>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2" y="33672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8" y="3507830"/>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1" y="4185618"/>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4" y="3780949"/>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4" y="4078582"/>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1" y="4382873"/>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6" y="33047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6" y="3803535"/>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4039045" y="482132"/>
            <a:ext cx="468775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Azure Service Fabric Mesh</a:t>
            </a:r>
          </a:p>
        </p:txBody>
      </p:sp>
      <p:sp>
        <p:nvSpPr>
          <p:cNvPr id="154" name="Content Placeholder 6">
            <a:extLst>
              <a:ext uri="{FF2B5EF4-FFF2-40B4-BE49-F238E27FC236}">
                <a16:creationId xmlns:a16="http://schemas.microsoft.com/office/drawing/2014/main" id="{DC5B7B22-FD71-4EEE-92DC-49746691B48B}"/>
              </a:ext>
            </a:extLst>
          </p:cNvPr>
          <p:cNvSpPr>
            <a:spLocks noGrp="1"/>
          </p:cNvSpPr>
          <p:nvPr>
            <p:ph type="subTitle" idx="27"/>
          </p:nvPr>
        </p:nvSpPr>
        <p:spPr>
          <a:xfrm>
            <a:off x="1044087" y="1032428"/>
            <a:ext cx="9763735" cy="374398"/>
          </a:xfrm>
        </p:spPr>
        <p:txBody>
          <a:bodyPr wrap="square" lIns="91440" rIns="91440">
            <a:spAutoFit/>
          </a:bodyPr>
          <a:lstStyle/>
          <a:p>
            <a:pPr algn="ctr"/>
            <a:r>
              <a:rPr lang="en-US" b="0" spc="0">
                <a:latin typeface="Segoe UI Light" panose="020B0502040204020203" pitchFamily="34" charset="0"/>
                <a:ea typeface="+mn-ea"/>
                <a:cs typeface="Segoe UI Light" panose="020B0502040204020203" pitchFamily="34" charset="0"/>
              </a:rPr>
              <a:t>A fully-managed </a:t>
            </a:r>
            <a:r>
              <a:rPr lang="en-US" b="0" spc="0" dirty="0">
                <a:latin typeface="Segoe UI Light" panose="020B0502040204020203" pitchFamily="34" charset="0"/>
                <a:ea typeface="+mn-ea"/>
                <a:cs typeface="Segoe UI Light" panose="020B0502040204020203" pitchFamily="34" charset="0"/>
              </a:rPr>
              <a:t>microservices platform for business critical applications</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8" y="4179188"/>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3" y="3845998"/>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1" y="3589625"/>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3" y="3589625"/>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7" y="3250005"/>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1" y="3507830"/>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799" y="3367265"/>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2" y="4185618"/>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7" y="3845998"/>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B87E00EA-E904-4360-9820-1321BDB12E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0948" y="544357"/>
            <a:ext cx="476250" cy="476250"/>
          </a:xfrm>
          <a:prstGeom prst="rect">
            <a:avLst/>
          </a:prstGeom>
        </p:spPr>
      </p:pic>
      <p:sp>
        <p:nvSpPr>
          <p:cNvPr id="107" name="Rectangle 106">
            <a:extLst>
              <a:ext uri="{FF2B5EF4-FFF2-40B4-BE49-F238E27FC236}">
                <a16:creationId xmlns:a16="http://schemas.microsoft.com/office/drawing/2014/main" id="{B58F1B31-8C57-4ADD-9554-7D9A295DE6AF}"/>
              </a:ext>
            </a:extLst>
          </p:cNvPr>
          <p:cNvSpPr/>
          <p:nvPr/>
        </p:nvSpPr>
        <p:spPr>
          <a:xfrm>
            <a:off x="3924918" y="2108042"/>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solidFill>
                  <a:srgbClr val="0078D7"/>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icroservices</a:t>
            </a: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development</a:t>
            </a:r>
          </a:p>
        </p:txBody>
      </p:sp>
    </p:spTree>
    <p:extLst>
      <p:ext uri="{BB962C8B-B14F-4D97-AF65-F5344CB8AC3E}">
        <p14:creationId xmlns:p14="http://schemas.microsoft.com/office/powerpoint/2010/main" val="273114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FC1B726D-4514-4A7A-BEED-1835E46E68E2}"/>
              </a:ext>
            </a:extLst>
          </p:cNvPr>
          <p:cNvSpPr/>
          <p:nvPr/>
        </p:nvSpPr>
        <p:spPr bwMode="auto">
          <a:xfrm>
            <a:off x="0" y="5277700"/>
            <a:ext cx="12192000" cy="15803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02" name="Group 101">
            <a:extLst>
              <a:ext uri="{FF2B5EF4-FFF2-40B4-BE49-F238E27FC236}">
                <a16:creationId xmlns:a16="http://schemas.microsoft.com/office/drawing/2014/main" id="{2D934D2D-7626-42FA-9281-CE369001A4A6}"/>
              </a:ext>
            </a:extLst>
          </p:cNvPr>
          <p:cNvGrpSpPr/>
          <p:nvPr/>
        </p:nvGrpSpPr>
        <p:grpSpPr>
          <a:xfrm>
            <a:off x="-232440" y="4050821"/>
            <a:ext cx="12383752" cy="1121463"/>
            <a:chOff x="-359166" y="1894404"/>
            <a:chExt cx="12632072" cy="1143951"/>
          </a:xfrm>
        </p:grpSpPr>
        <p:grpSp>
          <p:nvGrpSpPr>
            <p:cNvPr id="103" name="Group 102">
              <a:extLst>
                <a:ext uri="{FF2B5EF4-FFF2-40B4-BE49-F238E27FC236}">
                  <a16:creationId xmlns:a16="http://schemas.microsoft.com/office/drawing/2014/main" id="{3E9AD88C-5067-4BBD-A99F-2ECCC27B5795}"/>
                </a:ext>
              </a:extLst>
            </p:cNvPr>
            <p:cNvGrpSpPr/>
            <p:nvPr/>
          </p:nvGrpSpPr>
          <p:grpSpPr>
            <a:xfrm>
              <a:off x="-359166" y="1894404"/>
              <a:ext cx="12106163" cy="492309"/>
              <a:chOff x="-359166" y="1894404"/>
              <a:chExt cx="12106163" cy="492309"/>
            </a:xfrm>
          </p:grpSpPr>
          <p:sp>
            <p:nvSpPr>
              <p:cNvPr id="136" name="Hexagon 135">
                <a:extLst>
                  <a:ext uri="{FF2B5EF4-FFF2-40B4-BE49-F238E27FC236}">
                    <a16:creationId xmlns:a16="http://schemas.microsoft.com/office/drawing/2014/main" id="{ECBF683C-A4C9-48A6-99E5-F92165467457}"/>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Hexagon 136">
                <a:extLst>
                  <a:ext uri="{FF2B5EF4-FFF2-40B4-BE49-F238E27FC236}">
                    <a16:creationId xmlns:a16="http://schemas.microsoft.com/office/drawing/2014/main" id="{E2B9F783-D3CB-4CE9-9D5B-A5AD8E5F95A3}"/>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Hexagon 137">
                <a:extLst>
                  <a:ext uri="{FF2B5EF4-FFF2-40B4-BE49-F238E27FC236}">
                    <a16:creationId xmlns:a16="http://schemas.microsoft.com/office/drawing/2014/main" id="{27223911-8B8F-4CCE-B4AC-E70408D460B8}"/>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Hexagon 138">
                <a:extLst>
                  <a:ext uri="{FF2B5EF4-FFF2-40B4-BE49-F238E27FC236}">
                    <a16:creationId xmlns:a16="http://schemas.microsoft.com/office/drawing/2014/main" id="{39A89229-88D4-447A-9033-AF6BABCAC631}"/>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Hexagon 139">
                <a:extLst>
                  <a:ext uri="{FF2B5EF4-FFF2-40B4-BE49-F238E27FC236}">
                    <a16:creationId xmlns:a16="http://schemas.microsoft.com/office/drawing/2014/main" id="{461887F4-FFF6-4214-B6F1-72B775FDFB4D}"/>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Hexagon 140">
                <a:extLst>
                  <a:ext uri="{FF2B5EF4-FFF2-40B4-BE49-F238E27FC236}">
                    <a16:creationId xmlns:a16="http://schemas.microsoft.com/office/drawing/2014/main" id="{FA882C54-6D0B-4328-A4CD-8C08ADE65B98}"/>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Hexagon 141">
                <a:extLst>
                  <a:ext uri="{FF2B5EF4-FFF2-40B4-BE49-F238E27FC236}">
                    <a16:creationId xmlns:a16="http://schemas.microsoft.com/office/drawing/2014/main" id="{C1EC863E-7D18-4D0A-A2C2-45D2EAAA42EF}"/>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Hexagon 142">
                <a:extLst>
                  <a:ext uri="{FF2B5EF4-FFF2-40B4-BE49-F238E27FC236}">
                    <a16:creationId xmlns:a16="http://schemas.microsoft.com/office/drawing/2014/main" id="{1DF3A29D-063A-4E0E-99BF-16F8C13924ED}"/>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Hexagon 144">
                <a:extLst>
                  <a:ext uri="{FF2B5EF4-FFF2-40B4-BE49-F238E27FC236}">
                    <a16:creationId xmlns:a16="http://schemas.microsoft.com/office/drawing/2014/main" id="{85D73A49-E233-4B6B-806B-F599BEEEC8CC}"/>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Hexagon 145">
                <a:extLst>
                  <a:ext uri="{FF2B5EF4-FFF2-40B4-BE49-F238E27FC236}">
                    <a16:creationId xmlns:a16="http://schemas.microsoft.com/office/drawing/2014/main" id="{35C22CE5-2647-4371-B2B0-32538E2BC65F}"/>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Hexagon 146">
                <a:extLst>
                  <a:ext uri="{FF2B5EF4-FFF2-40B4-BE49-F238E27FC236}">
                    <a16:creationId xmlns:a16="http://schemas.microsoft.com/office/drawing/2014/main" id="{F4436141-0DB4-4B9F-AF65-B1CE8441FE7F}"/>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Hexagon 147">
                <a:extLst>
                  <a:ext uri="{FF2B5EF4-FFF2-40B4-BE49-F238E27FC236}">
                    <a16:creationId xmlns:a16="http://schemas.microsoft.com/office/drawing/2014/main" id="{69CE32BF-A1BE-46C7-8679-A9F37FA5065A}"/>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6D0AEF0-9543-46AE-BE5C-86A6D4997B0C}"/>
                </a:ext>
              </a:extLst>
            </p:cNvPr>
            <p:cNvGrpSpPr/>
            <p:nvPr/>
          </p:nvGrpSpPr>
          <p:grpSpPr>
            <a:xfrm>
              <a:off x="166743" y="2231934"/>
              <a:ext cx="12106163" cy="492309"/>
              <a:chOff x="166743" y="2231934"/>
              <a:chExt cx="12106163" cy="492309"/>
            </a:xfrm>
          </p:grpSpPr>
          <p:sp>
            <p:nvSpPr>
              <p:cNvPr id="118" name="Hexagon 117">
                <a:extLst>
                  <a:ext uri="{FF2B5EF4-FFF2-40B4-BE49-F238E27FC236}">
                    <a16:creationId xmlns:a16="http://schemas.microsoft.com/office/drawing/2014/main" id="{10C5C4D7-E0C7-4206-B718-A44A052EB6AD}"/>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extLst>
                  <a:ext uri="{FF2B5EF4-FFF2-40B4-BE49-F238E27FC236}">
                    <a16:creationId xmlns:a16="http://schemas.microsoft.com/office/drawing/2014/main" id="{1D9B85DC-BAD1-479F-8312-61F3C1955682}"/>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extLst>
                  <a:ext uri="{FF2B5EF4-FFF2-40B4-BE49-F238E27FC236}">
                    <a16:creationId xmlns:a16="http://schemas.microsoft.com/office/drawing/2014/main" id="{417A9434-3866-421A-ADA6-78485CE0FF87}"/>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extLst>
                  <a:ext uri="{FF2B5EF4-FFF2-40B4-BE49-F238E27FC236}">
                    <a16:creationId xmlns:a16="http://schemas.microsoft.com/office/drawing/2014/main" id="{1F958447-36A2-479A-B92B-E1C0CB5AFFC9}"/>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extLst>
                  <a:ext uri="{FF2B5EF4-FFF2-40B4-BE49-F238E27FC236}">
                    <a16:creationId xmlns:a16="http://schemas.microsoft.com/office/drawing/2014/main" id="{2D2EDE31-AC1D-4C62-AAA9-C16D12559DCC}"/>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extLst>
                  <a:ext uri="{FF2B5EF4-FFF2-40B4-BE49-F238E27FC236}">
                    <a16:creationId xmlns:a16="http://schemas.microsoft.com/office/drawing/2014/main" id="{579D9C73-17AF-4337-B620-BAE141965294}"/>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extLst>
                  <a:ext uri="{FF2B5EF4-FFF2-40B4-BE49-F238E27FC236}">
                    <a16:creationId xmlns:a16="http://schemas.microsoft.com/office/drawing/2014/main" id="{D67F644A-D389-4D5D-934D-174D7F8AFEB3}"/>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Hexagon 130">
                <a:extLst>
                  <a:ext uri="{FF2B5EF4-FFF2-40B4-BE49-F238E27FC236}">
                    <a16:creationId xmlns:a16="http://schemas.microsoft.com/office/drawing/2014/main" id="{0A1D57FB-AF57-43DB-986D-2A78403B5183}"/>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Hexagon 131">
                <a:extLst>
                  <a:ext uri="{FF2B5EF4-FFF2-40B4-BE49-F238E27FC236}">
                    <a16:creationId xmlns:a16="http://schemas.microsoft.com/office/drawing/2014/main" id="{900DEFEE-1991-4C1C-98A0-068A3262CC03}"/>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Hexagon 132">
                <a:extLst>
                  <a:ext uri="{FF2B5EF4-FFF2-40B4-BE49-F238E27FC236}">
                    <a16:creationId xmlns:a16="http://schemas.microsoft.com/office/drawing/2014/main" id="{1973F7FC-A47A-4908-A929-D20AC58FE10E}"/>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Hexagon 133">
                <a:extLst>
                  <a:ext uri="{FF2B5EF4-FFF2-40B4-BE49-F238E27FC236}">
                    <a16:creationId xmlns:a16="http://schemas.microsoft.com/office/drawing/2014/main" id="{9570DA2B-0E2A-4FCF-BBF0-A02EDF11B2C8}"/>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Hexagon 134">
                <a:extLst>
                  <a:ext uri="{FF2B5EF4-FFF2-40B4-BE49-F238E27FC236}">
                    <a16:creationId xmlns:a16="http://schemas.microsoft.com/office/drawing/2014/main" id="{B3D3ED40-AE22-42F7-A616-868DDE754067}"/>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7D96C9F8-AE86-4DF6-B178-E1CB07089469}"/>
                </a:ext>
              </a:extLst>
            </p:cNvPr>
            <p:cNvGrpSpPr/>
            <p:nvPr/>
          </p:nvGrpSpPr>
          <p:grpSpPr>
            <a:xfrm>
              <a:off x="-359166" y="2546046"/>
              <a:ext cx="12106163" cy="492309"/>
              <a:chOff x="-359166" y="2546046"/>
              <a:chExt cx="12106163" cy="492309"/>
            </a:xfrm>
          </p:grpSpPr>
          <p:sp>
            <p:nvSpPr>
              <p:cNvPr id="106" name="Hexagon 105">
                <a:extLst>
                  <a:ext uri="{FF2B5EF4-FFF2-40B4-BE49-F238E27FC236}">
                    <a16:creationId xmlns:a16="http://schemas.microsoft.com/office/drawing/2014/main" id="{D1BEC4D4-EE1C-4CEE-991C-8B0AAA19C744}"/>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Hexagon 106">
                <a:extLst>
                  <a:ext uri="{FF2B5EF4-FFF2-40B4-BE49-F238E27FC236}">
                    <a16:creationId xmlns:a16="http://schemas.microsoft.com/office/drawing/2014/main" id="{DFEAE6A6-7D8E-404C-B601-FF27092AEAF3}"/>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Hexagon 107">
                <a:extLst>
                  <a:ext uri="{FF2B5EF4-FFF2-40B4-BE49-F238E27FC236}">
                    <a16:creationId xmlns:a16="http://schemas.microsoft.com/office/drawing/2014/main" id="{EFC0D962-9437-45C3-B8AC-B15B6F6B2F7E}"/>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Hexagon 108">
                <a:extLst>
                  <a:ext uri="{FF2B5EF4-FFF2-40B4-BE49-F238E27FC236}">
                    <a16:creationId xmlns:a16="http://schemas.microsoft.com/office/drawing/2014/main" id="{98499DCA-9503-4FD7-A217-7AECBF40FF68}"/>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Hexagon 109">
                <a:extLst>
                  <a:ext uri="{FF2B5EF4-FFF2-40B4-BE49-F238E27FC236}">
                    <a16:creationId xmlns:a16="http://schemas.microsoft.com/office/drawing/2014/main" id="{E9D31E13-58F0-411E-8CED-46AAD3260BEE}"/>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extLst>
                  <a:ext uri="{FF2B5EF4-FFF2-40B4-BE49-F238E27FC236}">
                    <a16:creationId xmlns:a16="http://schemas.microsoft.com/office/drawing/2014/main" id="{D8D31A6C-AE4D-4923-BDA7-5B0C0E1CF678}"/>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extLst>
                  <a:ext uri="{FF2B5EF4-FFF2-40B4-BE49-F238E27FC236}">
                    <a16:creationId xmlns:a16="http://schemas.microsoft.com/office/drawing/2014/main" id="{EF905BE5-301A-4087-B9C1-332E9FAFE95C}"/>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extLst>
                  <a:ext uri="{FF2B5EF4-FFF2-40B4-BE49-F238E27FC236}">
                    <a16:creationId xmlns:a16="http://schemas.microsoft.com/office/drawing/2014/main" id="{F1D0373D-7080-40E9-9358-F007EC365828}"/>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extLst>
                  <a:ext uri="{FF2B5EF4-FFF2-40B4-BE49-F238E27FC236}">
                    <a16:creationId xmlns:a16="http://schemas.microsoft.com/office/drawing/2014/main" id="{31C924F8-A896-49FE-95C3-40B93C0FB3AD}"/>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extLst>
                  <a:ext uri="{FF2B5EF4-FFF2-40B4-BE49-F238E27FC236}">
                    <a16:creationId xmlns:a16="http://schemas.microsoft.com/office/drawing/2014/main" id="{1D73B777-F058-465C-AFAC-3B32D49C0D54}"/>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extLst>
                  <a:ext uri="{FF2B5EF4-FFF2-40B4-BE49-F238E27FC236}">
                    <a16:creationId xmlns:a16="http://schemas.microsoft.com/office/drawing/2014/main" id="{651E28F6-5F3A-4262-B897-79CAFBE3BAE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extLst>
                  <a:ext uri="{FF2B5EF4-FFF2-40B4-BE49-F238E27FC236}">
                    <a16:creationId xmlns:a16="http://schemas.microsoft.com/office/drawing/2014/main" id="{ACF6E091-22E3-471D-99A2-2DB65E7D977B}"/>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08" name="Rectangle 207">
            <a:extLst>
              <a:ext uri="{FF2B5EF4-FFF2-40B4-BE49-F238E27FC236}">
                <a16:creationId xmlns:a16="http://schemas.microsoft.com/office/drawing/2014/main" id="{96595572-DD6B-4373-8205-F5BD9291E446}"/>
              </a:ext>
            </a:extLst>
          </p:cNvPr>
          <p:cNvSpPr/>
          <p:nvPr/>
        </p:nvSpPr>
        <p:spPr bwMode="auto">
          <a:xfrm>
            <a:off x="0" y="3888226"/>
            <a:ext cx="12192000" cy="1393868"/>
          </a:xfrm>
          <a:prstGeom prst="rect">
            <a:avLst/>
          </a:prstGeom>
          <a:gradFill>
            <a:gsLst>
              <a:gs pos="30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0652887-616F-4F5E-9071-A6B344792804}"/>
              </a:ext>
            </a:extLst>
          </p:cNvPr>
          <p:cNvSpPr txBox="1"/>
          <p:nvPr/>
        </p:nvSpPr>
        <p:spPr>
          <a:xfrm>
            <a:off x="875285" y="1564076"/>
            <a:ext cx="644234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accent2">
                    <a:lumMod val="50000"/>
                  </a:schemeClr>
                </a:solidFill>
              </a:rPr>
              <a:t>Deploy anything and everything in a container</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Bring your own network to connect to other systems</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No code changes required</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No servers or VMs to manage with Service Fabric Mesh</a:t>
            </a:r>
          </a:p>
        </p:txBody>
      </p:sp>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Service Fabric Mesh - Modernize</a:t>
            </a:r>
            <a:endParaRPr lang="en-US" dirty="0">
              <a:solidFill>
                <a:sysClr val="windowText" lastClr="000000"/>
              </a:solidFill>
            </a:endParaRPr>
          </a:p>
        </p:txBody>
      </p:sp>
      <p:grpSp>
        <p:nvGrpSpPr>
          <p:cNvPr id="119" name="Group 118">
            <a:extLst>
              <a:ext uri="{FF2B5EF4-FFF2-40B4-BE49-F238E27FC236}">
                <a16:creationId xmlns:a16="http://schemas.microsoft.com/office/drawing/2014/main" id="{62CEB863-47A6-4EC8-87ED-4A69E493829F}"/>
              </a:ext>
            </a:extLst>
          </p:cNvPr>
          <p:cNvGrpSpPr/>
          <p:nvPr/>
        </p:nvGrpSpPr>
        <p:grpSpPr>
          <a:xfrm>
            <a:off x="7452241" y="2995320"/>
            <a:ext cx="591597" cy="509998"/>
            <a:chOff x="5076453" y="3286702"/>
            <a:chExt cx="493265" cy="425229"/>
          </a:xfrm>
        </p:grpSpPr>
        <p:sp>
          <p:nvSpPr>
            <p:cNvPr id="120" name="Hexagon 119">
              <a:extLst>
                <a:ext uri="{FF2B5EF4-FFF2-40B4-BE49-F238E27FC236}">
                  <a16:creationId xmlns:a16="http://schemas.microsoft.com/office/drawing/2014/main" id="{081CD1D8-9A4F-4B73-BC3C-BF2583CC059A}"/>
                </a:ext>
              </a:extLst>
            </p:cNvPr>
            <p:cNvSpPr/>
            <p:nvPr/>
          </p:nvSpPr>
          <p:spPr>
            <a:xfrm>
              <a:off x="5076453" y="3286702"/>
              <a:ext cx="493265" cy="425229"/>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AC7867DE-2A8F-4C48-A1B5-3FB68C8E9AF8}"/>
                </a:ext>
              </a:extLst>
            </p:cNvPr>
            <p:cNvGrpSpPr/>
            <p:nvPr/>
          </p:nvGrpSpPr>
          <p:grpSpPr>
            <a:xfrm>
              <a:off x="5191677" y="3395898"/>
              <a:ext cx="262816" cy="206836"/>
              <a:chOff x="1200453" y="4307032"/>
              <a:chExt cx="421817" cy="331969"/>
            </a:xfrm>
          </p:grpSpPr>
          <p:sp>
            <p:nvSpPr>
              <p:cNvPr id="122" name="TextBox 121">
                <a:extLst>
                  <a:ext uri="{FF2B5EF4-FFF2-40B4-BE49-F238E27FC236}">
                    <a16:creationId xmlns:a16="http://schemas.microsoft.com/office/drawing/2014/main" id="{09C89C0A-BBAA-4ECA-A0C9-D42A12939A91}"/>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23" name="Freeform 127">
                <a:extLst>
                  <a:ext uri="{FF2B5EF4-FFF2-40B4-BE49-F238E27FC236}">
                    <a16:creationId xmlns:a16="http://schemas.microsoft.com/office/drawing/2014/main" id="{DC1569FC-8B8B-4408-BCEB-244CA7CDD80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5">
                  <a:lumMod val="7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5B604AD4-839A-4631-9DDF-946F3D908C7B}"/>
              </a:ext>
            </a:extLst>
          </p:cNvPr>
          <p:cNvGrpSpPr/>
          <p:nvPr/>
        </p:nvGrpSpPr>
        <p:grpSpPr>
          <a:xfrm>
            <a:off x="7261847" y="1546690"/>
            <a:ext cx="871528" cy="751318"/>
            <a:chOff x="3180259" y="4622049"/>
            <a:chExt cx="791685" cy="682487"/>
          </a:xfrm>
        </p:grpSpPr>
        <p:sp>
          <p:nvSpPr>
            <p:cNvPr id="155" name="Hexagon 154">
              <a:extLst>
                <a:ext uri="{FF2B5EF4-FFF2-40B4-BE49-F238E27FC236}">
                  <a16:creationId xmlns:a16="http://schemas.microsoft.com/office/drawing/2014/main" id="{CFF5B7F2-E35E-4FD2-A4B0-F2B6E1487948}"/>
                </a:ext>
              </a:extLst>
            </p:cNvPr>
            <p:cNvSpPr/>
            <p:nvPr/>
          </p:nvSpPr>
          <p:spPr>
            <a:xfrm>
              <a:off x="3180259" y="4622049"/>
              <a:ext cx="791685" cy="68248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F4D4F6DC-519D-45E5-A205-FA0DF4804A3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chemeClr val="accent5">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C2DA87F3-AC2C-430D-B165-35638BF8C134}"/>
              </a:ext>
            </a:extLst>
          </p:cNvPr>
          <p:cNvGrpSpPr/>
          <p:nvPr/>
        </p:nvGrpSpPr>
        <p:grpSpPr>
          <a:xfrm>
            <a:off x="10019235" y="3054664"/>
            <a:ext cx="863961" cy="744794"/>
            <a:chOff x="6612182" y="2948534"/>
            <a:chExt cx="720359" cy="620999"/>
          </a:xfrm>
        </p:grpSpPr>
        <p:sp>
          <p:nvSpPr>
            <p:cNvPr id="169" name="Hexagon 168">
              <a:extLst>
                <a:ext uri="{FF2B5EF4-FFF2-40B4-BE49-F238E27FC236}">
                  <a16:creationId xmlns:a16="http://schemas.microsoft.com/office/drawing/2014/main" id="{90BB93A1-AF6A-4390-AE53-7F3CC706875D}"/>
                </a:ext>
              </a:extLst>
            </p:cNvPr>
            <p:cNvSpPr/>
            <p:nvPr/>
          </p:nvSpPr>
          <p:spPr>
            <a:xfrm>
              <a:off x="6612182" y="2948534"/>
              <a:ext cx="720359" cy="620999"/>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E426012F-2BC4-4732-9133-51A477B1704E}"/>
                </a:ext>
              </a:extLst>
            </p:cNvPr>
            <p:cNvSpPr txBox="1"/>
            <p:nvPr/>
          </p:nvSpPr>
          <p:spPr>
            <a:xfrm>
              <a:off x="6689149" y="3153916"/>
              <a:ext cx="548640" cy="205296"/>
            </a:xfrm>
            <a:prstGeom prst="rect">
              <a:avLst/>
            </a:prstGeom>
          </p:spPr>
          <p:txBody>
            <a:bodyPr wrap="square" lIns="0" tIns="0" rIns="0" bIns="0" rtlCol="0" anchor="t" anchorCtr="0">
              <a:spAutoFit/>
            </a:bodyPr>
            <a:lstStyle/>
            <a:p>
              <a:pPr algn="ctr"/>
              <a:r>
                <a:rPr lang="en-US" sz="1600" dirty="0">
                  <a:solidFill>
                    <a:schemeClr val="accent5">
                      <a:lumMod val="75000"/>
                    </a:schemeClr>
                  </a:solidFill>
                  <a:latin typeface="Segoe UI Semibold" panose="020B0702040204020203" pitchFamily="34" charset="0"/>
                  <a:cs typeface="Segoe UI Semibold" panose="020B0702040204020203" pitchFamily="34" charset="0"/>
                </a:rPr>
                <a:t>NGINX</a:t>
              </a:r>
            </a:p>
          </p:txBody>
        </p:sp>
      </p:grpSp>
      <p:grpSp>
        <p:nvGrpSpPr>
          <p:cNvPr id="176" name="Group 175">
            <a:extLst>
              <a:ext uri="{FF2B5EF4-FFF2-40B4-BE49-F238E27FC236}">
                <a16:creationId xmlns:a16="http://schemas.microsoft.com/office/drawing/2014/main" id="{EE4A8F93-702E-44D6-9068-211DFEA1AD40}"/>
              </a:ext>
            </a:extLst>
          </p:cNvPr>
          <p:cNvGrpSpPr/>
          <p:nvPr/>
        </p:nvGrpSpPr>
        <p:grpSpPr>
          <a:xfrm>
            <a:off x="8380155" y="1621113"/>
            <a:ext cx="591597" cy="509998"/>
            <a:chOff x="7053553" y="3626322"/>
            <a:chExt cx="493265" cy="425229"/>
          </a:xfrm>
        </p:grpSpPr>
        <p:sp>
          <p:nvSpPr>
            <p:cNvPr id="177" name="Hexagon 176">
              <a:extLst>
                <a:ext uri="{FF2B5EF4-FFF2-40B4-BE49-F238E27FC236}">
                  <a16:creationId xmlns:a16="http://schemas.microsoft.com/office/drawing/2014/main" id="{D067B217-9520-4632-88E5-A809C3929142}"/>
                </a:ext>
              </a:extLst>
            </p:cNvPr>
            <p:cNvSpPr/>
            <p:nvPr/>
          </p:nvSpPr>
          <p:spPr>
            <a:xfrm>
              <a:off x="7053553" y="3626322"/>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8" name="Freeform 5">
              <a:extLst>
                <a:ext uri="{FF2B5EF4-FFF2-40B4-BE49-F238E27FC236}">
                  <a16:creationId xmlns:a16="http://schemas.microsoft.com/office/drawing/2014/main" id="{C353EF1A-2F3C-47E8-B2F8-B23DB843DADA}"/>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BDD8587-F1A6-463E-A790-BF36399E6824}"/>
              </a:ext>
            </a:extLst>
          </p:cNvPr>
          <p:cNvGrpSpPr/>
          <p:nvPr/>
        </p:nvGrpSpPr>
        <p:grpSpPr>
          <a:xfrm>
            <a:off x="8051868" y="2345175"/>
            <a:ext cx="866509" cy="746990"/>
            <a:chOff x="5260650" y="2603600"/>
            <a:chExt cx="722483" cy="622830"/>
          </a:xfrm>
        </p:grpSpPr>
        <p:sp>
          <p:nvSpPr>
            <p:cNvPr id="128" name="Hexagon 127">
              <a:extLst>
                <a:ext uri="{FF2B5EF4-FFF2-40B4-BE49-F238E27FC236}">
                  <a16:creationId xmlns:a16="http://schemas.microsoft.com/office/drawing/2014/main" id="{73237383-C58C-46E0-A56B-1981C0E330D8}"/>
                </a:ext>
              </a:extLst>
            </p:cNvPr>
            <p:cNvSpPr/>
            <p:nvPr/>
          </p:nvSpPr>
          <p:spPr>
            <a:xfrm>
              <a:off x="5260650" y="2603600"/>
              <a:ext cx="722483" cy="622830"/>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CAD7BC1D-34FE-4901-991C-9EEA57973CD1}"/>
                </a:ext>
              </a:extLst>
            </p:cNvPr>
            <p:cNvSpPr txBox="1"/>
            <p:nvPr/>
          </p:nvSpPr>
          <p:spPr>
            <a:xfrm>
              <a:off x="5347571" y="2810055"/>
              <a:ext cx="548640" cy="226467"/>
            </a:xfrm>
            <a:prstGeom prst="rect">
              <a:avLst/>
            </a:prstGeom>
          </p:spPr>
          <p:txBody>
            <a:bodyPr wrap="square" lIns="0" tIns="0" rIns="0" bIns="0" rtlCol="0" anchor="t" anchorCtr="0">
              <a:spAutoFit/>
            </a:bodyPr>
            <a:lstStyle/>
            <a:p>
              <a:pPr algn="ctr"/>
              <a:r>
                <a:rPr lang="en-US" dirty="0">
                  <a:solidFill>
                    <a:schemeClr val="accent5">
                      <a:lumMod val="75000"/>
                    </a:schemeClr>
                  </a:solidFill>
                  <a:latin typeface="Segoe UI Semibold" panose="020B0702040204020203" pitchFamily="34" charset="0"/>
                  <a:cs typeface="Segoe UI Semibold" panose="020B0702040204020203" pitchFamily="34" charset="0"/>
                </a:rPr>
                <a:t>IIS</a:t>
              </a:r>
            </a:p>
          </p:txBody>
        </p:sp>
      </p:grpSp>
      <p:grpSp>
        <p:nvGrpSpPr>
          <p:cNvPr id="4" name="Group 3">
            <a:extLst>
              <a:ext uri="{FF2B5EF4-FFF2-40B4-BE49-F238E27FC236}">
                <a16:creationId xmlns:a16="http://schemas.microsoft.com/office/drawing/2014/main" id="{B1308F85-A442-400F-A7D6-BA902E1D9A16}"/>
              </a:ext>
            </a:extLst>
          </p:cNvPr>
          <p:cNvGrpSpPr/>
          <p:nvPr/>
        </p:nvGrpSpPr>
        <p:grpSpPr>
          <a:xfrm>
            <a:off x="9116890" y="1833986"/>
            <a:ext cx="720348" cy="620990"/>
            <a:chOff x="7661248" y="2899305"/>
            <a:chExt cx="720359" cy="620999"/>
          </a:xfrm>
        </p:grpSpPr>
        <p:sp>
          <p:nvSpPr>
            <p:cNvPr id="144" name="Hexagon 143">
              <a:extLst>
                <a:ext uri="{FF2B5EF4-FFF2-40B4-BE49-F238E27FC236}">
                  <a16:creationId xmlns:a16="http://schemas.microsoft.com/office/drawing/2014/main" id="{0F20A605-AFFE-40A8-8A83-CAE992531B89}"/>
                </a:ext>
              </a:extLst>
            </p:cNvPr>
            <p:cNvSpPr/>
            <p:nvPr/>
          </p:nvSpPr>
          <p:spPr>
            <a:xfrm>
              <a:off x="7661248" y="2899305"/>
              <a:ext cx="720359" cy="62099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4B467DC5-D0CF-45A6-8A2E-CB5BE88DBB43}"/>
                </a:ext>
              </a:extLst>
            </p:cNvPr>
            <p:cNvSpPr txBox="1"/>
            <p:nvPr/>
          </p:nvSpPr>
          <p:spPr>
            <a:xfrm>
              <a:off x="7741170" y="3096946"/>
              <a:ext cx="548640" cy="246225"/>
            </a:xfrm>
            <a:prstGeom prst="rect">
              <a:avLst/>
            </a:prstGeom>
          </p:spPr>
          <p:txBody>
            <a:bodyPr wrap="square" lIns="0" tIns="0" rIns="0" bIns="0" rtlCol="0" anchor="t" anchorCtr="0">
              <a:spAutoFit/>
            </a:bodyPr>
            <a:lstStyle/>
            <a:p>
              <a:pPr algn="ctr"/>
              <a:r>
                <a:rPr lang="en-US" sz="1600" dirty="0">
                  <a:solidFill>
                    <a:schemeClr val="accent5">
                      <a:lumMod val="75000"/>
                    </a:schemeClr>
                  </a:solidFill>
                  <a:latin typeface="Segoe UI Semibold" panose="020B0702040204020203" pitchFamily="34" charset="0"/>
                  <a:cs typeface="Segoe UI Semibold" panose="020B0702040204020203" pitchFamily="34" charset="0"/>
                </a:rPr>
                <a:t>COM</a:t>
              </a:r>
            </a:p>
          </p:txBody>
        </p:sp>
      </p:grpSp>
      <p:grpSp>
        <p:nvGrpSpPr>
          <p:cNvPr id="12" name="Group 11">
            <a:extLst>
              <a:ext uri="{FF2B5EF4-FFF2-40B4-BE49-F238E27FC236}">
                <a16:creationId xmlns:a16="http://schemas.microsoft.com/office/drawing/2014/main" id="{D0C637F5-B46A-45B3-8F3A-8470D21EC98D}"/>
              </a:ext>
            </a:extLst>
          </p:cNvPr>
          <p:cNvGrpSpPr/>
          <p:nvPr/>
        </p:nvGrpSpPr>
        <p:grpSpPr>
          <a:xfrm>
            <a:off x="10011785" y="1788010"/>
            <a:ext cx="591597" cy="509998"/>
            <a:chOff x="8058634" y="2344936"/>
            <a:chExt cx="493265" cy="425229"/>
          </a:xfrm>
        </p:grpSpPr>
        <p:sp>
          <p:nvSpPr>
            <p:cNvPr id="180" name="Hexagon 179">
              <a:extLst>
                <a:ext uri="{FF2B5EF4-FFF2-40B4-BE49-F238E27FC236}">
                  <a16:creationId xmlns:a16="http://schemas.microsoft.com/office/drawing/2014/main" id="{D4092E16-5238-4D66-AB85-D4120B18573F}"/>
                </a:ext>
              </a:extLst>
            </p:cNvPr>
            <p:cNvSpPr/>
            <p:nvPr/>
          </p:nvSpPr>
          <p:spPr>
            <a:xfrm>
              <a:off x="8058634" y="2344936"/>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8" name="ShoppingCart_E7BF" title="Icon of a shopping cart">
              <a:extLst>
                <a:ext uri="{FF2B5EF4-FFF2-40B4-BE49-F238E27FC236}">
                  <a16:creationId xmlns:a16="http://schemas.microsoft.com/office/drawing/2014/main" id="{70DEFCA7-6CDE-4BE7-8D2E-BA32D9F57EC8}"/>
                </a:ext>
              </a:extLst>
            </p:cNvPr>
            <p:cNvSpPr>
              <a:spLocks noChangeAspect="1" noEditPoints="1"/>
            </p:cNvSpPr>
            <p:nvPr/>
          </p:nvSpPr>
          <p:spPr bwMode="auto">
            <a:xfrm>
              <a:off x="8143451" y="2445715"/>
              <a:ext cx="297560" cy="253031"/>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solidFill>
              <a:srgbClr val="FFFFFF"/>
            </a:solid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79" name="Group 178">
            <a:extLst>
              <a:ext uri="{FF2B5EF4-FFF2-40B4-BE49-F238E27FC236}">
                <a16:creationId xmlns:a16="http://schemas.microsoft.com/office/drawing/2014/main" id="{43A0BAC4-F8CD-4770-8E2D-09916538CF94}"/>
              </a:ext>
            </a:extLst>
          </p:cNvPr>
          <p:cNvGrpSpPr/>
          <p:nvPr/>
        </p:nvGrpSpPr>
        <p:grpSpPr>
          <a:xfrm>
            <a:off x="9320173" y="2693147"/>
            <a:ext cx="591597" cy="509998"/>
            <a:chOff x="7294934" y="2441268"/>
            <a:chExt cx="493265" cy="425229"/>
          </a:xfrm>
        </p:grpSpPr>
        <p:sp>
          <p:nvSpPr>
            <p:cNvPr id="181" name="Hexagon 180">
              <a:extLst>
                <a:ext uri="{FF2B5EF4-FFF2-40B4-BE49-F238E27FC236}">
                  <a16:creationId xmlns:a16="http://schemas.microsoft.com/office/drawing/2014/main" id="{FFF4474B-4613-4993-8B5F-D68F6CA8EEB7}"/>
                </a:ext>
              </a:extLst>
            </p:cNvPr>
            <p:cNvSpPr/>
            <p:nvPr/>
          </p:nvSpPr>
          <p:spPr>
            <a:xfrm>
              <a:off x="7294934" y="2441268"/>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Database_EFC7" title="Icon of a cylinder">
              <a:extLst>
                <a:ext uri="{FF2B5EF4-FFF2-40B4-BE49-F238E27FC236}">
                  <a16:creationId xmlns:a16="http://schemas.microsoft.com/office/drawing/2014/main" id="{F9DDE244-1934-473A-ADBB-58F15C158251}"/>
                </a:ext>
              </a:extLst>
            </p:cNvPr>
            <p:cNvSpPr>
              <a:spLocks noChangeAspect="1" noEditPoints="1"/>
            </p:cNvSpPr>
            <p:nvPr/>
          </p:nvSpPr>
          <p:spPr bwMode="auto">
            <a:xfrm>
              <a:off x="7424899" y="2505485"/>
              <a:ext cx="243487" cy="31649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5">
                <a:lumMod val="75000"/>
              </a:schemeClr>
            </a:solid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00" name="Group 199">
            <a:extLst>
              <a:ext uri="{FF2B5EF4-FFF2-40B4-BE49-F238E27FC236}">
                <a16:creationId xmlns:a16="http://schemas.microsoft.com/office/drawing/2014/main" id="{7346F4D9-5A40-44D3-BB22-65D819813497}"/>
              </a:ext>
            </a:extLst>
          </p:cNvPr>
          <p:cNvGrpSpPr/>
          <p:nvPr/>
        </p:nvGrpSpPr>
        <p:grpSpPr>
          <a:xfrm>
            <a:off x="8605839" y="3228543"/>
            <a:ext cx="867787" cy="744794"/>
            <a:chOff x="5516949" y="3619892"/>
            <a:chExt cx="723549" cy="620999"/>
          </a:xfrm>
        </p:grpSpPr>
        <p:sp>
          <p:nvSpPr>
            <p:cNvPr id="201" name="Hexagon 200">
              <a:extLst>
                <a:ext uri="{FF2B5EF4-FFF2-40B4-BE49-F238E27FC236}">
                  <a16:creationId xmlns:a16="http://schemas.microsoft.com/office/drawing/2014/main" id="{62C35F83-A972-431D-A801-28798A9DB24C}"/>
                </a:ext>
              </a:extLst>
            </p:cNvPr>
            <p:cNvSpPr/>
            <p:nvPr/>
          </p:nvSpPr>
          <p:spPr>
            <a:xfrm>
              <a:off x="5516949" y="3619892"/>
              <a:ext cx="723549" cy="62099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2" name="Intelligence" title="Icon of circles connected by crossing lines">
              <a:extLst>
                <a:ext uri="{FF2B5EF4-FFF2-40B4-BE49-F238E27FC236}">
                  <a16:creationId xmlns:a16="http://schemas.microsoft.com/office/drawing/2014/main" id="{E1DBAD0B-5EB2-487D-BEE3-6C02AE302AA4}"/>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solidFill>
              </a:endParaRPr>
            </a:p>
          </p:txBody>
        </p:sp>
      </p:grpSp>
      <p:grpSp>
        <p:nvGrpSpPr>
          <p:cNvPr id="149" name="Group 148">
            <a:extLst>
              <a:ext uri="{FF2B5EF4-FFF2-40B4-BE49-F238E27FC236}">
                <a16:creationId xmlns:a16="http://schemas.microsoft.com/office/drawing/2014/main" id="{F33ED83F-7286-4EA6-93DF-26CB38B55545}"/>
              </a:ext>
            </a:extLst>
          </p:cNvPr>
          <p:cNvGrpSpPr/>
          <p:nvPr/>
        </p:nvGrpSpPr>
        <p:grpSpPr>
          <a:xfrm>
            <a:off x="259433" y="5066870"/>
            <a:ext cx="11868183" cy="482631"/>
            <a:chOff x="166743" y="3220231"/>
            <a:chExt cx="12106163" cy="492309"/>
          </a:xfrm>
          <a:solidFill>
            <a:schemeClr val="tx1"/>
          </a:solidFill>
        </p:grpSpPr>
        <p:sp>
          <p:nvSpPr>
            <p:cNvPr id="150" name="Hexagon 149">
              <a:extLst>
                <a:ext uri="{FF2B5EF4-FFF2-40B4-BE49-F238E27FC236}">
                  <a16:creationId xmlns:a16="http://schemas.microsoft.com/office/drawing/2014/main" id="{E9F1E402-8816-4190-9474-B90AA33B8495}"/>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Hexagon 150">
              <a:extLst>
                <a:ext uri="{FF2B5EF4-FFF2-40B4-BE49-F238E27FC236}">
                  <a16:creationId xmlns:a16="http://schemas.microsoft.com/office/drawing/2014/main" id="{5C0F69AF-606D-4205-8B50-C15D9110901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Hexagon 151">
              <a:extLst>
                <a:ext uri="{FF2B5EF4-FFF2-40B4-BE49-F238E27FC236}">
                  <a16:creationId xmlns:a16="http://schemas.microsoft.com/office/drawing/2014/main" id="{DECF4732-8B1D-4900-BF4E-51D27B58BABA}"/>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Hexagon 152">
              <a:extLst>
                <a:ext uri="{FF2B5EF4-FFF2-40B4-BE49-F238E27FC236}">
                  <a16:creationId xmlns:a16="http://schemas.microsoft.com/office/drawing/2014/main" id="{9E7D42AB-F630-4E45-AE8A-E30AC7B79217}"/>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Hexagon 156">
              <a:extLst>
                <a:ext uri="{FF2B5EF4-FFF2-40B4-BE49-F238E27FC236}">
                  <a16:creationId xmlns:a16="http://schemas.microsoft.com/office/drawing/2014/main" id="{9044AD36-5A48-4078-B53E-CEB41BC72E24}"/>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Hexagon 157">
              <a:extLst>
                <a:ext uri="{FF2B5EF4-FFF2-40B4-BE49-F238E27FC236}">
                  <a16:creationId xmlns:a16="http://schemas.microsoft.com/office/drawing/2014/main" id="{85C27E70-587C-42DF-B1F4-4B70CD04F0F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Hexagon 158">
              <a:extLst>
                <a:ext uri="{FF2B5EF4-FFF2-40B4-BE49-F238E27FC236}">
                  <a16:creationId xmlns:a16="http://schemas.microsoft.com/office/drawing/2014/main" id="{D295237C-D3D3-4F71-A8BC-846A9E78B7F4}"/>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Hexagon 159">
              <a:extLst>
                <a:ext uri="{FF2B5EF4-FFF2-40B4-BE49-F238E27FC236}">
                  <a16:creationId xmlns:a16="http://schemas.microsoft.com/office/drawing/2014/main" id="{342AE0CB-5CE2-4451-9207-687D0DD67B59}"/>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Hexagon 160">
              <a:extLst>
                <a:ext uri="{FF2B5EF4-FFF2-40B4-BE49-F238E27FC236}">
                  <a16:creationId xmlns:a16="http://schemas.microsoft.com/office/drawing/2014/main" id="{59D78773-2635-4DC7-A600-03135D92D47C}"/>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Hexagon 161">
              <a:extLst>
                <a:ext uri="{FF2B5EF4-FFF2-40B4-BE49-F238E27FC236}">
                  <a16:creationId xmlns:a16="http://schemas.microsoft.com/office/drawing/2014/main" id="{257082A6-0E62-47EA-B52B-1A53BD4D577D}"/>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Hexagon 162">
              <a:extLst>
                <a:ext uri="{FF2B5EF4-FFF2-40B4-BE49-F238E27FC236}">
                  <a16:creationId xmlns:a16="http://schemas.microsoft.com/office/drawing/2014/main" id="{BB57A35F-8094-477C-AB55-E2983315D3F6}"/>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Hexagon 163">
              <a:extLst>
                <a:ext uri="{FF2B5EF4-FFF2-40B4-BE49-F238E27FC236}">
                  <a16:creationId xmlns:a16="http://schemas.microsoft.com/office/drawing/2014/main" id="{1125DA24-3B27-437A-8275-326A22328730}"/>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152403D5-13FA-4526-8630-6898C54EDF05}"/>
              </a:ext>
            </a:extLst>
          </p:cNvPr>
          <p:cNvGrpSpPr/>
          <p:nvPr/>
        </p:nvGrpSpPr>
        <p:grpSpPr>
          <a:xfrm>
            <a:off x="5611257" y="6015123"/>
            <a:ext cx="648226" cy="648226"/>
            <a:chOff x="5995563" y="6029198"/>
            <a:chExt cx="648226" cy="648226"/>
          </a:xfrm>
        </p:grpSpPr>
        <p:grpSp>
          <p:nvGrpSpPr>
            <p:cNvPr id="174" name="Group 173">
              <a:extLst>
                <a:ext uri="{FF2B5EF4-FFF2-40B4-BE49-F238E27FC236}">
                  <a16:creationId xmlns:a16="http://schemas.microsoft.com/office/drawing/2014/main" id="{7192B108-9155-4A3C-A95A-7CC0C1778437}"/>
                </a:ext>
              </a:extLst>
            </p:cNvPr>
            <p:cNvGrpSpPr/>
            <p:nvPr/>
          </p:nvGrpSpPr>
          <p:grpSpPr>
            <a:xfrm>
              <a:off x="6211622" y="6183204"/>
              <a:ext cx="263975" cy="338085"/>
              <a:chOff x="6654800" y="5372100"/>
              <a:chExt cx="593725" cy="760413"/>
            </a:xfrm>
          </p:grpSpPr>
          <p:sp>
            <p:nvSpPr>
              <p:cNvPr id="183" name="Freeform 130">
                <a:extLst>
                  <a:ext uri="{FF2B5EF4-FFF2-40B4-BE49-F238E27FC236}">
                    <a16:creationId xmlns:a16="http://schemas.microsoft.com/office/drawing/2014/main" id="{025CF4D0-5BF2-4427-8C38-BEE7880FA8CB}"/>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5" name="Rectangle 134">
                <a:extLst>
                  <a:ext uri="{FF2B5EF4-FFF2-40B4-BE49-F238E27FC236}">
                    <a16:creationId xmlns:a16="http://schemas.microsoft.com/office/drawing/2014/main" id="{87D3E374-3BDE-4083-B2FE-EF49D9DAB05D}"/>
                  </a:ext>
                </a:extLst>
              </p:cNvPr>
              <p:cNvSpPr>
                <a:spLocks noChangeArrowheads="1"/>
              </p:cNvSpPr>
              <p:nvPr/>
            </p:nvSpPr>
            <p:spPr bwMode="auto">
              <a:xfrm>
                <a:off x="6910388" y="5665788"/>
                <a:ext cx="338137" cy="46672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6" name="Freeform 135">
                <a:extLst>
                  <a:ext uri="{FF2B5EF4-FFF2-40B4-BE49-F238E27FC236}">
                    <a16:creationId xmlns:a16="http://schemas.microsoft.com/office/drawing/2014/main" id="{9D549BC9-238C-4C72-AC2F-CB9754068115}"/>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75" name="Oval 174">
              <a:extLst>
                <a:ext uri="{FF2B5EF4-FFF2-40B4-BE49-F238E27FC236}">
                  <a16:creationId xmlns:a16="http://schemas.microsoft.com/office/drawing/2014/main" id="{4E403C89-1275-42F0-95A9-59D1EC58A1BC}"/>
                </a:ext>
              </a:extLst>
            </p:cNvPr>
            <p:cNvSpPr/>
            <p:nvPr/>
          </p:nvSpPr>
          <p:spPr bwMode="auto">
            <a:xfrm>
              <a:off x="5995563" y="6029198"/>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DE785CE5-F7D6-46B9-8F7D-F7CD47B9C60A}"/>
              </a:ext>
            </a:extLst>
          </p:cNvPr>
          <p:cNvGrpSpPr/>
          <p:nvPr/>
        </p:nvGrpSpPr>
        <p:grpSpPr>
          <a:xfrm>
            <a:off x="3766871" y="6015124"/>
            <a:ext cx="648226" cy="648225"/>
            <a:chOff x="3333563" y="6055609"/>
            <a:chExt cx="648226" cy="648225"/>
          </a:xfrm>
        </p:grpSpPr>
        <p:grpSp>
          <p:nvGrpSpPr>
            <p:cNvPr id="188" name="Group 187">
              <a:extLst>
                <a:ext uri="{FF2B5EF4-FFF2-40B4-BE49-F238E27FC236}">
                  <a16:creationId xmlns:a16="http://schemas.microsoft.com/office/drawing/2014/main" id="{DA0FCDBC-AE4A-4387-9376-CB4029EB88B6}"/>
                </a:ext>
              </a:extLst>
            </p:cNvPr>
            <p:cNvGrpSpPr/>
            <p:nvPr/>
          </p:nvGrpSpPr>
          <p:grpSpPr>
            <a:xfrm>
              <a:off x="3451935" y="6304635"/>
              <a:ext cx="411468" cy="192329"/>
              <a:chOff x="8529638" y="5526088"/>
              <a:chExt cx="1120775" cy="523875"/>
            </a:xfrm>
          </p:grpSpPr>
          <p:sp>
            <p:nvSpPr>
              <p:cNvPr id="190" name="Freeform 139">
                <a:extLst>
                  <a:ext uri="{FF2B5EF4-FFF2-40B4-BE49-F238E27FC236}">
                    <a16:creationId xmlns:a16="http://schemas.microsoft.com/office/drawing/2014/main" id="{A376CF4C-EDCE-4866-B373-4D1D0D0160C4}"/>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1" name="Freeform 140">
                <a:extLst>
                  <a:ext uri="{FF2B5EF4-FFF2-40B4-BE49-F238E27FC236}">
                    <a16:creationId xmlns:a16="http://schemas.microsoft.com/office/drawing/2014/main" id="{DC52EE09-66D0-45A6-BD45-A721BCD799B6}"/>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89" name="Oval 188">
              <a:extLst>
                <a:ext uri="{FF2B5EF4-FFF2-40B4-BE49-F238E27FC236}">
                  <a16:creationId xmlns:a16="http://schemas.microsoft.com/office/drawing/2014/main" id="{6892276D-8792-40B4-B0C1-F3182365E80A}"/>
                </a:ext>
              </a:extLst>
            </p:cNvPr>
            <p:cNvSpPr/>
            <p:nvPr/>
          </p:nvSpPr>
          <p:spPr bwMode="auto">
            <a:xfrm>
              <a:off x="3333563" y="6055609"/>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69934867-BCBA-4C02-9366-1A102776234C}"/>
              </a:ext>
            </a:extLst>
          </p:cNvPr>
          <p:cNvGrpSpPr/>
          <p:nvPr/>
        </p:nvGrpSpPr>
        <p:grpSpPr>
          <a:xfrm>
            <a:off x="1922485" y="6015123"/>
            <a:ext cx="648226" cy="648226"/>
            <a:chOff x="868810" y="6029196"/>
            <a:chExt cx="648226" cy="648226"/>
          </a:xfrm>
        </p:grpSpPr>
        <p:grpSp>
          <p:nvGrpSpPr>
            <p:cNvPr id="193" name="Group 192">
              <a:extLst>
                <a:ext uri="{FF2B5EF4-FFF2-40B4-BE49-F238E27FC236}">
                  <a16:creationId xmlns:a16="http://schemas.microsoft.com/office/drawing/2014/main" id="{336D929C-B8B5-4AB9-8840-B206030DE5F2}"/>
                </a:ext>
              </a:extLst>
            </p:cNvPr>
            <p:cNvGrpSpPr/>
            <p:nvPr/>
          </p:nvGrpSpPr>
          <p:grpSpPr>
            <a:xfrm>
              <a:off x="962534" y="6219868"/>
              <a:ext cx="479454" cy="280723"/>
              <a:chOff x="2324101" y="5397500"/>
              <a:chExt cx="1336675" cy="782637"/>
            </a:xfrm>
          </p:grpSpPr>
          <p:sp>
            <p:nvSpPr>
              <p:cNvPr id="195" name="Freeform 121">
                <a:extLst>
                  <a:ext uri="{FF2B5EF4-FFF2-40B4-BE49-F238E27FC236}">
                    <a16:creationId xmlns:a16="http://schemas.microsoft.com/office/drawing/2014/main" id="{A317F1A6-EEAB-4B09-BADA-F71E8E3A9DF4}"/>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6" name="Freeform 122">
                <a:extLst>
                  <a:ext uri="{FF2B5EF4-FFF2-40B4-BE49-F238E27FC236}">
                    <a16:creationId xmlns:a16="http://schemas.microsoft.com/office/drawing/2014/main" id="{99F07C74-9979-4857-87E3-F5FCF907D99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94" name="Oval 193">
              <a:extLst>
                <a:ext uri="{FF2B5EF4-FFF2-40B4-BE49-F238E27FC236}">
                  <a16:creationId xmlns:a16="http://schemas.microsoft.com/office/drawing/2014/main" id="{D017C705-8625-4936-B1CE-1B1E3905CA1D}"/>
                </a:ext>
              </a:extLst>
            </p:cNvPr>
            <p:cNvSpPr/>
            <p:nvPr/>
          </p:nvSpPr>
          <p:spPr bwMode="auto">
            <a:xfrm>
              <a:off x="868810" y="6029196"/>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8E3ED2F5-5CA7-48EE-AB01-C0BC995A9E17}"/>
              </a:ext>
            </a:extLst>
          </p:cNvPr>
          <p:cNvGrpSpPr/>
          <p:nvPr/>
        </p:nvGrpSpPr>
        <p:grpSpPr>
          <a:xfrm>
            <a:off x="9300028" y="6015124"/>
            <a:ext cx="648226" cy="648225"/>
            <a:chOff x="10435471" y="6046372"/>
            <a:chExt cx="648226" cy="648225"/>
          </a:xfrm>
        </p:grpSpPr>
        <p:pic>
          <p:nvPicPr>
            <p:cNvPr id="204" name="Graphic 203">
              <a:extLst>
                <a:ext uri="{FF2B5EF4-FFF2-40B4-BE49-F238E27FC236}">
                  <a16:creationId xmlns:a16="http://schemas.microsoft.com/office/drawing/2014/main" id="{5C0C8F41-09E6-4F2C-99F6-659684665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966" y="6082802"/>
              <a:ext cx="573236" cy="573236"/>
            </a:xfrm>
            <a:prstGeom prst="rect">
              <a:avLst/>
            </a:prstGeom>
          </p:spPr>
        </p:pic>
        <p:sp>
          <p:nvSpPr>
            <p:cNvPr id="205" name="Oval 204">
              <a:extLst>
                <a:ext uri="{FF2B5EF4-FFF2-40B4-BE49-F238E27FC236}">
                  <a16:creationId xmlns:a16="http://schemas.microsoft.com/office/drawing/2014/main" id="{F96E1EC2-EB2D-4AE6-9E37-AE8DB63994AF}"/>
                </a:ext>
              </a:extLst>
            </p:cNvPr>
            <p:cNvSpPr/>
            <p:nvPr/>
          </p:nvSpPr>
          <p:spPr bwMode="auto">
            <a:xfrm>
              <a:off x="10435471" y="6046372"/>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206" name="Graphic 205">
            <a:extLst>
              <a:ext uri="{FF2B5EF4-FFF2-40B4-BE49-F238E27FC236}">
                <a16:creationId xmlns:a16="http://schemas.microsoft.com/office/drawing/2014/main" id="{9B8687A7-0544-413B-A28C-0C065752E4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7169" y="5386637"/>
            <a:ext cx="459078" cy="459078"/>
          </a:xfrm>
          <a:prstGeom prst="rect">
            <a:avLst/>
          </a:prstGeom>
        </p:spPr>
      </p:pic>
      <p:sp>
        <p:nvSpPr>
          <p:cNvPr id="3" name="Rectangle 2">
            <a:extLst>
              <a:ext uri="{FF2B5EF4-FFF2-40B4-BE49-F238E27FC236}">
                <a16:creationId xmlns:a16="http://schemas.microsoft.com/office/drawing/2014/main" id="{E6A05941-0AA0-4074-AE8D-35220636F61A}"/>
              </a:ext>
            </a:extLst>
          </p:cNvPr>
          <p:cNvSpPr/>
          <p:nvPr/>
        </p:nvSpPr>
        <p:spPr>
          <a:xfrm>
            <a:off x="4973741" y="5399686"/>
            <a:ext cx="2235100" cy="480131"/>
          </a:xfrm>
          <a:prstGeom prst="rect">
            <a:avLst/>
          </a:prstGeom>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nvGrpSpPr>
          <p:cNvPr id="165" name="Group 164">
            <a:extLst>
              <a:ext uri="{FF2B5EF4-FFF2-40B4-BE49-F238E27FC236}">
                <a16:creationId xmlns:a16="http://schemas.microsoft.com/office/drawing/2014/main" id="{2231BF4C-4D4E-47AA-94AB-620FAE62D656}"/>
              </a:ext>
            </a:extLst>
          </p:cNvPr>
          <p:cNvGrpSpPr/>
          <p:nvPr/>
        </p:nvGrpSpPr>
        <p:grpSpPr>
          <a:xfrm>
            <a:off x="7455643" y="6015124"/>
            <a:ext cx="648226" cy="648225"/>
            <a:chOff x="7455643" y="6015124"/>
            <a:chExt cx="648226" cy="648225"/>
          </a:xfrm>
        </p:grpSpPr>
        <p:sp>
          <p:nvSpPr>
            <p:cNvPr id="197" name="Oval 196">
              <a:extLst>
                <a:ext uri="{FF2B5EF4-FFF2-40B4-BE49-F238E27FC236}">
                  <a16:creationId xmlns:a16="http://schemas.microsoft.com/office/drawing/2014/main" id="{E66D249E-CB63-4159-B79C-D854C83D9D0F}"/>
                </a:ext>
              </a:extLst>
            </p:cNvPr>
            <p:cNvSpPr/>
            <p:nvPr/>
          </p:nvSpPr>
          <p:spPr bwMode="auto">
            <a:xfrm>
              <a:off x="7455643" y="6015124"/>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7" name="Graphic 206">
              <a:extLst>
                <a:ext uri="{FF2B5EF4-FFF2-40B4-BE49-F238E27FC236}">
                  <a16:creationId xmlns:a16="http://schemas.microsoft.com/office/drawing/2014/main" id="{3660F5D2-878E-4F4B-BD8C-01ECE7124122}"/>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11052"/>
            <a:stretch/>
          </p:blipFill>
          <p:spPr>
            <a:xfrm>
              <a:off x="7550265" y="6100217"/>
              <a:ext cx="458980" cy="398976"/>
            </a:xfrm>
            <a:prstGeom prst="rect">
              <a:avLst/>
            </a:prstGeom>
          </p:spPr>
        </p:pic>
      </p:grpSp>
    </p:spTree>
    <p:extLst>
      <p:ext uri="{BB962C8B-B14F-4D97-AF65-F5344CB8AC3E}">
        <p14:creationId xmlns:p14="http://schemas.microsoft.com/office/powerpoint/2010/main" val="405246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fade">
                                      <p:cBhvr>
                                        <p:cTn id="16" dur="500"/>
                                        <p:tgtEl>
                                          <p:spTgt spid="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nodeType="withEffect">
                                  <p:stCondLst>
                                    <p:cond delay="10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10" presetClass="entr" presetSubtype="0" fill="hold" nodeType="withEffect">
                                  <p:stCondLst>
                                    <p:cond delay="200"/>
                                  </p:stCondLst>
                                  <p:childTnLst>
                                    <p:set>
                                      <p:cBhvr>
                                        <p:cTn id="24" dur="1" fill="hold">
                                          <p:stCondLst>
                                            <p:cond delay="0"/>
                                          </p:stCondLst>
                                        </p:cTn>
                                        <p:tgtEl>
                                          <p:spTgt spid="168"/>
                                        </p:tgtEl>
                                        <p:attrNameLst>
                                          <p:attrName>style.visibility</p:attrName>
                                        </p:attrNameLst>
                                      </p:cBhvr>
                                      <p:to>
                                        <p:strVal val="visible"/>
                                      </p:to>
                                    </p:set>
                                    <p:animEffect transition="in" filter="fade">
                                      <p:cBhvr>
                                        <p:cTn id="25" dur="500"/>
                                        <p:tgtEl>
                                          <p:spTgt spid="168"/>
                                        </p:tgtEl>
                                      </p:cBhvr>
                                    </p:animEffect>
                                  </p:childTnLst>
                                </p:cTn>
                              </p:par>
                              <p:par>
                                <p:cTn id="26" presetID="10" presetClass="entr" presetSubtype="0" fill="hold" nodeType="withEffect">
                                  <p:stCondLst>
                                    <p:cond delay="300"/>
                                  </p:stCondLst>
                                  <p:childTnLst>
                                    <p:set>
                                      <p:cBhvr>
                                        <p:cTn id="27" dur="1" fill="hold">
                                          <p:stCondLst>
                                            <p:cond delay="0"/>
                                          </p:stCondLst>
                                        </p:cTn>
                                        <p:tgtEl>
                                          <p:spTgt spid="176"/>
                                        </p:tgtEl>
                                        <p:attrNameLst>
                                          <p:attrName>style.visibility</p:attrName>
                                        </p:attrNameLst>
                                      </p:cBhvr>
                                      <p:to>
                                        <p:strVal val="visible"/>
                                      </p:to>
                                    </p:set>
                                    <p:animEffect transition="in" filter="fade">
                                      <p:cBhvr>
                                        <p:cTn id="28" dur="500"/>
                                        <p:tgtEl>
                                          <p:spTgt spid="176"/>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300"/>
                                        <p:tgtEl>
                                          <p:spTgt spid="12"/>
                                        </p:tgtEl>
                                      </p:cBhvr>
                                    </p:animEffect>
                                  </p:childTnLst>
                                </p:cTn>
                              </p:par>
                              <p:par>
                                <p:cTn id="38" presetID="10" presetClass="entr" presetSubtype="0" fill="hold" nodeType="withEffect">
                                  <p:stCondLst>
                                    <p:cond delay="90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par>
                                <p:cTn id="41" presetID="10" presetClass="entr" presetSubtype="0" fill="hold" nodeType="withEffect">
                                  <p:stCondLst>
                                    <p:cond delay="30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BF77D29D-6F59-45E8-841C-5E15A511ABFE}"/>
              </a:ext>
            </a:extLst>
          </p:cNvPr>
          <p:cNvSpPr/>
          <p:nvPr/>
        </p:nvSpPr>
        <p:spPr bwMode="auto">
          <a:xfrm>
            <a:off x="0" y="5277700"/>
            <a:ext cx="12192000" cy="15803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03" name="Group 102">
            <a:extLst>
              <a:ext uri="{FF2B5EF4-FFF2-40B4-BE49-F238E27FC236}">
                <a16:creationId xmlns:a16="http://schemas.microsoft.com/office/drawing/2014/main" id="{5EC06068-B46E-4FAA-B47B-EA38EFA1FB48}"/>
              </a:ext>
            </a:extLst>
          </p:cNvPr>
          <p:cNvGrpSpPr/>
          <p:nvPr/>
        </p:nvGrpSpPr>
        <p:grpSpPr>
          <a:xfrm>
            <a:off x="-232440" y="4050821"/>
            <a:ext cx="12383752" cy="1121463"/>
            <a:chOff x="-359166" y="1894404"/>
            <a:chExt cx="12632072" cy="1143951"/>
          </a:xfrm>
        </p:grpSpPr>
        <p:grpSp>
          <p:nvGrpSpPr>
            <p:cNvPr id="104" name="Group 103">
              <a:extLst>
                <a:ext uri="{FF2B5EF4-FFF2-40B4-BE49-F238E27FC236}">
                  <a16:creationId xmlns:a16="http://schemas.microsoft.com/office/drawing/2014/main" id="{06528054-BBC7-4535-A68B-1BACFF239CDA}"/>
                </a:ext>
              </a:extLst>
            </p:cNvPr>
            <p:cNvGrpSpPr/>
            <p:nvPr/>
          </p:nvGrpSpPr>
          <p:grpSpPr>
            <a:xfrm>
              <a:off x="-359166" y="1894404"/>
              <a:ext cx="12106163" cy="492309"/>
              <a:chOff x="-359166" y="1894404"/>
              <a:chExt cx="12106163" cy="492309"/>
            </a:xfrm>
          </p:grpSpPr>
          <p:sp>
            <p:nvSpPr>
              <p:cNvPr id="131" name="Hexagon 130">
                <a:extLst>
                  <a:ext uri="{FF2B5EF4-FFF2-40B4-BE49-F238E27FC236}">
                    <a16:creationId xmlns:a16="http://schemas.microsoft.com/office/drawing/2014/main" id="{4B932B4C-12FA-4ADF-AFBB-DC1F53B72D0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Hexagon 131">
                <a:extLst>
                  <a:ext uri="{FF2B5EF4-FFF2-40B4-BE49-F238E27FC236}">
                    <a16:creationId xmlns:a16="http://schemas.microsoft.com/office/drawing/2014/main" id="{B5CCD27D-E5DC-4EDB-B2D1-2AA6F3D24492}"/>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Hexagon 132">
                <a:extLst>
                  <a:ext uri="{FF2B5EF4-FFF2-40B4-BE49-F238E27FC236}">
                    <a16:creationId xmlns:a16="http://schemas.microsoft.com/office/drawing/2014/main" id="{001948B2-840A-48FF-A142-8573F16B300E}"/>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Hexagon 142">
                <a:extLst>
                  <a:ext uri="{FF2B5EF4-FFF2-40B4-BE49-F238E27FC236}">
                    <a16:creationId xmlns:a16="http://schemas.microsoft.com/office/drawing/2014/main" id="{70436CAA-1A34-4EA5-98EF-1598E1804005}"/>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Hexagon 143">
                <a:extLst>
                  <a:ext uri="{FF2B5EF4-FFF2-40B4-BE49-F238E27FC236}">
                    <a16:creationId xmlns:a16="http://schemas.microsoft.com/office/drawing/2014/main" id="{EA904647-A17F-4DA4-85CB-CE796A2FB92D}"/>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Hexagon 144">
                <a:extLst>
                  <a:ext uri="{FF2B5EF4-FFF2-40B4-BE49-F238E27FC236}">
                    <a16:creationId xmlns:a16="http://schemas.microsoft.com/office/drawing/2014/main" id="{F4612F5C-2C94-4EF3-A33E-71B45E4EC976}"/>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Hexagon 145">
                <a:extLst>
                  <a:ext uri="{FF2B5EF4-FFF2-40B4-BE49-F238E27FC236}">
                    <a16:creationId xmlns:a16="http://schemas.microsoft.com/office/drawing/2014/main" id="{F67ED48E-C42D-456B-8F10-074A7A52ED1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Hexagon 146">
                <a:extLst>
                  <a:ext uri="{FF2B5EF4-FFF2-40B4-BE49-F238E27FC236}">
                    <a16:creationId xmlns:a16="http://schemas.microsoft.com/office/drawing/2014/main" id="{EB3310F5-D3C7-4696-BD06-6929FC41B673}"/>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Hexagon 147">
                <a:extLst>
                  <a:ext uri="{FF2B5EF4-FFF2-40B4-BE49-F238E27FC236}">
                    <a16:creationId xmlns:a16="http://schemas.microsoft.com/office/drawing/2014/main" id="{06C3E145-E2EB-49F3-95EE-A233FFA7E29B}"/>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Hexagon 148">
                <a:extLst>
                  <a:ext uri="{FF2B5EF4-FFF2-40B4-BE49-F238E27FC236}">
                    <a16:creationId xmlns:a16="http://schemas.microsoft.com/office/drawing/2014/main" id="{11CB5F25-02C3-43E2-AB99-74320F1A7841}"/>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Hexagon 149">
                <a:extLst>
                  <a:ext uri="{FF2B5EF4-FFF2-40B4-BE49-F238E27FC236}">
                    <a16:creationId xmlns:a16="http://schemas.microsoft.com/office/drawing/2014/main" id="{27A96F8F-BCE3-43D6-94C3-EA7B9DC9FF23}"/>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Hexagon 153">
                <a:extLst>
                  <a:ext uri="{FF2B5EF4-FFF2-40B4-BE49-F238E27FC236}">
                    <a16:creationId xmlns:a16="http://schemas.microsoft.com/office/drawing/2014/main" id="{8B3B53D7-31E0-494D-B29A-6B7A8BF9153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CFFFB85-3A23-4548-97EC-6A386FC945B3}"/>
                </a:ext>
              </a:extLst>
            </p:cNvPr>
            <p:cNvGrpSpPr/>
            <p:nvPr/>
          </p:nvGrpSpPr>
          <p:grpSpPr>
            <a:xfrm>
              <a:off x="166743" y="2231934"/>
              <a:ext cx="12106163" cy="492309"/>
              <a:chOff x="166743" y="2231934"/>
              <a:chExt cx="12106163" cy="492309"/>
            </a:xfrm>
          </p:grpSpPr>
          <p:sp>
            <p:nvSpPr>
              <p:cNvPr id="119" name="Hexagon 118">
                <a:extLst>
                  <a:ext uri="{FF2B5EF4-FFF2-40B4-BE49-F238E27FC236}">
                    <a16:creationId xmlns:a16="http://schemas.microsoft.com/office/drawing/2014/main" id="{BFBACA4E-A41E-4794-93CA-C77907FE0A06}"/>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D15F17B4-D7FE-4D4F-9797-26C05F99578A}"/>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extLst>
                  <a:ext uri="{FF2B5EF4-FFF2-40B4-BE49-F238E27FC236}">
                    <a16:creationId xmlns:a16="http://schemas.microsoft.com/office/drawing/2014/main" id="{45C7D336-505F-41F3-B0F1-F50ACE19B7CE}"/>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50D8F2E8-1AE6-4C9E-911F-E08810146177}"/>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D4F31820-4BC5-4B6E-A16D-38F3E58F862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extLst>
                  <a:ext uri="{FF2B5EF4-FFF2-40B4-BE49-F238E27FC236}">
                    <a16:creationId xmlns:a16="http://schemas.microsoft.com/office/drawing/2014/main" id="{8D4825A5-CDB2-47DF-A258-E6DFC996D676}"/>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extLst>
                  <a:ext uri="{FF2B5EF4-FFF2-40B4-BE49-F238E27FC236}">
                    <a16:creationId xmlns:a16="http://schemas.microsoft.com/office/drawing/2014/main" id="{68F43D1C-A3EE-47F3-8586-021AD4CD182A}"/>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extLst>
                  <a:ext uri="{FF2B5EF4-FFF2-40B4-BE49-F238E27FC236}">
                    <a16:creationId xmlns:a16="http://schemas.microsoft.com/office/drawing/2014/main" id="{F75F0405-AF4F-415C-BDA4-0FEB12160D64}"/>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extLst>
                  <a:ext uri="{FF2B5EF4-FFF2-40B4-BE49-F238E27FC236}">
                    <a16:creationId xmlns:a16="http://schemas.microsoft.com/office/drawing/2014/main" id="{8FF86C56-335D-4536-BD4F-4F45E2384578}"/>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Hexagon 127">
                <a:extLst>
                  <a:ext uri="{FF2B5EF4-FFF2-40B4-BE49-F238E27FC236}">
                    <a16:creationId xmlns:a16="http://schemas.microsoft.com/office/drawing/2014/main" id="{4462F906-34A5-4A57-A5C5-7C36519A2C42}"/>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extLst>
                  <a:ext uri="{FF2B5EF4-FFF2-40B4-BE49-F238E27FC236}">
                    <a16:creationId xmlns:a16="http://schemas.microsoft.com/office/drawing/2014/main" id="{7EE82C97-2D6F-4D85-9624-CD92C241FF2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extLst>
                  <a:ext uri="{FF2B5EF4-FFF2-40B4-BE49-F238E27FC236}">
                    <a16:creationId xmlns:a16="http://schemas.microsoft.com/office/drawing/2014/main" id="{8A3461EB-C868-4131-A1AD-5C2FFD8D14BF}"/>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0EB5CFA5-2606-4CF2-92C7-DAB41AD665CA}"/>
                </a:ext>
              </a:extLst>
            </p:cNvPr>
            <p:cNvGrpSpPr/>
            <p:nvPr/>
          </p:nvGrpSpPr>
          <p:grpSpPr>
            <a:xfrm>
              <a:off x="-359166" y="2546046"/>
              <a:ext cx="12106163" cy="492309"/>
              <a:chOff x="-359166" y="2546046"/>
              <a:chExt cx="12106163" cy="492309"/>
            </a:xfrm>
          </p:grpSpPr>
          <p:sp>
            <p:nvSpPr>
              <p:cNvPr id="107" name="Hexagon 106">
                <a:extLst>
                  <a:ext uri="{FF2B5EF4-FFF2-40B4-BE49-F238E27FC236}">
                    <a16:creationId xmlns:a16="http://schemas.microsoft.com/office/drawing/2014/main" id="{4054881E-FC13-4C32-9DE5-B42A1A9DF0E8}"/>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Hexagon 107">
                <a:extLst>
                  <a:ext uri="{FF2B5EF4-FFF2-40B4-BE49-F238E27FC236}">
                    <a16:creationId xmlns:a16="http://schemas.microsoft.com/office/drawing/2014/main" id="{47899F87-3FEF-4C7D-89E6-73A1DBA44948}"/>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Hexagon 108">
                <a:extLst>
                  <a:ext uri="{FF2B5EF4-FFF2-40B4-BE49-F238E27FC236}">
                    <a16:creationId xmlns:a16="http://schemas.microsoft.com/office/drawing/2014/main" id="{75C6A332-F329-4557-8839-51F5145307CF}"/>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Hexagon 109">
                <a:extLst>
                  <a:ext uri="{FF2B5EF4-FFF2-40B4-BE49-F238E27FC236}">
                    <a16:creationId xmlns:a16="http://schemas.microsoft.com/office/drawing/2014/main" id="{2292596D-DFDB-49A8-A847-BA42E132A516}"/>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extLst>
                  <a:ext uri="{FF2B5EF4-FFF2-40B4-BE49-F238E27FC236}">
                    <a16:creationId xmlns:a16="http://schemas.microsoft.com/office/drawing/2014/main" id="{0BF99EB8-6A9D-49DD-9112-D602361F092F}"/>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extLst>
                  <a:ext uri="{FF2B5EF4-FFF2-40B4-BE49-F238E27FC236}">
                    <a16:creationId xmlns:a16="http://schemas.microsoft.com/office/drawing/2014/main" id="{04C59022-ACA5-4FC2-8FD2-B50A355EF34B}"/>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extLst>
                  <a:ext uri="{FF2B5EF4-FFF2-40B4-BE49-F238E27FC236}">
                    <a16:creationId xmlns:a16="http://schemas.microsoft.com/office/drawing/2014/main" id="{C0ADF1F8-4B2F-49AF-B9A9-8C1A0E4F2009}"/>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extLst>
                  <a:ext uri="{FF2B5EF4-FFF2-40B4-BE49-F238E27FC236}">
                    <a16:creationId xmlns:a16="http://schemas.microsoft.com/office/drawing/2014/main" id="{D79BFD56-69F4-4487-87B3-CBCA35DBD067}"/>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extLst>
                  <a:ext uri="{FF2B5EF4-FFF2-40B4-BE49-F238E27FC236}">
                    <a16:creationId xmlns:a16="http://schemas.microsoft.com/office/drawing/2014/main" id="{948A7ADF-5DA6-49E6-933A-CCFDEF8A4075}"/>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extLst>
                  <a:ext uri="{FF2B5EF4-FFF2-40B4-BE49-F238E27FC236}">
                    <a16:creationId xmlns:a16="http://schemas.microsoft.com/office/drawing/2014/main" id="{519ECC15-E484-4079-950A-1079A43EF934}"/>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extLst>
                  <a:ext uri="{FF2B5EF4-FFF2-40B4-BE49-F238E27FC236}">
                    <a16:creationId xmlns:a16="http://schemas.microsoft.com/office/drawing/2014/main" id="{B61C129E-2A7D-453A-ADF9-1ED2750C8063}"/>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extLst>
                  <a:ext uri="{FF2B5EF4-FFF2-40B4-BE49-F238E27FC236}">
                    <a16:creationId xmlns:a16="http://schemas.microsoft.com/office/drawing/2014/main" id="{E102FAAA-1729-43E8-AFBB-2D738066E8C2}"/>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5" name="Rectangle 154">
            <a:extLst>
              <a:ext uri="{FF2B5EF4-FFF2-40B4-BE49-F238E27FC236}">
                <a16:creationId xmlns:a16="http://schemas.microsoft.com/office/drawing/2014/main" id="{AB9C5290-E68A-4BC7-8616-44305C52C409}"/>
              </a:ext>
            </a:extLst>
          </p:cNvPr>
          <p:cNvSpPr/>
          <p:nvPr/>
        </p:nvSpPr>
        <p:spPr bwMode="auto">
          <a:xfrm>
            <a:off x="0" y="3888226"/>
            <a:ext cx="12192000" cy="1393868"/>
          </a:xfrm>
          <a:prstGeom prst="rect">
            <a:avLst/>
          </a:prstGeom>
          <a:gradFill>
            <a:gsLst>
              <a:gs pos="30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a:extLst>
              <a:ext uri="{FF2B5EF4-FFF2-40B4-BE49-F238E27FC236}">
                <a16:creationId xmlns:a16="http://schemas.microsoft.com/office/drawing/2014/main" id="{83B282C0-FFA1-4DCC-BCAD-67CC4C1AC83E}"/>
              </a:ext>
            </a:extLst>
          </p:cNvPr>
          <p:cNvGrpSpPr/>
          <p:nvPr/>
        </p:nvGrpSpPr>
        <p:grpSpPr>
          <a:xfrm>
            <a:off x="259433" y="5066870"/>
            <a:ext cx="11868183" cy="482631"/>
            <a:chOff x="166743" y="3220231"/>
            <a:chExt cx="12106163" cy="492309"/>
          </a:xfrm>
          <a:solidFill>
            <a:schemeClr val="tx1"/>
          </a:solidFill>
        </p:grpSpPr>
        <p:sp>
          <p:nvSpPr>
            <p:cNvPr id="157" name="Hexagon 156">
              <a:extLst>
                <a:ext uri="{FF2B5EF4-FFF2-40B4-BE49-F238E27FC236}">
                  <a16:creationId xmlns:a16="http://schemas.microsoft.com/office/drawing/2014/main" id="{40E2CF88-A8CA-4F4A-A9E0-BBE2B754670D}"/>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Hexagon 157">
              <a:extLst>
                <a:ext uri="{FF2B5EF4-FFF2-40B4-BE49-F238E27FC236}">
                  <a16:creationId xmlns:a16="http://schemas.microsoft.com/office/drawing/2014/main" id="{CCF18989-665C-46E3-99F4-12ABE738D1F3}"/>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Hexagon 158">
              <a:extLst>
                <a:ext uri="{FF2B5EF4-FFF2-40B4-BE49-F238E27FC236}">
                  <a16:creationId xmlns:a16="http://schemas.microsoft.com/office/drawing/2014/main" id="{E8B434DF-B137-458A-B910-957FF5F0C871}"/>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Hexagon 159">
              <a:extLst>
                <a:ext uri="{FF2B5EF4-FFF2-40B4-BE49-F238E27FC236}">
                  <a16:creationId xmlns:a16="http://schemas.microsoft.com/office/drawing/2014/main" id="{359ACDC3-B596-4DD6-9B0B-F98CC4820A22}"/>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Hexagon 160">
              <a:extLst>
                <a:ext uri="{FF2B5EF4-FFF2-40B4-BE49-F238E27FC236}">
                  <a16:creationId xmlns:a16="http://schemas.microsoft.com/office/drawing/2014/main" id="{FED16521-0A6A-499D-BA93-F6BF41CEB4B1}"/>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Hexagon 161">
              <a:extLst>
                <a:ext uri="{FF2B5EF4-FFF2-40B4-BE49-F238E27FC236}">
                  <a16:creationId xmlns:a16="http://schemas.microsoft.com/office/drawing/2014/main" id="{6184E095-7A4C-4F30-A419-2961B9555E68}"/>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Hexagon 162">
              <a:extLst>
                <a:ext uri="{FF2B5EF4-FFF2-40B4-BE49-F238E27FC236}">
                  <a16:creationId xmlns:a16="http://schemas.microsoft.com/office/drawing/2014/main" id="{B08CBF53-9E4A-4368-A64E-8A82AE14B3C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Hexagon 163">
              <a:extLst>
                <a:ext uri="{FF2B5EF4-FFF2-40B4-BE49-F238E27FC236}">
                  <a16:creationId xmlns:a16="http://schemas.microsoft.com/office/drawing/2014/main" id="{6354020F-96A9-4DB3-907B-5B90519FF745}"/>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Hexagon 164">
              <a:extLst>
                <a:ext uri="{FF2B5EF4-FFF2-40B4-BE49-F238E27FC236}">
                  <a16:creationId xmlns:a16="http://schemas.microsoft.com/office/drawing/2014/main" id="{DA4143CA-5FC0-42A2-858D-79FD95464045}"/>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Hexagon 165">
              <a:extLst>
                <a:ext uri="{FF2B5EF4-FFF2-40B4-BE49-F238E27FC236}">
                  <a16:creationId xmlns:a16="http://schemas.microsoft.com/office/drawing/2014/main" id="{15B985D2-8EC9-489F-AA80-A4DB1E595048}"/>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Hexagon 166">
              <a:extLst>
                <a:ext uri="{FF2B5EF4-FFF2-40B4-BE49-F238E27FC236}">
                  <a16:creationId xmlns:a16="http://schemas.microsoft.com/office/drawing/2014/main" id="{4080BA35-2C28-4135-8339-7CFFDA4AE44C}"/>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Hexagon 170">
              <a:extLst>
                <a:ext uri="{FF2B5EF4-FFF2-40B4-BE49-F238E27FC236}">
                  <a16:creationId xmlns:a16="http://schemas.microsoft.com/office/drawing/2014/main" id="{88C8044C-1D8E-4704-84C4-5F4EE7F974C8}"/>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C01B7624-9662-42FE-A0D2-79F51761C276}"/>
              </a:ext>
            </a:extLst>
          </p:cNvPr>
          <p:cNvGrpSpPr/>
          <p:nvPr/>
        </p:nvGrpSpPr>
        <p:grpSpPr>
          <a:xfrm>
            <a:off x="5611257" y="6015123"/>
            <a:ext cx="648226" cy="648226"/>
            <a:chOff x="5995563" y="6029198"/>
            <a:chExt cx="648226" cy="648226"/>
          </a:xfrm>
        </p:grpSpPr>
        <p:grpSp>
          <p:nvGrpSpPr>
            <p:cNvPr id="176" name="Group 175">
              <a:extLst>
                <a:ext uri="{FF2B5EF4-FFF2-40B4-BE49-F238E27FC236}">
                  <a16:creationId xmlns:a16="http://schemas.microsoft.com/office/drawing/2014/main" id="{577D783C-677F-45FD-8CA3-62A81CEBD2F1}"/>
                </a:ext>
              </a:extLst>
            </p:cNvPr>
            <p:cNvGrpSpPr/>
            <p:nvPr/>
          </p:nvGrpSpPr>
          <p:grpSpPr>
            <a:xfrm>
              <a:off x="6211622" y="6183204"/>
              <a:ext cx="263975" cy="338085"/>
              <a:chOff x="6654800" y="5372100"/>
              <a:chExt cx="593725" cy="760413"/>
            </a:xfrm>
          </p:grpSpPr>
          <p:sp>
            <p:nvSpPr>
              <p:cNvPr id="178" name="Freeform 130">
                <a:extLst>
                  <a:ext uri="{FF2B5EF4-FFF2-40B4-BE49-F238E27FC236}">
                    <a16:creationId xmlns:a16="http://schemas.microsoft.com/office/drawing/2014/main" id="{EEEE7E8F-B07F-4E38-A789-EE847250FF6C}"/>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Rectangle 134">
                <a:extLst>
                  <a:ext uri="{FF2B5EF4-FFF2-40B4-BE49-F238E27FC236}">
                    <a16:creationId xmlns:a16="http://schemas.microsoft.com/office/drawing/2014/main" id="{BE2FB82F-2BB7-4AAA-BA0F-39726F360481}"/>
                  </a:ext>
                </a:extLst>
              </p:cNvPr>
              <p:cNvSpPr>
                <a:spLocks noChangeArrowheads="1"/>
              </p:cNvSpPr>
              <p:nvPr/>
            </p:nvSpPr>
            <p:spPr bwMode="auto">
              <a:xfrm>
                <a:off x="6910388" y="5665788"/>
                <a:ext cx="338137" cy="46672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2" name="Freeform 135">
                <a:extLst>
                  <a:ext uri="{FF2B5EF4-FFF2-40B4-BE49-F238E27FC236}">
                    <a16:creationId xmlns:a16="http://schemas.microsoft.com/office/drawing/2014/main" id="{1D7ABD2A-CAF8-4A12-A69C-F039292A0F9F}"/>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77" name="Oval 176">
              <a:extLst>
                <a:ext uri="{FF2B5EF4-FFF2-40B4-BE49-F238E27FC236}">
                  <a16:creationId xmlns:a16="http://schemas.microsoft.com/office/drawing/2014/main" id="{F80DD1B0-A46D-45C6-8050-B0C3FE71C008}"/>
                </a:ext>
              </a:extLst>
            </p:cNvPr>
            <p:cNvSpPr/>
            <p:nvPr/>
          </p:nvSpPr>
          <p:spPr bwMode="auto">
            <a:xfrm>
              <a:off x="5995563" y="6029198"/>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708BD2A9-9A14-42E2-8B04-3A852F62FA85}"/>
              </a:ext>
            </a:extLst>
          </p:cNvPr>
          <p:cNvGrpSpPr/>
          <p:nvPr/>
        </p:nvGrpSpPr>
        <p:grpSpPr>
          <a:xfrm>
            <a:off x="3766871" y="6015124"/>
            <a:ext cx="648226" cy="648225"/>
            <a:chOff x="3333563" y="6055609"/>
            <a:chExt cx="648226" cy="648225"/>
          </a:xfrm>
        </p:grpSpPr>
        <p:grpSp>
          <p:nvGrpSpPr>
            <p:cNvPr id="188" name="Group 187">
              <a:extLst>
                <a:ext uri="{FF2B5EF4-FFF2-40B4-BE49-F238E27FC236}">
                  <a16:creationId xmlns:a16="http://schemas.microsoft.com/office/drawing/2014/main" id="{CAF86E65-A02C-4EEA-8E87-B63D81ACEEF7}"/>
                </a:ext>
              </a:extLst>
            </p:cNvPr>
            <p:cNvGrpSpPr/>
            <p:nvPr/>
          </p:nvGrpSpPr>
          <p:grpSpPr>
            <a:xfrm>
              <a:off x="3451935" y="6304635"/>
              <a:ext cx="411468" cy="192329"/>
              <a:chOff x="8529638" y="5526088"/>
              <a:chExt cx="1120775" cy="523875"/>
            </a:xfrm>
          </p:grpSpPr>
          <p:sp>
            <p:nvSpPr>
              <p:cNvPr id="190" name="Freeform 139">
                <a:extLst>
                  <a:ext uri="{FF2B5EF4-FFF2-40B4-BE49-F238E27FC236}">
                    <a16:creationId xmlns:a16="http://schemas.microsoft.com/office/drawing/2014/main" id="{16FF1BB4-BBA1-4755-8BA3-BFBA47BB622D}"/>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1" name="Freeform 140">
                <a:extLst>
                  <a:ext uri="{FF2B5EF4-FFF2-40B4-BE49-F238E27FC236}">
                    <a16:creationId xmlns:a16="http://schemas.microsoft.com/office/drawing/2014/main" id="{F611B54D-B127-434B-B2D4-FAC4CC390A3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89" name="Oval 188">
              <a:extLst>
                <a:ext uri="{FF2B5EF4-FFF2-40B4-BE49-F238E27FC236}">
                  <a16:creationId xmlns:a16="http://schemas.microsoft.com/office/drawing/2014/main" id="{6F6E3EC6-2AC9-45FD-9AB9-5DA96C76CD6E}"/>
                </a:ext>
              </a:extLst>
            </p:cNvPr>
            <p:cNvSpPr/>
            <p:nvPr/>
          </p:nvSpPr>
          <p:spPr bwMode="auto">
            <a:xfrm>
              <a:off x="3333563" y="6055609"/>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A8C442D3-6E83-4C05-AD86-3E8ED6F49F9A}"/>
              </a:ext>
            </a:extLst>
          </p:cNvPr>
          <p:cNvGrpSpPr/>
          <p:nvPr/>
        </p:nvGrpSpPr>
        <p:grpSpPr>
          <a:xfrm>
            <a:off x="1922485" y="6015123"/>
            <a:ext cx="648226" cy="648226"/>
            <a:chOff x="868810" y="6029196"/>
            <a:chExt cx="648226" cy="648226"/>
          </a:xfrm>
        </p:grpSpPr>
        <p:grpSp>
          <p:nvGrpSpPr>
            <p:cNvPr id="193" name="Group 192">
              <a:extLst>
                <a:ext uri="{FF2B5EF4-FFF2-40B4-BE49-F238E27FC236}">
                  <a16:creationId xmlns:a16="http://schemas.microsoft.com/office/drawing/2014/main" id="{F2066CD0-6BD7-4EF5-A223-0DFB955030ED}"/>
                </a:ext>
              </a:extLst>
            </p:cNvPr>
            <p:cNvGrpSpPr/>
            <p:nvPr/>
          </p:nvGrpSpPr>
          <p:grpSpPr>
            <a:xfrm>
              <a:off x="962534" y="6219868"/>
              <a:ext cx="479454" cy="280723"/>
              <a:chOff x="2324101" y="5397500"/>
              <a:chExt cx="1336675" cy="782637"/>
            </a:xfrm>
          </p:grpSpPr>
          <p:sp>
            <p:nvSpPr>
              <p:cNvPr id="195" name="Freeform 121">
                <a:extLst>
                  <a:ext uri="{FF2B5EF4-FFF2-40B4-BE49-F238E27FC236}">
                    <a16:creationId xmlns:a16="http://schemas.microsoft.com/office/drawing/2014/main" id="{8C7C6B68-98A8-4D43-A368-870E80CD726D}"/>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6" name="Freeform 122">
                <a:extLst>
                  <a:ext uri="{FF2B5EF4-FFF2-40B4-BE49-F238E27FC236}">
                    <a16:creationId xmlns:a16="http://schemas.microsoft.com/office/drawing/2014/main" id="{7E7730E3-2D41-4C4F-B23E-374D33575452}"/>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94" name="Oval 193">
              <a:extLst>
                <a:ext uri="{FF2B5EF4-FFF2-40B4-BE49-F238E27FC236}">
                  <a16:creationId xmlns:a16="http://schemas.microsoft.com/office/drawing/2014/main" id="{26D0B896-AD34-4F34-9F36-DA419278DFE5}"/>
                </a:ext>
              </a:extLst>
            </p:cNvPr>
            <p:cNvSpPr/>
            <p:nvPr/>
          </p:nvSpPr>
          <p:spPr bwMode="auto">
            <a:xfrm>
              <a:off x="868810" y="6029196"/>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7E7D9F6B-E671-475E-A792-B793512D9E9C}"/>
              </a:ext>
            </a:extLst>
          </p:cNvPr>
          <p:cNvGrpSpPr/>
          <p:nvPr/>
        </p:nvGrpSpPr>
        <p:grpSpPr>
          <a:xfrm>
            <a:off x="9300028" y="6015124"/>
            <a:ext cx="648226" cy="648225"/>
            <a:chOff x="10435471" y="6046372"/>
            <a:chExt cx="648226" cy="648225"/>
          </a:xfrm>
        </p:grpSpPr>
        <p:pic>
          <p:nvPicPr>
            <p:cNvPr id="203" name="Graphic 202">
              <a:extLst>
                <a:ext uri="{FF2B5EF4-FFF2-40B4-BE49-F238E27FC236}">
                  <a16:creationId xmlns:a16="http://schemas.microsoft.com/office/drawing/2014/main" id="{054E31FE-9D34-4B9C-A061-0D0E9C885A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966" y="6082802"/>
              <a:ext cx="573236" cy="573236"/>
            </a:xfrm>
            <a:prstGeom prst="rect">
              <a:avLst/>
            </a:prstGeom>
          </p:spPr>
        </p:pic>
        <p:sp>
          <p:nvSpPr>
            <p:cNvPr id="204" name="Oval 203">
              <a:extLst>
                <a:ext uri="{FF2B5EF4-FFF2-40B4-BE49-F238E27FC236}">
                  <a16:creationId xmlns:a16="http://schemas.microsoft.com/office/drawing/2014/main" id="{E2293593-015D-4921-9D42-7BAF3E812FB4}"/>
                </a:ext>
              </a:extLst>
            </p:cNvPr>
            <p:cNvSpPr/>
            <p:nvPr/>
          </p:nvSpPr>
          <p:spPr bwMode="auto">
            <a:xfrm>
              <a:off x="10435471" y="6046372"/>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205" name="Graphic 204">
            <a:extLst>
              <a:ext uri="{FF2B5EF4-FFF2-40B4-BE49-F238E27FC236}">
                <a16:creationId xmlns:a16="http://schemas.microsoft.com/office/drawing/2014/main" id="{CC4C7E8A-4C88-422D-A951-B954F94154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7169" y="5386637"/>
            <a:ext cx="459078" cy="459078"/>
          </a:xfrm>
          <a:prstGeom prst="rect">
            <a:avLst/>
          </a:prstGeom>
        </p:spPr>
      </p:pic>
      <p:sp>
        <p:nvSpPr>
          <p:cNvPr id="206" name="Rectangle 205">
            <a:extLst>
              <a:ext uri="{FF2B5EF4-FFF2-40B4-BE49-F238E27FC236}">
                <a16:creationId xmlns:a16="http://schemas.microsoft.com/office/drawing/2014/main" id="{8A1E5024-CAFB-403A-AC6D-9B0806139132}"/>
              </a:ext>
            </a:extLst>
          </p:cNvPr>
          <p:cNvSpPr/>
          <p:nvPr/>
        </p:nvSpPr>
        <p:spPr>
          <a:xfrm>
            <a:off x="4973741" y="5399686"/>
            <a:ext cx="2235100" cy="480131"/>
          </a:xfrm>
          <a:prstGeom prst="rect">
            <a:avLst/>
          </a:prstGeom>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Service Fabric Mesh - Cloud-native </a:t>
            </a:r>
            <a:endParaRPr lang="en-US" dirty="0">
              <a:solidFill>
                <a:sysClr val="windowText" lastClr="000000"/>
              </a:solidFill>
            </a:endParaRPr>
          </a:p>
        </p:txBody>
      </p:sp>
      <p:grpSp>
        <p:nvGrpSpPr>
          <p:cNvPr id="135" name="Group 134">
            <a:extLst>
              <a:ext uri="{FF2B5EF4-FFF2-40B4-BE49-F238E27FC236}">
                <a16:creationId xmlns:a16="http://schemas.microsoft.com/office/drawing/2014/main" id="{DCE12C46-AB7C-495B-8F34-4B40A158596B}"/>
              </a:ext>
            </a:extLst>
          </p:cNvPr>
          <p:cNvGrpSpPr>
            <a:grpSpLocks noChangeAspect="1"/>
          </p:cNvGrpSpPr>
          <p:nvPr/>
        </p:nvGrpSpPr>
        <p:grpSpPr>
          <a:xfrm>
            <a:off x="7392478" y="2488141"/>
            <a:ext cx="864939" cy="745637"/>
            <a:chOff x="609937" y="2683669"/>
            <a:chExt cx="791685" cy="682487"/>
          </a:xfrm>
        </p:grpSpPr>
        <p:sp>
          <p:nvSpPr>
            <p:cNvPr id="136" name="Hexagon 135">
              <a:extLst>
                <a:ext uri="{FF2B5EF4-FFF2-40B4-BE49-F238E27FC236}">
                  <a16:creationId xmlns:a16="http://schemas.microsoft.com/office/drawing/2014/main" id="{196253F8-3C87-4815-9E72-B44012F7E900}"/>
                </a:ext>
              </a:extLst>
            </p:cNvPr>
            <p:cNvSpPr/>
            <p:nvPr/>
          </p:nvSpPr>
          <p:spPr>
            <a:xfrm>
              <a:off x="609937" y="2683669"/>
              <a:ext cx="791685" cy="68248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83A63D7E-FE99-48F4-BB43-34B7AA82988E}"/>
                </a:ext>
              </a:extLst>
            </p:cNvPr>
            <p:cNvGrpSpPr/>
            <p:nvPr/>
          </p:nvGrpSpPr>
          <p:grpSpPr>
            <a:xfrm>
              <a:off x="812654" y="2833099"/>
              <a:ext cx="386251" cy="383627"/>
              <a:chOff x="8369454" y="1749836"/>
              <a:chExt cx="1062388" cy="1055171"/>
            </a:xfrm>
            <a:solidFill>
              <a:srgbClr val="797979"/>
            </a:solidFill>
          </p:grpSpPr>
          <p:sp>
            <p:nvSpPr>
              <p:cNvPr id="138" name="Freeform: Shape 137">
                <a:extLst>
                  <a:ext uri="{FF2B5EF4-FFF2-40B4-BE49-F238E27FC236}">
                    <a16:creationId xmlns:a16="http://schemas.microsoft.com/office/drawing/2014/main" id="{FAB83AEB-A577-4160-BF51-EB35EF8B0888}"/>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solidFill>
                <a:schemeClr val="accent5">
                  <a:lumMod val="75000"/>
                </a:schemeClr>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6CA8A30-CF4D-4944-B07A-9ED7C679F20F}"/>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solidFill>
                <a:schemeClr val="accent5">
                  <a:lumMod val="75000"/>
                </a:schemeClr>
              </a:solidFill>
              <a:ln w="9525" cap="flat">
                <a:noFill/>
                <a:prstDash val="solid"/>
                <a:miter/>
              </a:ln>
            </p:spPr>
            <p:txBody>
              <a:bodyPr rtlCol="0" anchor="ctr"/>
              <a:lstStyle/>
              <a:p>
                <a:endParaRPr lang="en-US" dirty="0"/>
              </a:p>
            </p:txBody>
          </p:sp>
        </p:grpSp>
      </p:grpSp>
      <p:grpSp>
        <p:nvGrpSpPr>
          <p:cNvPr id="140" name="Group 139">
            <a:extLst>
              <a:ext uri="{FF2B5EF4-FFF2-40B4-BE49-F238E27FC236}">
                <a16:creationId xmlns:a16="http://schemas.microsoft.com/office/drawing/2014/main" id="{75032D87-2B5B-4487-9E40-3BD1E87180A2}"/>
              </a:ext>
            </a:extLst>
          </p:cNvPr>
          <p:cNvGrpSpPr/>
          <p:nvPr/>
        </p:nvGrpSpPr>
        <p:grpSpPr>
          <a:xfrm>
            <a:off x="10216103" y="2526461"/>
            <a:ext cx="867489" cy="747835"/>
            <a:chOff x="6414482" y="3823577"/>
            <a:chExt cx="722483" cy="622830"/>
          </a:xfrm>
        </p:grpSpPr>
        <p:sp>
          <p:nvSpPr>
            <p:cNvPr id="141" name="Hexagon 140">
              <a:extLst>
                <a:ext uri="{FF2B5EF4-FFF2-40B4-BE49-F238E27FC236}">
                  <a16:creationId xmlns:a16="http://schemas.microsoft.com/office/drawing/2014/main" id="{2BAD04B8-2642-4501-B2F3-6EB30E87BF5A}"/>
                </a:ext>
              </a:extLst>
            </p:cNvPr>
            <p:cNvSpPr/>
            <p:nvPr/>
          </p:nvSpPr>
          <p:spPr>
            <a:xfrm>
              <a:off x="6414482" y="3823577"/>
              <a:ext cx="722483" cy="622830"/>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2" name="Graphic 141">
              <a:extLst>
                <a:ext uri="{FF2B5EF4-FFF2-40B4-BE49-F238E27FC236}">
                  <a16:creationId xmlns:a16="http://schemas.microsoft.com/office/drawing/2014/main" id="{AB76111A-5411-42C9-8DBD-799736833650}"/>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06517" y="3943974"/>
              <a:ext cx="338413" cy="382036"/>
            </a:xfrm>
            <a:prstGeom prst="rect">
              <a:avLst/>
            </a:prstGeom>
          </p:spPr>
        </p:pic>
      </p:grpSp>
      <p:grpSp>
        <p:nvGrpSpPr>
          <p:cNvPr id="151" name="Group 150">
            <a:extLst>
              <a:ext uri="{FF2B5EF4-FFF2-40B4-BE49-F238E27FC236}">
                <a16:creationId xmlns:a16="http://schemas.microsoft.com/office/drawing/2014/main" id="{8C602944-084B-4F53-B693-B9164660A795}"/>
              </a:ext>
            </a:extLst>
          </p:cNvPr>
          <p:cNvGrpSpPr/>
          <p:nvPr/>
        </p:nvGrpSpPr>
        <p:grpSpPr>
          <a:xfrm>
            <a:off x="7456317" y="1771743"/>
            <a:ext cx="592266" cy="510575"/>
            <a:chOff x="4641902" y="3030329"/>
            <a:chExt cx="493265" cy="425229"/>
          </a:xfrm>
        </p:grpSpPr>
        <p:sp>
          <p:nvSpPr>
            <p:cNvPr id="152" name="Hexagon 151">
              <a:extLst>
                <a:ext uri="{FF2B5EF4-FFF2-40B4-BE49-F238E27FC236}">
                  <a16:creationId xmlns:a16="http://schemas.microsoft.com/office/drawing/2014/main" id="{4C9F6C56-8779-4248-9118-6B15E51445B7}"/>
                </a:ext>
              </a:extLst>
            </p:cNvPr>
            <p:cNvSpPr/>
            <p:nvPr/>
          </p:nvSpPr>
          <p:spPr>
            <a:xfrm>
              <a:off x="4641902" y="3030329"/>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DC1248F8-60FC-4E64-8535-475E17752B15}"/>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chemeClr val="accent5">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C2DA87F3-AC2C-430D-B165-35638BF8C134}"/>
              </a:ext>
            </a:extLst>
          </p:cNvPr>
          <p:cNvGrpSpPr/>
          <p:nvPr/>
        </p:nvGrpSpPr>
        <p:grpSpPr>
          <a:xfrm>
            <a:off x="6775674" y="3304108"/>
            <a:ext cx="864939" cy="745637"/>
            <a:chOff x="6612182" y="2948534"/>
            <a:chExt cx="720359" cy="620999"/>
          </a:xfrm>
        </p:grpSpPr>
        <p:sp>
          <p:nvSpPr>
            <p:cNvPr id="169" name="Hexagon 168">
              <a:extLst>
                <a:ext uri="{FF2B5EF4-FFF2-40B4-BE49-F238E27FC236}">
                  <a16:creationId xmlns:a16="http://schemas.microsoft.com/office/drawing/2014/main" id="{90BB93A1-AF6A-4390-AE53-7F3CC706875D}"/>
                </a:ext>
              </a:extLst>
            </p:cNvPr>
            <p:cNvSpPr/>
            <p:nvPr/>
          </p:nvSpPr>
          <p:spPr>
            <a:xfrm>
              <a:off x="6612182" y="2948534"/>
              <a:ext cx="720359" cy="620999"/>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E426012F-2BC4-4732-9133-51A477B1704E}"/>
                </a:ext>
              </a:extLst>
            </p:cNvPr>
            <p:cNvSpPr txBox="1"/>
            <p:nvPr/>
          </p:nvSpPr>
          <p:spPr>
            <a:xfrm>
              <a:off x="6698041" y="3147235"/>
              <a:ext cx="548640" cy="226211"/>
            </a:xfrm>
            <a:prstGeom prst="rect">
              <a:avLst/>
            </a:prstGeom>
          </p:spPr>
          <p:txBody>
            <a:bodyPr wrap="square" lIns="0" tIns="0" rIns="0" bIns="0" rtlCol="0" anchor="t" anchorCtr="0">
              <a:spAutoFit/>
            </a:bodyPr>
            <a:lstStyle/>
            <a:p>
              <a:pPr algn="ctr"/>
              <a:r>
                <a:rPr lang="en-US" dirty="0">
                  <a:solidFill>
                    <a:schemeClr val="accent5">
                      <a:lumMod val="75000"/>
                    </a:schemeClr>
                  </a:solidFill>
                  <a:latin typeface="Segoe UI Semibold" panose="020B0702040204020203" pitchFamily="34" charset="0"/>
                  <a:cs typeface="Segoe UI Semibold" panose="020B0702040204020203" pitchFamily="34" charset="0"/>
                </a:rPr>
                <a:t>.NET</a:t>
              </a:r>
            </a:p>
          </p:txBody>
        </p:sp>
      </p:grpSp>
      <p:grpSp>
        <p:nvGrpSpPr>
          <p:cNvPr id="185" name="Group 184">
            <a:extLst>
              <a:ext uri="{FF2B5EF4-FFF2-40B4-BE49-F238E27FC236}">
                <a16:creationId xmlns:a16="http://schemas.microsoft.com/office/drawing/2014/main" id="{22A7222B-5CB9-4D01-AE3C-EEAB77CCAA9D}"/>
              </a:ext>
            </a:extLst>
          </p:cNvPr>
          <p:cNvGrpSpPr/>
          <p:nvPr/>
        </p:nvGrpSpPr>
        <p:grpSpPr>
          <a:xfrm>
            <a:off x="9299233" y="1774276"/>
            <a:ext cx="1082993" cy="929498"/>
            <a:chOff x="3119382" y="2876719"/>
            <a:chExt cx="901964" cy="774127"/>
          </a:xfrm>
        </p:grpSpPr>
        <p:sp>
          <p:nvSpPr>
            <p:cNvPr id="186" name="Hexagon 185">
              <a:extLst>
                <a:ext uri="{FF2B5EF4-FFF2-40B4-BE49-F238E27FC236}">
                  <a16:creationId xmlns:a16="http://schemas.microsoft.com/office/drawing/2014/main" id="{FD76A132-49A5-45E2-A8FA-B6A7A5543CBA}"/>
                </a:ext>
              </a:extLst>
            </p:cNvPr>
            <p:cNvSpPr/>
            <p:nvPr/>
          </p:nvSpPr>
          <p:spPr>
            <a:xfrm>
              <a:off x="3119382" y="2876719"/>
              <a:ext cx="901964" cy="77412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E26B257F-7E12-42E6-94E4-6BCD6AFEED66}"/>
                </a:ext>
              </a:extLst>
            </p:cNvPr>
            <p:cNvSpPr txBox="1"/>
            <p:nvPr/>
          </p:nvSpPr>
          <p:spPr>
            <a:xfrm>
              <a:off x="3275838" y="3108319"/>
              <a:ext cx="589051" cy="358862"/>
            </a:xfrm>
            <a:prstGeom prst="rect">
              <a:avLst/>
            </a:prstGeom>
          </p:spPr>
          <p:txBody>
            <a:bodyPr wrap="square" lIns="0" tIns="0" rIns="0" bIns="0" rtlCol="0" anchor="t" anchorCtr="0">
              <a:spAutoFit/>
            </a:bodyPr>
            <a:lstStyle/>
            <a:p>
              <a:pPr algn="ctr"/>
              <a:r>
                <a:rPr lang="en-US" sz="1400" dirty="0">
                  <a:solidFill>
                    <a:schemeClr val="accent5">
                      <a:lumMod val="75000"/>
                    </a:schemeClr>
                  </a:solidFill>
                  <a:latin typeface="Segoe UI Semibold" panose="020B0702040204020203" pitchFamily="34" charset="0"/>
                  <a:cs typeface="Segoe UI Semibold" panose="020B0702040204020203" pitchFamily="34" charset="0"/>
                </a:rPr>
                <a:t>ASP.NET Core</a:t>
              </a:r>
            </a:p>
          </p:txBody>
        </p:sp>
      </p:grpSp>
      <p:grpSp>
        <p:nvGrpSpPr>
          <p:cNvPr id="179" name="Group 178">
            <a:extLst>
              <a:ext uri="{FF2B5EF4-FFF2-40B4-BE49-F238E27FC236}">
                <a16:creationId xmlns:a16="http://schemas.microsoft.com/office/drawing/2014/main" id="{7EFFCB4B-4F68-4BAC-82D6-D4D9D38E4C03}"/>
              </a:ext>
            </a:extLst>
          </p:cNvPr>
          <p:cNvGrpSpPr/>
          <p:nvPr/>
        </p:nvGrpSpPr>
        <p:grpSpPr>
          <a:xfrm>
            <a:off x="7812610" y="3405518"/>
            <a:ext cx="658755" cy="510575"/>
            <a:chOff x="3387693" y="2400535"/>
            <a:chExt cx="548640" cy="425229"/>
          </a:xfrm>
        </p:grpSpPr>
        <p:sp>
          <p:nvSpPr>
            <p:cNvPr id="181" name="Hexagon 180">
              <a:extLst>
                <a:ext uri="{FF2B5EF4-FFF2-40B4-BE49-F238E27FC236}">
                  <a16:creationId xmlns:a16="http://schemas.microsoft.com/office/drawing/2014/main" id="{C4DECEB7-E3BF-45D8-929F-6ABE212AF90D}"/>
                </a:ext>
              </a:extLst>
            </p:cNvPr>
            <p:cNvSpPr/>
            <p:nvPr/>
          </p:nvSpPr>
          <p:spPr>
            <a:xfrm>
              <a:off x="3412938" y="2400535"/>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BEB28F16-4EE0-49B9-9FC4-E01E83576C1F}"/>
                </a:ext>
              </a:extLst>
            </p:cNvPr>
            <p:cNvSpPr txBox="1"/>
            <p:nvPr/>
          </p:nvSpPr>
          <p:spPr>
            <a:xfrm>
              <a:off x="3387693" y="2505629"/>
              <a:ext cx="548640" cy="226211"/>
            </a:xfrm>
            <a:prstGeom prst="rect">
              <a:avLst/>
            </a:prstGeom>
          </p:spPr>
          <p:txBody>
            <a:bodyPr wrap="square" lIns="0" tIns="0" rIns="0" bIns="0" rtlCol="0" anchor="t" anchorCtr="0">
              <a:spAutoFit/>
            </a:bodyPr>
            <a:lstStyle/>
            <a:p>
              <a:pPr algn="ctr"/>
              <a:r>
                <a:rPr lang="en-US" dirty="0">
                  <a:solidFill>
                    <a:schemeClr val="accent5">
                      <a:lumMod val="75000"/>
                    </a:schemeClr>
                  </a:solidFill>
                  <a:latin typeface="Segoe UI Semibold" panose="020B0702040204020203" pitchFamily="34" charset="0"/>
                  <a:cs typeface="Segoe UI Semibold" panose="020B0702040204020203" pitchFamily="34" charset="0"/>
                </a:rPr>
                <a:t>Go</a:t>
              </a:r>
            </a:p>
          </p:txBody>
        </p:sp>
      </p:grpSp>
      <p:sp>
        <p:nvSpPr>
          <p:cNvPr id="207" name="TextBox 206">
            <a:extLst>
              <a:ext uri="{FF2B5EF4-FFF2-40B4-BE49-F238E27FC236}">
                <a16:creationId xmlns:a16="http://schemas.microsoft.com/office/drawing/2014/main" id="{FD444CA7-E14F-4DE1-831A-50482CD21C48}"/>
              </a:ext>
            </a:extLst>
          </p:cNvPr>
          <p:cNvSpPr txBox="1"/>
          <p:nvPr/>
        </p:nvSpPr>
        <p:spPr>
          <a:xfrm>
            <a:off x="737452" y="1535900"/>
            <a:ext cx="564606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accent2">
                    <a:lumMod val="50000"/>
                  </a:schemeClr>
                </a:solidFill>
              </a:rPr>
              <a:t>Any language, any framework</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Service Fabric Libraries for multiple languages</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Easy H/A state storage with Reliable Collections</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Intelligent traffic routing and connectivity</a:t>
            </a:r>
          </a:p>
        </p:txBody>
      </p:sp>
      <p:grpSp>
        <p:nvGrpSpPr>
          <p:cNvPr id="200" name="Group 199">
            <a:extLst>
              <a:ext uri="{FF2B5EF4-FFF2-40B4-BE49-F238E27FC236}">
                <a16:creationId xmlns:a16="http://schemas.microsoft.com/office/drawing/2014/main" id="{BE2E343F-25E7-4925-A9AC-15583E3FEAC1}"/>
              </a:ext>
            </a:extLst>
          </p:cNvPr>
          <p:cNvGrpSpPr/>
          <p:nvPr/>
        </p:nvGrpSpPr>
        <p:grpSpPr>
          <a:xfrm>
            <a:off x="9597930" y="3251820"/>
            <a:ext cx="658755" cy="510575"/>
            <a:chOff x="7229823" y="3753063"/>
            <a:chExt cx="548640" cy="425229"/>
          </a:xfrm>
        </p:grpSpPr>
        <p:sp>
          <p:nvSpPr>
            <p:cNvPr id="201" name="Hexagon 200">
              <a:extLst>
                <a:ext uri="{FF2B5EF4-FFF2-40B4-BE49-F238E27FC236}">
                  <a16:creationId xmlns:a16="http://schemas.microsoft.com/office/drawing/2014/main" id="{BE4F5236-BD0D-43A8-8096-4A09D4B476AE}"/>
                </a:ext>
              </a:extLst>
            </p:cNvPr>
            <p:cNvSpPr/>
            <p:nvPr/>
          </p:nvSpPr>
          <p:spPr>
            <a:xfrm>
              <a:off x="7244143" y="3753063"/>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202" name="TextBox 201">
              <a:extLst>
                <a:ext uri="{FF2B5EF4-FFF2-40B4-BE49-F238E27FC236}">
                  <a16:creationId xmlns:a16="http://schemas.microsoft.com/office/drawing/2014/main" id="{1B644F51-1282-46E3-AD35-EE995E0D5A90}"/>
                </a:ext>
              </a:extLst>
            </p:cNvPr>
            <p:cNvSpPr txBox="1"/>
            <p:nvPr/>
          </p:nvSpPr>
          <p:spPr>
            <a:xfrm>
              <a:off x="7229823" y="3885947"/>
              <a:ext cx="548640" cy="179431"/>
            </a:xfrm>
            <a:prstGeom prst="rect">
              <a:avLst/>
            </a:prstGeom>
          </p:spPr>
          <p:txBody>
            <a:bodyPr wrap="square" lIns="0" tIns="0" rIns="0" bIns="0" rtlCol="0" anchor="t" anchorCtr="0">
              <a:spAutoFit/>
            </a:bodyPr>
            <a:lstStyle/>
            <a:p>
              <a:pPr algn="ctr"/>
              <a:r>
                <a:rPr lang="en-US" sz="1400" dirty="0">
                  <a:solidFill>
                    <a:schemeClr val="accent5">
                      <a:lumMod val="75000"/>
                    </a:schemeClr>
                  </a:solidFill>
                  <a:latin typeface="Segoe UI Semibold" panose="020B0702040204020203" pitchFamily="34" charset="0"/>
                  <a:cs typeface="Segoe UI Semibold" panose="020B0702040204020203" pitchFamily="34" charset="0"/>
                </a:rPr>
                <a:t>C++</a:t>
              </a:r>
            </a:p>
          </p:txBody>
        </p:sp>
      </p:grpSp>
      <p:grpSp>
        <p:nvGrpSpPr>
          <p:cNvPr id="197" name="Group 196">
            <a:extLst>
              <a:ext uri="{FF2B5EF4-FFF2-40B4-BE49-F238E27FC236}">
                <a16:creationId xmlns:a16="http://schemas.microsoft.com/office/drawing/2014/main" id="{4B1CD91A-10B8-4D75-BC59-366B1E525C5A}"/>
              </a:ext>
            </a:extLst>
          </p:cNvPr>
          <p:cNvGrpSpPr/>
          <p:nvPr/>
        </p:nvGrpSpPr>
        <p:grpSpPr>
          <a:xfrm>
            <a:off x="7455643" y="6015124"/>
            <a:ext cx="648226" cy="648225"/>
            <a:chOff x="7455643" y="6015124"/>
            <a:chExt cx="648226" cy="648225"/>
          </a:xfrm>
        </p:grpSpPr>
        <p:sp>
          <p:nvSpPr>
            <p:cNvPr id="209" name="Oval 208">
              <a:extLst>
                <a:ext uri="{FF2B5EF4-FFF2-40B4-BE49-F238E27FC236}">
                  <a16:creationId xmlns:a16="http://schemas.microsoft.com/office/drawing/2014/main" id="{3E82E201-72F9-41F2-A92F-8EF901548364}"/>
                </a:ext>
              </a:extLst>
            </p:cNvPr>
            <p:cNvSpPr/>
            <p:nvPr/>
          </p:nvSpPr>
          <p:spPr bwMode="auto">
            <a:xfrm>
              <a:off x="7455643" y="6015124"/>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0" name="Graphic 209">
              <a:extLst>
                <a:ext uri="{FF2B5EF4-FFF2-40B4-BE49-F238E27FC236}">
                  <a16:creationId xmlns:a16="http://schemas.microsoft.com/office/drawing/2014/main" id="{0A26BE89-51E1-4507-AD3D-15E328C5516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11052"/>
            <a:stretch/>
          </p:blipFill>
          <p:spPr>
            <a:xfrm>
              <a:off x="7550265" y="6100217"/>
              <a:ext cx="458980" cy="398976"/>
            </a:xfrm>
            <a:prstGeom prst="rect">
              <a:avLst/>
            </a:prstGeom>
          </p:spPr>
        </p:pic>
      </p:grpSp>
      <p:grpSp>
        <p:nvGrpSpPr>
          <p:cNvPr id="6" name="Group 5">
            <a:extLst>
              <a:ext uri="{FF2B5EF4-FFF2-40B4-BE49-F238E27FC236}">
                <a16:creationId xmlns:a16="http://schemas.microsoft.com/office/drawing/2014/main" id="{9B3F3562-5AAF-4894-838E-C952CE050970}"/>
              </a:ext>
            </a:extLst>
          </p:cNvPr>
          <p:cNvGrpSpPr/>
          <p:nvPr/>
        </p:nvGrpSpPr>
        <p:grpSpPr>
          <a:xfrm>
            <a:off x="8510785" y="2623543"/>
            <a:ext cx="990305" cy="849947"/>
            <a:chOff x="6827275" y="3207342"/>
            <a:chExt cx="990305" cy="849947"/>
          </a:xfrm>
        </p:grpSpPr>
        <p:sp>
          <p:nvSpPr>
            <p:cNvPr id="173" name="Hexagon 172">
              <a:extLst>
                <a:ext uri="{FF2B5EF4-FFF2-40B4-BE49-F238E27FC236}">
                  <a16:creationId xmlns:a16="http://schemas.microsoft.com/office/drawing/2014/main" id="{9CD2BF8D-52DB-4461-B100-6BBF2BA4D121}"/>
                </a:ext>
              </a:extLst>
            </p:cNvPr>
            <p:cNvSpPr/>
            <p:nvPr/>
          </p:nvSpPr>
          <p:spPr>
            <a:xfrm>
              <a:off x="6827275" y="3207342"/>
              <a:ext cx="990305" cy="84994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11" name="Picture 210">
              <a:extLst>
                <a:ext uri="{FF2B5EF4-FFF2-40B4-BE49-F238E27FC236}">
                  <a16:creationId xmlns:a16="http://schemas.microsoft.com/office/drawing/2014/main" id="{63B44FB4-CAB8-4B67-8F07-1F9F133569DB}"/>
                </a:ext>
              </a:extLst>
            </p:cNvPr>
            <p:cNvPicPr>
              <a:picLocks noChangeAspect="1"/>
            </p:cNvPicPr>
            <p:nvPr/>
          </p:nvPicPr>
          <p:blipFill>
            <a:blip r:embed="rId11"/>
            <a:stretch>
              <a:fillRect/>
            </a:stretch>
          </p:blipFill>
          <p:spPr>
            <a:xfrm>
              <a:off x="6923073" y="3512906"/>
              <a:ext cx="790964" cy="264702"/>
            </a:xfrm>
            <a:prstGeom prst="rect">
              <a:avLst/>
            </a:prstGeom>
          </p:spPr>
        </p:pic>
      </p:grpSp>
      <p:grpSp>
        <p:nvGrpSpPr>
          <p:cNvPr id="8" name="Group 7">
            <a:extLst>
              <a:ext uri="{FF2B5EF4-FFF2-40B4-BE49-F238E27FC236}">
                <a16:creationId xmlns:a16="http://schemas.microsoft.com/office/drawing/2014/main" id="{EB9A8831-BBCF-4C9F-8890-509598588DE2}"/>
              </a:ext>
            </a:extLst>
          </p:cNvPr>
          <p:cNvGrpSpPr/>
          <p:nvPr/>
        </p:nvGrpSpPr>
        <p:grpSpPr>
          <a:xfrm>
            <a:off x="8342827" y="1677080"/>
            <a:ext cx="888938" cy="762947"/>
            <a:chOff x="8342827" y="1677080"/>
            <a:chExt cx="888938" cy="762947"/>
          </a:xfrm>
        </p:grpSpPr>
        <p:sp>
          <p:nvSpPr>
            <p:cNvPr id="134" name="Hexagon 133">
              <a:extLst>
                <a:ext uri="{FF2B5EF4-FFF2-40B4-BE49-F238E27FC236}">
                  <a16:creationId xmlns:a16="http://schemas.microsoft.com/office/drawing/2014/main" id="{1434E84C-6E3C-49EF-BD7E-DBE2ADF2FFF6}"/>
                </a:ext>
              </a:extLst>
            </p:cNvPr>
            <p:cNvSpPr/>
            <p:nvPr/>
          </p:nvSpPr>
          <p:spPr>
            <a:xfrm>
              <a:off x="8342827" y="1677080"/>
              <a:ext cx="888938" cy="76294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6C80845A-D25E-4C18-A237-44E86CC5FB73}"/>
                </a:ext>
              </a:extLst>
            </p:cNvPr>
            <p:cNvPicPr>
              <a:picLocks noChangeAspect="1"/>
            </p:cNvPicPr>
            <p:nvPr/>
          </p:nvPicPr>
          <p:blipFill>
            <a:blip r:embed="rId12"/>
            <a:stretch>
              <a:fillRect/>
            </a:stretch>
          </p:blipFill>
          <p:spPr>
            <a:xfrm>
              <a:off x="8401530" y="1946633"/>
              <a:ext cx="771531" cy="223839"/>
            </a:xfrm>
            <a:prstGeom prst="rect">
              <a:avLst/>
            </a:prstGeom>
          </p:spPr>
        </p:pic>
      </p:grpSp>
    </p:spTree>
    <p:extLst>
      <p:ext uri="{BB962C8B-B14F-4D97-AF65-F5344CB8AC3E}">
        <p14:creationId xmlns:p14="http://schemas.microsoft.com/office/powerpoint/2010/main" val="16443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500"/>
                                        <p:tgtEl>
                                          <p:spTgt spid="207">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207">
                                            <p:txEl>
                                              <p:pRg st="2" end="2"/>
                                            </p:txEl>
                                          </p:spTgt>
                                        </p:tgtEl>
                                        <p:attrNameLst>
                                          <p:attrName>style.visibility</p:attrName>
                                        </p:attrNameLst>
                                      </p:cBhvr>
                                      <p:to>
                                        <p:strVal val="visible"/>
                                      </p:to>
                                    </p:set>
                                    <p:animEffect transition="in" filter="fade">
                                      <p:cBhvr>
                                        <p:cTn id="10" dur="500"/>
                                        <p:tgtEl>
                                          <p:spTgt spid="207">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207">
                                            <p:txEl>
                                              <p:pRg st="4" end="4"/>
                                            </p:txEl>
                                          </p:spTgt>
                                        </p:tgtEl>
                                        <p:attrNameLst>
                                          <p:attrName>style.visibility</p:attrName>
                                        </p:attrNameLst>
                                      </p:cBhvr>
                                      <p:to>
                                        <p:strVal val="visible"/>
                                      </p:to>
                                    </p:set>
                                    <p:animEffect transition="in" filter="fade">
                                      <p:cBhvr>
                                        <p:cTn id="13" dur="500"/>
                                        <p:tgtEl>
                                          <p:spTgt spid="207">
                                            <p:txEl>
                                              <p:pRg st="4" end="4"/>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207">
                                            <p:txEl>
                                              <p:pRg st="6" end="6"/>
                                            </p:txEl>
                                          </p:spTgt>
                                        </p:tgtEl>
                                        <p:attrNameLst>
                                          <p:attrName>style.visibility</p:attrName>
                                        </p:attrNameLst>
                                      </p:cBhvr>
                                      <p:to>
                                        <p:strVal val="visible"/>
                                      </p:to>
                                    </p:set>
                                    <p:animEffect transition="in" filter="fade">
                                      <p:cBhvr>
                                        <p:cTn id="16" dur="500"/>
                                        <p:tgtEl>
                                          <p:spTgt spid="20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500"/>
                                        <p:tgtEl>
                                          <p:spTgt spid="135"/>
                                        </p:tgtEl>
                                      </p:cBhvr>
                                    </p:animEffect>
                                  </p:childTnLst>
                                </p:cTn>
                              </p:par>
                              <p:par>
                                <p:cTn id="20" presetID="10" presetClass="entr" presetSubtype="0" fill="hold" nodeType="withEffect">
                                  <p:stCondLst>
                                    <p:cond delay="10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nodeType="with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8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500"/>
                                        <p:tgtEl>
                                          <p:spTgt spid="168"/>
                                        </p:tgtEl>
                                      </p:cBhvr>
                                    </p:animEffect>
                                  </p:childTnLst>
                                </p:cTn>
                              </p:par>
                              <p:par>
                                <p:cTn id="29" presetID="10" presetClass="entr" presetSubtype="0" fill="hold" nodeType="withEffect">
                                  <p:stCondLst>
                                    <p:cond delay="40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600"/>
                                        <p:tgtEl>
                                          <p:spTgt spid="185"/>
                                        </p:tgtEl>
                                      </p:cBhvr>
                                    </p:animEffect>
                                  </p:childTnLst>
                                </p:cTn>
                              </p:par>
                              <p:par>
                                <p:cTn id="32" presetID="10" presetClass="entr" presetSubtype="0" fill="hold" nodeType="withEffect">
                                  <p:stCondLst>
                                    <p:cond delay="20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300"/>
                                        <p:tgtEl>
                                          <p:spTgt spid="179"/>
                                        </p:tgtEl>
                                      </p:cBhvr>
                                    </p:animEffect>
                                  </p:childTnLst>
                                </p:cTn>
                              </p:par>
                              <p:par>
                                <p:cTn id="35" presetID="10" presetClass="entr" presetSubtype="0" fill="hold" nodeType="withEffect">
                                  <p:stCondLst>
                                    <p:cond delay="60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par>
                                <p:cTn id="38" presetID="10" presetClass="entr" presetSubtype="0" fill="hold" nodeType="withEffect">
                                  <p:stCondLst>
                                    <p:cond delay="8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6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FAAC426D-1B79-4B9C-9C0F-F6951D904F94}"/>
              </a:ext>
            </a:extLst>
          </p:cNvPr>
          <p:cNvSpPr>
            <a:spLocks noGrp="1"/>
          </p:cNvSpPr>
          <p:nvPr>
            <p:ph type="title"/>
          </p:nvPr>
        </p:nvSpPr>
        <p:spPr>
          <a:xfrm>
            <a:off x="268928" y="291548"/>
            <a:ext cx="11655840" cy="899537"/>
          </a:xfrm>
        </p:spPr>
        <p:txBody>
          <a:bodyPr/>
          <a:lstStyle/>
          <a:p>
            <a:r>
              <a:rPr lang="en-US" dirty="0">
                <a:solidFill>
                  <a:schemeClr val="tx1"/>
                </a:solidFill>
                <a:cs typeface="Segoe UI Semibold" panose="020B0702040204020203" pitchFamily="34" charset="0"/>
              </a:rPr>
              <a:t>To build, deploy, and operate…</a:t>
            </a:r>
          </a:p>
        </p:txBody>
      </p:sp>
      <p:sp>
        <p:nvSpPr>
          <p:cNvPr id="49" name="Text Placeholder 21">
            <a:extLst>
              <a:ext uri="{FF2B5EF4-FFF2-40B4-BE49-F238E27FC236}">
                <a16:creationId xmlns:a16="http://schemas.microsoft.com/office/drawing/2014/main" id="{CE9E0BCF-0EF1-45DE-977E-1EA1A143FE7E}"/>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…containers or microservices on any OS on any cloud</a:t>
            </a:r>
          </a:p>
        </p:txBody>
      </p:sp>
      <p:grpSp>
        <p:nvGrpSpPr>
          <p:cNvPr id="51" name="Group 50">
            <a:extLst>
              <a:ext uri="{FF2B5EF4-FFF2-40B4-BE49-F238E27FC236}">
                <a16:creationId xmlns:a16="http://schemas.microsoft.com/office/drawing/2014/main" id="{CFF3D83A-FCA4-4101-AAFB-A3BDCA1D3854}"/>
              </a:ext>
            </a:extLst>
          </p:cNvPr>
          <p:cNvGrpSpPr/>
          <p:nvPr/>
        </p:nvGrpSpPr>
        <p:grpSpPr>
          <a:xfrm>
            <a:off x="163466" y="2813053"/>
            <a:ext cx="11868181" cy="482631"/>
            <a:chOff x="166743" y="3220231"/>
            <a:chExt cx="12106163" cy="492309"/>
          </a:xfrm>
          <a:solidFill>
            <a:srgbClr val="00205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Hexagon 89">
            <a:extLst>
              <a:ext uri="{FF2B5EF4-FFF2-40B4-BE49-F238E27FC236}">
                <a16:creationId xmlns:a16="http://schemas.microsoft.com/office/drawing/2014/main" id="{599C1AA1-02A7-4DBE-B8CA-0455080BD199}"/>
              </a:ext>
            </a:extLst>
          </p:cNvPr>
          <p:cNvSpPr/>
          <p:nvPr/>
        </p:nvSpPr>
        <p:spPr bwMode="auto">
          <a:xfrm>
            <a:off x="11984254" y="185765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64142" y="1857651"/>
            <a:ext cx="12395789"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249648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4811130"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9928193"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stCxn id="114" idx="0"/>
          </p:cNvCxnSpPr>
          <p:nvPr/>
        </p:nvCxnSpPr>
        <p:spPr>
          <a:xfrm flipH="1" flipV="1">
            <a:off x="2243932"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53CCC4-845E-47F4-B655-B14314327FD5}"/>
              </a:ext>
            </a:extLst>
          </p:cNvPr>
          <p:cNvGrpSpPr/>
          <p:nvPr/>
        </p:nvGrpSpPr>
        <p:grpSpPr>
          <a:xfrm>
            <a:off x="848" y="3055177"/>
            <a:ext cx="12192000" cy="1893076"/>
            <a:chOff x="864" y="3115943"/>
            <a:chExt cx="12436475" cy="1931036"/>
          </a:xfrm>
        </p:grpSpPr>
        <p:sp>
          <p:nvSpPr>
            <p:cNvPr id="50" name="Rectangle 49">
              <a:extLst>
                <a:ext uri="{FF2B5EF4-FFF2-40B4-BE49-F238E27FC236}">
                  <a16:creationId xmlns:a16="http://schemas.microsoft.com/office/drawing/2014/main" id="{34710C7B-E4E2-439E-93F5-67A19828C901}"/>
                </a:ext>
              </a:extLst>
            </p:cNvPr>
            <p:cNvSpPr/>
            <p:nvPr/>
          </p:nvSpPr>
          <p:spPr bwMode="auto">
            <a:xfrm>
              <a:off x="864" y="3115943"/>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16071" y="4074274"/>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68082" y="4074274"/>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720093" y="4074274"/>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372104" y="4074274"/>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7024115" y="4074274"/>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676126" y="4074274"/>
              <a:ext cx="1692265" cy="87408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328139" y="4074274"/>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998305" y="3566177"/>
              <a:ext cx="351932" cy="344300"/>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313449" y="3548304"/>
              <a:ext cx="505553" cy="380046"/>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285609" y="3545312"/>
              <a:ext cx="430262" cy="431474"/>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941033" y="3507161"/>
              <a:ext cx="572984" cy="463648"/>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613699" y="3531435"/>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94765" y="3538369"/>
              <a:ext cx="468623" cy="46496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81560" y="3499266"/>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5" name="Group 4">
            <a:extLst>
              <a:ext uri="{FF2B5EF4-FFF2-40B4-BE49-F238E27FC236}">
                <a16:creationId xmlns:a16="http://schemas.microsoft.com/office/drawing/2014/main" id="{E5B19C84-97E0-473B-B27E-3A9F9A7DDEAA}"/>
              </a:ext>
            </a:extLst>
          </p:cNvPr>
          <p:cNvGrpSpPr/>
          <p:nvPr/>
        </p:nvGrpSpPr>
        <p:grpSpPr>
          <a:xfrm>
            <a:off x="3500552" y="5139072"/>
            <a:ext cx="2624545" cy="1100288"/>
            <a:chOff x="3583444" y="5241624"/>
            <a:chExt cx="2677173" cy="1122351"/>
          </a:xfrm>
        </p:grpSpPr>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3583444" y="5985410"/>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Azure</a:t>
              </a:r>
            </a:p>
          </p:txBody>
        </p:sp>
        <p:sp>
          <p:nvSpPr>
            <p:cNvPr id="136" name="Freeform 126">
              <a:extLst>
                <a:ext uri="{FF2B5EF4-FFF2-40B4-BE49-F238E27FC236}">
                  <a16:creationId xmlns:a16="http://schemas.microsoft.com/office/drawing/2014/main" id="{6CAC7CA3-DA4D-4C1C-AB15-12FC1D94F907}"/>
                </a:ext>
              </a:extLst>
            </p:cNvPr>
            <p:cNvSpPr>
              <a:spLocks/>
            </p:cNvSpPr>
            <p:nvPr/>
          </p:nvSpPr>
          <p:spPr bwMode="auto">
            <a:xfrm>
              <a:off x="4710749" y="5439458"/>
              <a:ext cx="422565" cy="26338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7" name="Oval 136">
              <a:extLst>
                <a:ext uri="{FF2B5EF4-FFF2-40B4-BE49-F238E27FC236}">
                  <a16:creationId xmlns:a16="http://schemas.microsoft.com/office/drawing/2014/main" id="{7CFE22FD-0B2E-4EEC-870F-4EC3205B2745}"/>
                </a:ext>
              </a:extLst>
            </p:cNvPr>
            <p:cNvSpPr/>
            <p:nvPr/>
          </p:nvSpPr>
          <p:spPr bwMode="auto">
            <a:xfrm>
              <a:off x="457785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818FC9D-F266-4287-B0B0-4569C1FED802}"/>
              </a:ext>
            </a:extLst>
          </p:cNvPr>
          <p:cNvGrpSpPr/>
          <p:nvPr/>
        </p:nvGrpSpPr>
        <p:grpSpPr>
          <a:xfrm>
            <a:off x="6058413" y="5139071"/>
            <a:ext cx="2624545" cy="1217697"/>
            <a:chOff x="6189421" y="5241624"/>
            <a:chExt cx="2677173" cy="1242114"/>
          </a:xfrm>
        </p:grpSpPr>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189421" y="5868185"/>
              <a:ext cx="2677173" cy="61555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On-premises infrastructure</a:t>
              </a:r>
            </a:p>
            <a:p>
              <a:pPr lvl="0" algn="ctr">
                <a:defRPr/>
              </a:pPr>
              <a:r>
                <a:rPr lang="en-US" sz="1372" dirty="0">
                  <a:solidFill>
                    <a:srgbClr val="505050"/>
                  </a:solidFill>
                </a:rPr>
                <a:t>Including Azure Stack</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417787" y="5398718"/>
              <a:ext cx="269268" cy="344864"/>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19739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0B85987E-2195-481B-A519-1C371D6E2B8C}"/>
              </a:ext>
            </a:extLst>
          </p:cNvPr>
          <p:cNvGrpSpPr/>
          <p:nvPr/>
        </p:nvGrpSpPr>
        <p:grpSpPr>
          <a:xfrm>
            <a:off x="8618068" y="5139072"/>
            <a:ext cx="2624545" cy="1100288"/>
            <a:chOff x="8803576" y="5241624"/>
            <a:chExt cx="2677173" cy="1122351"/>
          </a:xfrm>
        </p:grpSpPr>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8803576" y="5985410"/>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Other clouds</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9937688" y="5495644"/>
              <a:ext cx="419720" cy="196186"/>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981693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66F496-CB08-465C-AF6C-F4E54E8520C5}"/>
              </a:ext>
            </a:extLst>
          </p:cNvPr>
          <p:cNvGrpSpPr/>
          <p:nvPr/>
        </p:nvGrpSpPr>
        <p:grpSpPr>
          <a:xfrm>
            <a:off x="931660" y="5139072"/>
            <a:ext cx="2624545" cy="1100288"/>
            <a:chOff x="950341" y="5241624"/>
            <a:chExt cx="2677173" cy="1122351"/>
          </a:xfrm>
        </p:grpSpPr>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50341" y="5985410"/>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53919" y="5436119"/>
              <a:ext cx="489068" cy="286352"/>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5831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C57B3DF1-002D-47A3-82B4-C4CF03DF2632}"/>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63208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1941D7-0CED-4344-A708-C703C6F2C707}"/>
              </a:ext>
            </a:extLst>
          </p:cNvPr>
          <p:cNvSpPr/>
          <p:nvPr/>
        </p:nvSpPr>
        <p:spPr bwMode="auto">
          <a:xfrm>
            <a:off x="1759837" y="1581154"/>
            <a:ext cx="6195583" cy="47434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2000" dirty="0">
              <a:solidFill>
                <a:schemeClr val="accent5">
                  <a:lumMod val="75000"/>
                </a:schemeClr>
              </a:solidFill>
            </a:endParaRPr>
          </a:p>
        </p:txBody>
      </p:sp>
      <p:sp>
        <p:nvSpPr>
          <p:cNvPr id="17" name="Title 16"/>
          <p:cNvSpPr>
            <a:spLocks noGrp="1"/>
          </p:cNvSpPr>
          <p:nvPr>
            <p:ph type="title"/>
          </p:nvPr>
        </p:nvSpPr>
        <p:spPr/>
        <p:txBody>
          <a:bodyPr/>
          <a:lstStyle/>
          <a:p>
            <a:r>
              <a:rPr lang="en-US" dirty="0"/>
              <a:t>How you write your applications</a:t>
            </a:r>
          </a:p>
        </p:txBody>
      </p:sp>
      <p:sp>
        <p:nvSpPr>
          <p:cNvPr id="7" name="TextBox 6">
            <a:extLst>
              <a:ext uri="{FF2B5EF4-FFF2-40B4-BE49-F238E27FC236}">
                <a16:creationId xmlns:a16="http://schemas.microsoft.com/office/drawing/2014/main" id="{0AF6EB6F-AA2E-475B-A634-314DE12753ED}"/>
              </a:ext>
            </a:extLst>
          </p:cNvPr>
          <p:cNvSpPr txBox="1"/>
          <p:nvPr/>
        </p:nvSpPr>
        <p:spPr>
          <a:xfrm>
            <a:off x="1976581" y="4889969"/>
            <a:ext cx="4487082" cy="307777"/>
          </a:xfrm>
          <a:prstGeom prst="rect">
            <a:avLst/>
          </a:prstGeom>
          <a:noFill/>
        </p:spPr>
        <p:txBody>
          <a:bodyPr wrap="square" lIns="0" tIns="0" rIns="0" bIns="0" rtlCol="0">
            <a:spAutoFit/>
          </a:bodyPr>
          <a:lstStyle/>
          <a:p>
            <a:pPr algn="l"/>
            <a:r>
              <a:rPr lang="en-US" sz="2000" dirty="0">
                <a:solidFill>
                  <a:schemeClr val="accent5">
                    <a:lumMod val="75000"/>
                  </a:schemeClr>
                </a:solidFill>
              </a:rPr>
              <a:t>Application and Service Manifest</a:t>
            </a:r>
          </a:p>
        </p:txBody>
      </p:sp>
      <p:sp>
        <p:nvSpPr>
          <p:cNvPr id="8" name="TextBox 7">
            <a:extLst>
              <a:ext uri="{FF2B5EF4-FFF2-40B4-BE49-F238E27FC236}">
                <a16:creationId xmlns:a16="http://schemas.microsoft.com/office/drawing/2014/main" id="{4D973E21-5CC8-49F0-8064-90618A33F95A}"/>
              </a:ext>
            </a:extLst>
          </p:cNvPr>
          <p:cNvSpPr txBox="1"/>
          <p:nvPr/>
        </p:nvSpPr>
        <p:spPr>
          <a:xfrm>
            <a:off x="2030628" y="5224318"/>
            <a:ext cx="6384429" cy="86177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400" dirty="0">
                <a:solidFill>
                  <a:schemeClr val="accent1"/>
                </a:solidFill>
              </a:rPr>
              <a:t>Low-level control of Service Fabric platform primitives</a:t>
            </a:r>
          </a:p>
          <a:p>
            <a:pPr marL="342900" indent="-342900">
              <a:buFont typeface="Arial" panose="020B0604020202020204" pitchFamily="34" charset="0"/>
              <a:buChar char="•"/>
            </a:pPr>
            <a:r>
              <a:rPr lang="en-US" sz="1400" dirty="0">
                <a:solidFill>
                  <a:schemeClr val="accent1"/>
                </a:solidFill>
              </a:rPr>
              <a:t>.NET and Java frameworks tightly integrated with runtime lifecycle</a:t>
            </a:r>
          </a:p>
          <a:p>
            <a:pPr marL="342900" indent="-342900" algn="l">
              <a:buFont typeface="Arial" panose="020B0604020202020204" pitchFamily="34" charset="0"/>
              <a:buChar char="•"/>
            </a:pPr>
            <a:r>
              <a:rPr lang="en-US" sz="1400" dirty="0">
                <a:solidFill>
                  <a:schemeClr val="accent1"/>
                </a:solidFill>
              </a:rPr>
              <a:t>Several different programming models</a:t>
            </a:r>
          </a:p>
          <a:p>
            <a:pPr marL="342900" indent="-342900" algn="l">
              <a:buFont typeface="Arial" panose="020B0604020202020204" pitchFamily="34" charset="0"/>
              <a:buChar char="•"/>
            </a:pPr>
            <a:r>
              <a:rPr lang="en-US" sz="1400" dirty="0">
                <a:solidFill>
                  <a:schemeClr val="accent1"/>
                </a:solidFill>
              </a:rPr>
              <a:t>Allows processes or containers</a:t>
            </a:r>
          </a:p>
        </p:txBody>
      </p:sp>
      <p:sp>
        <p:nvSpPr>
          <p:cNvPr id="70" name="TextBox 69">
            <a:extLst>
              <a:ext uri="{FF2B5EF4-FFF2-40B4-BE49-F238E27FC236}">
                <a16:creationId xmlns:a16="http://schemas.microsoft.com/office/drawing/2014/main" id="{C791BB23-B841-4A3C-96DC-E60E61BC79A4}"/>
              </a:ext>
            </a:extLst>
          </p:cNvPr>
          <p:cNvSpPr txBox="1"/>
          <p:nvPr/>
        </p:nvSpPr>
        <p:spPr>
          <a:xfrm>
            <a:off x="1922534" y="3305999"/>
            <a:ext cx="2753831" cy="307777"/>
          </a:xfrm>
          <a:prstGeom prst="rect">
            <a:avLst/>
          </a:prstGeom>
          <a:noFill/>
        </p:spPr>
        <p:txBody>
          <a:bodyPr wrap="none" lIns="0" tIns="0" rIns="0" bIns="0" rtlCol="0">
            <a:spAutoFit/>
          </a:bodyPr>
          <a:lstStyle/>
          <a:p>
            <a:pPr algn="l"/>
            <a:r>
              <a:rPr lang="en-US" sz="2000" dirty="0">
                <a:solidFill>
                  <a:schemeClr val="accent5">
                    <a:lumMod val="75000"/>
                  </a:schemeClr>
                </a:solidFill>
              </a:rPr>
              <a:t>Service Fabric Resources</a:t>
            </a:r>
          </a:p>
        </p:txBody>
      </p:sp>
      <p:sp>
        <p:nvSpPr>
          <p:cNvPr id="71" name="TextBox 70">
            <a:extLst>
              <a:ext uri="{FF2B5EF4-FFF2-40B4-BE49-F238E27FC236}">
                <a16:creationId xmlns:a16="http://schemas.microsoft.com/office/drawing/2014/main" id="{8B4FBB40-7848-4C56-8288-FCA131C182A6}"/>
              </a:ext>
            </a:extLst>
          </p:cNvPr>
          <p:cNvSpPr txBox="1"/>
          <p:nvPr/>
        </p:nvSpPr>
        <p:spPr>
          <a:xfrm>
            <a:off x="1976581" y="3669504"/>
            <a:ext cx="5855385" cy="86177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400" dirty="0">
                <a:solidFill>
                  <a:schemeClr val="accent1"/>
                </a:solidFill>
              </a:rPr>
              <a:t>Loosely coupled individually deployable resources</a:t>
            </a:r>
          </a:p>
          <a:p>
            <a:pPr marL="342900" indent="-342900" algn="l">
              <a:buFont typeface="Arial" panose="020B0604020202020204" pitchFamily="34" charset="0"/>
              <a:buChar char="•"/>
            </a:pPr>
            <a:r>
              <a:rPr lang="en-US" sz="1400" dirty="0">
                <a:solidFill>
                  <a:schemeClr val="accent1"/>
                </a:solidFill>
              </a:rPr>
              <a:t>Decoupled from runtime lifecycle</a:t>
            </a:r>
          </a:p>
          <a:p>
            <a:pPr marL="342900" indent="-342900" algn="l">
              <a:buFont typeface="Arial" panose="020B0604020202020204" pitchFamily="34" charset="0"/>
              <a:buChar char="•"/>
            </a:pPr>
            <a:r>
              <a:rPr lang="en-US" sz="1400" dirty="0">
                <a:solidFill>
                  <a:schemeClr val="accent1"/>
                </a:solidFill>
              </a:rPr>
              <a:t>Universal model for any language, framework, or arbitrary application</a:t>
            </a:r>
          </a:p>
          <a:p>
            <a:pPr marL="342900" indent="-342900" algn="l">
              <a:buFont typeface="Arial" panose="020B0604020202020204" pitchFamily="34" charset="0"/>
              <a:buChar char="•"/>
            </a:pPr>
            <a:r>
              <a:rPr lang="en-US" sz="1400" dirty="0">
                <a:solidFill>
                  <a:schemeClr val="accent1"/>
                </a:solidFill>
              </a:rPr>
              <a:t>Everything runs in containers</a:t>
            </a:r>
          </a:p>
        </p:txBody>
      </p:sp>
      <p:sp>
        <p:nvSpPr>
          <p:cNvPr id="131" name="TextBox 130">
            <a:extLst>
              <a:ext uri="{FF2B5EF4-FFF2-40B4-BE49-F238E27FC236}">
                <a16:creationId xmlns:a16="http://schemas.microsoft.com/office/drawing/2014/main" id="{69D681ED-DAA2-4E7A-BE0B-6E6B9B2EFA54}"/>
              </a:ext>
            </a:extLst>
          </p:cNvPr>
          <p:cNvSpPr txBox="1"/>
          <p:nvPr/>
        </p:nvSpPr>
        <p:spPr>
          <a:xfrm>
            <a:off x="1973871" y="2115020"/>
            <a:ext cx="5506892" cy="86177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400" dirty="0">
                <a:solidFill>
                  <a:schemeClr val="accent1"/>
                </a:solidFill>
              </a:rPr>
              <a:t>Run Docker Compose workloads on Service Fabric</a:t>
            </a:r>
          </a:p>
          <a:p>
            <a:pPr marL="342900" indent="-342900" algn="l">
              <a:buFont typeface="Arial" panose="020B0604020202020204" pitchFamily="34" charset="0"/>
              <a:buChar char="•"/>
            </a:pPr>
            <a:r>
              <a:rPr lang="en-US" sz="1400" dirty="0">
                <a:solidFill>
                  <a:schemeClr val="accent1"/>
                </a:solidFill>
              </a:rPr>
              <a:t>Limited Service Fabric integration</a:t>
            </a:r>
          </a:p>
          <a:p>
            <a:pPr marL="342900" indent="-342900" algn="l">
              <a:buFont typeface="Arial" panose="020B0604020202020204" pitchFamily="34" charset="0"/>
              <a:buChar char="•"/>
            </a:pPr>
            <a:r>
              <a:rPr lang="en-US" sz="1400" dirty="0">
                <a:solidFill>
                  <a:schemeClr val="accent1"/>
                </a:solidFill>
              </a:rPr>
              <a:t>Portability for existing applications described by Docker Compose</a:t>
            </a:r>
          </a:p>
          <a:p>
            <a:pPr marL="342900" indent="-342900" algn="l">
              <a:buFont typeface="Arial" panose="020B0604020202020204" pitchFamily="34" charset="0"/>
              <a:buChar char="•"/>
            </a:pPr>
            <a:r>
              <a:rPr lang="en-US" sz="1400" dirty="0">
                <a:solidFill>
                  <a:schemeClr val="accent1"/>
                </a:solidFill>
              </a:rPr>
              <a:t>Everything runs in containers</a:t>
            </a:r>
          </a:p>
        </p:txBody>
      </p:sp>
      <p:sp>
        <p:nvSpPr>
          <p:cNvPr id="182" name="TextBox 181">
            <a:extLst>
              <a:ext uri="{FF2B5EF4-FFF2-40B4-BE49-F238E27FC236}">
                <a16:creationId xmlns:a16="http://schemas.microsoft.com/office/drawing/2014/main" id="{FEBFC793-D886-4489-A2CB-2B4E33D50FE4}"/>
              </a:ext>
            </a:extLst>
          </p:cNvPr>
          <p:cNvSpPr txBox="1"/>
          <p:nvPr/>
        </p:nvSpPr>
        <p:spPr>
          <a:xfrm>
            <a:off x="1922534" y="1757806"/>
            <a:ext cx="1942519" cy="307777"/>
          </a:xfrm>
          <a:prstGeom prst="rect">
            <a:avLst/>
          </a:prstGeom>
          <a:noFill/>
        </p:spPr>
        <p:txBody>
          <a:bodyPr wrap="none" lIns="0" tIns="0" rIns="0" bIns="0" rtlCol="0">
            <a:spAutoFit/>
          </a:bodyPr>
          <a:lstStyle/>
          <a:p>
            <a:pPr algn="l"/>
            <a:r>
              <a:rPr lang="en-US" sz="2000" dirty="0">
                <a:solidFill>
                  <a:schemeClr val="accent5">
                    <a:lumMod val="75000"/>
                  </a:schemeClr>
                </a:solidFill>
              </a:rPr>
              <a:t>Docker Compose</a:t>
            </a:r>
          </a:p>
        </p:txBody>
      </p:sp>
      <p:grpSp>
        <p:nvGrpSpPr>
          <p:cNvPr id="2" name="Group 1">
            <a:extLst>
              <a:ext uri="{FF2B5EF4-FFF2-40B4-BE49-F238E27FC236}">
                <a16:creationId xmlns:a16="http://schemas.microsoft.com/office/drawing/2014/main" id="{841B437A-8B10-49F4-ACD7-117F8152C171}"/>
              </a:ext>
            </a:extLst>
          </p:cNvPr>
          <p:cNvGrpSpPr/>
          <p:nvPr/>
        </p:nvGrpSpPr>
        <p:grpSpPr>
          <a:xfrm>
            <a:off x="349109" y="1523942"/>
            <a:ext cx="1120307" cy="4853393"/>
            <a:chOff x="349109" y="1523942"/>
            <a:chExt cx="1120307" cy="4853393"/>
          </a:xfrm>
        </p:grpSpPr>
        <p:sp>
          <p:nvSpPr>
            <p:cNvPr id="10" name="TextBox 9">
              <a:extLst>
                <a:ext uri="{FF2B5EF4-FFF2-40B4-BE49-F238E27FC236}">
                  <a16:creationId xmlns:a16="http://schemas.microsoft.com/office/drawing/2014/main" id="{F0FE1265-82B8-4496-B252-41D95977EB59}"/>
                </a:ext>
              </a:extLst>
            </p:cNvPr>
            <p:cNvSpPr txBox="1"/>
            <p:nvPr/>
          </p:nvSpPr>
          <p:spPr>
            <a:xfrm>
              <a:off x="392455" y="1523942"/>
              <a:ext cx="1033616" cy="553998"/>
            </a:xfrm>
            <a:prstGeom prst="rect">
              <a:avLst/>
            </a:prstGeom>
            <a:noFill/>
          </p:spPr>
          <p:txBody>
            <a:bodyPr wrap="none" lIns="0" tIns="0" rIns="0" bIns="0" rtlCol="0">
              <a:spAutoFit/>
            </a:bodyPr>
            <a:lstStyle/>
            <a:p>
              <a:pPr algn="ctr"/>
              <a:r>
                <a:rPr lang="en-US" sz="1800" dirty="0"/>
                <a:t>Simplicity</a:t>
              </a:r>
            </a:p>
            <a:p>
              <a:pPr algn="ctr"/>
              <a:r>
                <a:rPr lang="en-US" sz="1800" dirty="0"/>
                <a:t>Portability</a:t>
              </a:r>
            </a:p>
          </p:txBody>
        </p:sp>
        <p:sp>
          <p:nvSpPr>
            <p:cNvPr id="102" name="TextBox 101">
              <a:extLst>
                <a:ext uri="{FF2B5EF4-FFF2-40B4-BE49-F238E27FC236}">
                  <a16:creationId xmlns:a16="http://schemas.microsoft.com/office/drawing/2014/main" id="{18CBB998-CE14-40CB-AA9C-903B6240AA28}"/>
                </a:ext>
              </a:extLst>
            </p:cNvPr>
            <p:cNvSpPr txBox="1"/>
            <p:nvPr/>
          </p:nvSpPr>
          <p:spPr>
            <a:xfrm>
              <a:off x="349109" y="5823337"/>
              <a:ext cx="1120307" cy="553998"/>
            </a:xfrm>
            <a:prstGeom prst="rect">
              <a:avLst/>
            </a:prstGeom>
            <a:noFill/>
          </p:spPr>
          <p:txBody>
            <a:bodyPr wrap="none" lIns="0" tIns="0" rIns="0" bIns="0" rtlCol="0">
              <a:spAutoFit/>
            </a:bodyPr>
            <a:lstStyle/>
            <a:p>
              <a:pPr algn="ctr"/>
              <a:r>
                <a:rPr lang="en-US" sz="1800" dirty="0"/>
                <a:t>Control</a:t>
              </a:r>
            </a:p>
            <a:p>
              <a:pPr algn="ctr"/>
              <a:r>
                <a:rPr lang="en-US" sz="1800" dirty="0"/>
                <a:t>Integration</a:t>
              </a:r>
            </a:p>
          </p:txBody>
        </p:sp>
        <p:sp>
          <p:nvSpPr>
            <p:cNvPr id="20" name="Arrow: Up-Down 19">
              <a:extLst>
                <a:ext uri="{FF2B5EF4-FFF2-40B4-BE49-F238E27FC236}">
                  <a16:creationId xmlns:a16="http://schemas.microsoft.com/office/drawing/2014/main" id="{3927CB69-B2D2-494D-AD59-28183EF8A673}"/>
                </a:ext>
              </a:extLst>
            </p:cNvPr>
            <p:cNvSpPr/>
            <p:nvPr/>
          </p:nvSpPr>
          <p:spPr bwMode="auto">
            <a:xfrm>
              <a:off x="712730" y="2285096"/>
              <a:ext cx="393069" cy="3334654"/>
            </a:xfrm>
            <a:prstGeom prst="upDownArrow">
              <a:avLst/>
            </a:prstGeom>
            <a:noFill/>
            <a:ln w="190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0CBC38F7-9C09-4EB2-A714-2F4ED0C8DBAA}"/>
              </a:ext>
            </a:extLst>
          </p:cNvPr>
          <p:cNvGrpSpPr/>
          <p:nvPr/>
        </p:nvGrpSpPr>
        <p:grpSpPr>
          <a:xfrm>
            <a:off x="5800725" y="5062907"/>
            <a:ext cx="5867400" cy="853644"/>
            <a:chOff x="5800725" y="5062907"/>
            <a:chExt cx="5867400" cy="853644"/>
          </a:xfrm>
        </p:grpSpPr>
        <p:cxnSp>
          <p:nvCxnSpPr>
            <p:cNvPr id="132" name="Straight Connector 131">
              <a:extLst>
                <a:ext uri="{FF2B5EF4-FFF2-40B4-BE49-F238E27FC236}">
                  <a16:creationId xmlns:a16="http://schemas.microsoft.com/office/drawing/2014/main" id="{EDB0ECE2-C991-4B48-826B-F2FCA8E75775}"/>
                </a:ext>
              </a:extLst>
            </p:cNvPr>
            <p:cNvCxnSpPr>
              <a:cxnSpLocks/>
            </p:cNvCxnSpPr>
            <p:nvPr/>
          </p:nvCxnSpPr>
          <p:spPr>
            <a:xfrm>
              <a:off x="5800725" y="5062907"/>
              <a:ext cx="5867400" cy="0"/>
            </a:xfrm>
            <a:prstGeom prst="line">
              <a:avLst/>
            </a:prstGeom>
            <a:ln w="190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23F78569-7DE9-4729-AD88-DD6DAD39F91F}"/>
                </a:ext>
              </a:extLst>
            </p:cNvPr>
            <p:cNvGrpSpPr/>
            <p:nvPr/>
          </p:nvGrpSpPr>
          <p:grpSpPr>
            <a:xfrm>
              <a:off x="9191876" y="5224318"/>
              <a:ext cx="1403891" cy="692233"/>
              <a:chOff x="2666019" y="4946007"/>
              <a:chExt cx="2624545" cy="1294116"/>
            </a:xfrm>
          </p:grpSpPr>
          <p:sp>
            <p:nvSpPr>
              <p:cNvPr id="135" name="Text Placeholder 21">
                <a:extLst>
                  <a:ext uri="{FF2B5EF4-FFF2-40B4-BE49-F238E27FC236}">
                    <a16:creationId xmlns:a16="http://schemas.microsoft.com/office/drawing/2014/main" id="{CCB41A43-2806-4BA9-AF26-AA39626C106C}"/>
                  </a:ext>
                </a:extLst>
              </p:cNvPr>
              <p:cNvSpPr txBox="1">
                <a:spLocks/>
              </p:cNvSpPr>
              <p:nvPr/>
            </p:nvSpPr>
            <p:spPr>
              <a:xfrm>
                <a:off x="2666019" y="5616868"/>
                <a:ext cx="2624545" cy="623255"/>
              </a:xfrm>
              <a:prstGeom prst="rect">
                <a:avLst/>
              </a:prstGeom>
              <a:ln>
                <a:noFill/>
              </a:ln>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On-prem</a:t>
                </a:r>
              </a:p>
            </p:txBody>
          </p:sp>
          <p:sp>
            <p:nvSpPr>
              <p:cNvPr id="136" name="Oval 135">
                <a:extLst>
                  <a:ext uri="{FF2B5EF4-FFF2-40B4-BE49-F238E27FC236}">
                    <a16:creationId xmlns:a16="http://schemas.microsoft.com/office/drawing/2014/main" id="{215769A2-7DD5-41C8-944A-224201FCC35B}"/>
                  </a:ext>
                </a:extLst>
              </p:cNvPr>
              <p:cNvSpPr/>
              <p:nvPr/>
            </p:nvSpPr>
            <p:spPr bwMode="auto">
              <a:xfrm>
                <a:off x="3654179" y="4946007"/>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0B92955B-1F87-44B9-944D-A42C3E39B42A}"/>
                  </a:ext>
                </a:extLst>
              </p:cNvPr>
              <p:cNvGrpSpPr/>
              <p:nvPr/>
            </p:nvGrpSpPr>
            <p:grpSpPr>
              <a:xfrm>
                <a:off x="3870227" y="5100013"/>
                <a:ext cx="263974" cy="338085"/>
                <a:chOff x="6654800" y="5372100"/>
                <a:chExt cx="593725" cy="760413"/>
              </a:xfrm>
            </p:grpSpPr>
            <p:sp>
              <p:nvSpPr>
                <p:cNvPr id="138" name="Freeform 130">
                  <a:extLst>
                    <a:ext uri="{FF2B5EF4-FFF2-40B4-BE49-F238E27FC236}">
                      <a16:creationId xmlns:a16="http://schemas.microsoft.com/office/drawing/2014/main" id="{1BFF718F-0A6E-40C0-A17A-AFA423513ADF}"/>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39" name="Rectangle 134">
                  <a:extLst>
                    <a:ext uri="{FF2B5EF4-FFF2-40B4-BE49-F238E27FC236}">
                      <a16:creationId xmlns:a16="http://schemas.microsoft.com/office/drawing/2014/main" id="{9C782430-3555-45D3-9623-31953841BB71}"/>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40" name="Freeform 135">
                  <a:extLst>
                    <a:ext uri="{FF2B5EF4-FFF2-40B4-BE49-F238E27FC236}">
                      <a16:creationId xmlns:a16="http://schemas.microsoft.com/office/drawing/2014/main" id="{51747DAB-4959-49C5-AFDC-3369E126811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41" name="Group 140">
              <a:extLst>
                <a:ext uri="{FF2B5EF4-FFF2-40B4-BE49-F238E27FC236}">
                  <a16:creationId xmlns:a16="http://schemas.microsoft.com/office/drawing/2014/main" id="{BA211BF2-7E6E-4AF4-A1E6-9FF0486E89B8}"/>
                </a:ext>
              </a:extLst>
            </p:cNvPr>
            <p:cNvGrpSpPr/>
            <p:nvPr/>
          </p:nvGrpSpPr>
          <p:grpSpPr>
            <a:xfrm>
              <a:off x="8436183" y="5224318"/>
              <a:ext cx="1403891" cy="688869"/>
              <a:chOff x="1359330" y="4934489"/>
              <a:chExt cx="2624545" cy="1287827"/>
            </a:xfrm>
          </p:grpSpPr>
          <p:sp>
            <p:nvSpPr>
              <p:cNvPr id="142" name="Text Placeholder 21">
                <a:extLst>
                  <a:ext uri="{FF2B5EF4-FFF2-40B4-BE49-F238E27FC236}">
                    <a16:creationId xmlns:a16="http://schemas.microsoft.com/office/drawing/2014/main" id="{7B7E6C07-EC3C-43FD-A2A2-A65C2179152B}"/>
                  </a:ext>
                </a:extLst>
              </p:cNvPr>
              <p:cNvSpPr txBox="1">
                <a:spLocks/>
              </p:cNvSpPr>
              <p:nvPr/>
            </p:nvSpPr>
            <p:spPr>
              <a:xfrm>
                <a:off x="1359330"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Any cloud</a:t>
                </a:r>
              </a:p>
            </p:txBody>
          </p:sp>
          <p:sp>
            <p:nvSpPr>
              <p:cNvPr id="143" name="Oval 142">
                <a:extLst>
                  <a:ext uri="{FF2B5EF4-FFF2-40B4-BE49-F238E27FC236}">
                    <a16:creationId xmlns:a16="http://schemas.microsoft.com/office/drawing/2014/main" id="{E2AD8E8B-A150-4DD8-B84C-E57B928FA63F}"/>
                  </a:ext>
                </a:extLst>
              </p:cNvPr>
              <p:cNvSpPr/>
              <p:nvPr/>
            </p:nvSpPr>
            <p:spPr bwMode="auto">
              <a:xfrm>
                <a:off x="2352769"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a16="http://schemas.microsoft.com/office/drawing/2014/main" id="{6C8507C6-FEA7-4E49-8324-F653B8085060}"/>
                  </a:ext>
                </a:extLst>
              </p:cNvPr>
              <p:cNvGrpSpPr/>
              <p:nvPr/>
            </p:nvGrpSpPr>
            <p:grpSpPr>
              <a:xfrm>
                <a:off x="2471148" y="5183526"/>
                <a:ext cx="411469" cy="192330"/>
                <a:chOff x="8529638" y="5526088"/>
                <a:chExt cx="1120775" cy="523875"/>
              </a:xfrm>
            </p:grpSpPr>
            <p:sp>
              <p:nvSpPr>
                <p:cNvPr id="145" name="Freeform 139">
                  <a:extLst>
                    <a:ext uri="{FF2B5EF4-FFF2-40B4-BE49-F238E27FC236}">
                      <a16:creationId xmlns:a16="http://schemas.microsoft.com/office/drawing/2014/main" id="{1FCEA556-050F-4895-9B11-76711CD492D1}"/>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46" name="Freeform 140">
                  <a:extLst>
                    <a:ext uri="{FF2B5EF4-FFF2-40B4-BE49-F238E27FC236}">
                      <a16:creationId xmlns:a16="http://schemas.microsoft.com/office/drawing/2014/main" id="{D567F3E1-3CBB-4234-9DD7-CC75882B4375}"/>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47" name="Group 146">
              <a:extLst>
                <a:ext uri="{FF2B5EF4-FFF2-40B4-BE49-F238E27FC236}">
                  <a16:creationId xmlns:a16="http://schemas.microsoft.com/office/drawing/2014/main" id="{64619ED7-F089-47EB-9BF2-85F6B81F47FE}"/>
                </a:ext>
              </a:extLst>
            </p:cNvPr>
            <p:cNvGrpSpPr/>
            <p:nvPr/>
          </p:nvGrpSpPr>
          <p:grpSpPr>
            <a:xfrm>
              <a:off x="7680492" y="5224318"/>
              <a:ext cx="1403889" cy="688504"/>
              <a:chOff x="7583" y="4935170"/>
              <a:chExt cx="2624545" cy="1287145"/>
            </a:xfrm>
          </p:grpSpPr>
          <p:sp>
            <p:nvSpPr>
              <p:cNvPr id="148" name="Text Placeholder 21">
                <a:extLst>
                  <a:ext uri="{FF2B5EF4-FFF2-40B4-BE49-F238E27FC236}">
                    <a16:creationId xmlns:a16="http://schemas.microsoft.com/office/drawing/2014/main" id="{F948E856-FEC6-43B5-88C6-A23C4FF723C1}"/>
                  </a:ext>
                </a:extLst>
              </p:cNvPr>
              <p:cNvSpPr txBox="1">
                <a:spLocks/>
              </p:cNvSpPr>
              <p:nvPr/>
            </p:nvSpPr>
            <p:spPr>
              <a:xfrm>
                <a:off x="7583" y="5599060"/>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Local</a:t>
                </a:r>
              </a:p>
            </p:txBody>
          </p:sp>
          <p:sp>
            <p:nvSpPr>
              <p:cNvPr id="149" name="Oval 148">
                <a:extLst>
                  <a:ext uri="{FF2B5EF4-FFF2-40B4-BE49-F238E27FC236}">
                    <a16:creationId xmlns:a16="http://schemas.microsoft.com/office/drawing/2014/main" id="{4FC7B7A9-8D43-452B-AE4D-22D04FAEA9E0}"/>
                  </a:ext>
                </a:extLst>
              </p:cNvPr>
              <p:cNvSpPr/>
              <p:nvPr/>
            </p:nvSpPr>
            <p:spPr bwMode="auto">
              <a:xfrm>
                <a:off x="995743" y="4935170"/>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27AA13C3-D5FB-446D-8A95-1E0DF5E16F44}"/>
                  </a:ext>
                </a:extLst>
              </p:cNvPr>
              <p:cNvGrpSpPr/>
              <p:nvPr/>
            </p:nvGrpSpPr>
            <p:grpSpPr>
              <a:xfrm>
                <a:off x="1089469" y="5125842"/>
                <a:ext cx="479455" cy="280723"/>
                <a:chOff x="2324101" y="5397500"/>
                <a:chExt cx="1336675" cy="782637"/>
              </a:xfrm>
            </p:grpSpPr>
            <p:sp>
              <p:nvSpPr>
                <p:cNvPr id="151" name="Freeform 121">
                  <a:extLst>
                    <a:ext uri="{FF2B5EF4-FFF2-40B4-BE49-F238E27FC236}">
                      <a16:creationId xmlns:a16="http://schemas.microsoft.com/office/drawing/2014/main" id="{AA3E13DA-DA0F-4C2D-AB35-7B653DE86C3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52" name="Freeform 122">
                  <a:extLst>
                    <a:ext uri="{FF2B5EF4-FFF2-40B4-BE49-F238E27FC236}">
                      <a16:creationId xmlns:a16="http://schemas.microsoft.com/office/drawing/2014/main" id="{C4596358-99FC-4EE4-892B-5AD584F40FA4}"/>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dirty="0"/>
                </a:p>
              </p:txBody>
            </p:sp>
          </p:grpSp>
        </p:grpSp>
        <p:grpSp>
          <p:nvGrpSpPr>
            <p:cNvPr id="153" name="Group 152">
              <a:extLst>
                <a:ext uri="{FF2B5EF4-FFF2-40B4-BE49-F238E27FC236}">
                  <a16:creationId xmlns:a16="http://schemas.microsoft.com/office/drawing/2014/main" id="{87282B61-2AC6-47A3-B76F-4CCBB50C79AC}"/>
                </a:ext>
              </a:extLst>
            </p:cNvPr>
            <p:cNvGrpSpPr/>
            <p:nvPr/>
          </p:nvGrpSpPr>
          <p:grpSpPr>
            <a:xfrm>
              <a:off x="9947568" y="5224318"/>
              <a:ext cx="1403891" cy="688869"/>
              <a:chOff x="3914032" y="5258339"/>
              <a:chExt cx="2624545" cy="1287827"/>
            </a:xfrm>
          </p:grpSpPr>
          <p:grpSp>
            <p:nvGrpSpPr>
              <p:cNvPr id="154" name="Group 153">
                <a:extLst>
                  <a:ext uri="{FF2B5EF4-FFF2-40B4-BE49-F238E27FC236}">
                    <a16:creationId xmlns:a16="http://schemas.microsoft.com/office/drawing/2014/main" id="{3CDA8E53-FC9A-410F-BEF6-F9CC742852DA}"/>
                  </a:ext>
                </a:extLst>
              </p:cNvPr>
              <p:cNvGrpSpPr/>
              <p:nvPr/>
            </p:nvGrpSpPr>
            <p:grpSpPr>
              <a:xfrm>
                <a:off x="3914032" y="5258339"/>
                <a:ext cx="2624545" cy="1287827"/>
                <a:chOff x="3914032" y="4934489"/>
                <a:chExt cx="2624545" cy="1287827"/>
              </a:xfrm>
            </p:grpSpPr>
            <p:sp>
              <p:nvSpPr>
                <p:cNvPr id="156" name="Text Placeholder 21">
                  <a:extLst>
                    <a:ext uri="{FF2B5EF4-FFF2-40B4-BE49-F238E27FC236}">
                      <a16:creationId xmlns:a16="http://schemas.microsoft.com/office/drawing/2014/main" id="{E84E92BC-4271-4D68-9922-3A18EA0BAA55}"/>
                    </a:ext>
                  </a:extLst>
                </p:cNvPr>
                <p:cNvSpPr txBox="1">
                  <a:spLocks/>
                </p:cNvSpPr>
                <p:nvPr/>
              </p:nvSpPr>
              <p:spPr>
                <a:xfrm>
                  <a:off x="3914032"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Azure</a:t>
                  </a:r>
                </a:p>
              </p:txBody>
            </p:sp>
            <p:sp>
              <p:nvSpPr>
                <p:cNvPr id="157" name="Oval 156">
                  <a:extLst>
                    <a:ext uri="{FF2B5EF4-FFF2-40B4-BE49-F238E27FC236}">
                      <a16:creationId xmlns:a16="http://schemas.microsoft.com/office/drawing/2014/main" id="{D746FB8C-B3B3-4B2B-887E-38ADB811E87D}"/>
                    </a:ext>
                  </a:extLst>
                </p:cNvPr>
                <p:cNvSpPr/>
                <p:nvPr/>
              </p:nvSpPr>
              <p:spPr bwMode="auto">
                <a:xfrm>
                  <a:off x="4888896"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5" name="Graphic 154">
                <a:extLst>
                  <a:ext uri="{FF2B5EF4-FFF2-40B4-BE49-F238E27FC236}">
                    <a16:creationId xmlns:a16="http://schemas.microsoft.com/office/drawing/2014/main" id="{60B550A0-50E1-460D-9FC0-BC1CCECDADA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4980725" y="5354699"/>
                <a:ext cx="458980" cy="398976"/>
              </a:xfrm>
              <a:prstGeom prst="rect">
                <a:avLst/>
              </a:prstGeom>
            </p:spPr>
          </p:pic>
        </p:grpSp>
      </p:grpSp>
      <p:grpSp>
        <p:nvGrpSpPr>
          <p:cNvPr id="5" name="Group 4">
            <a:extLst>
              <a:ext uri="{FF2B5EF4-FFF2-40B4-BE49-F238E27FC236}">
                <a16:creationId xmlns:a16="http://schemas.microsoft.com/office/drawing/2014/main" id="{C01A5C5B-0661-49B4-9D55-BE6850669896}"/>
              </a:ext>
            </a:extLst>
          </p:cNvPr>
          <p:cNvGrpSpPr/>
          <p:nvPr/>
        </p:nvGrpSpPr>
        <p:grpSpPr>
          <a:xfrm>
            <a:off x="3990555" y="1926362"/>
            <a:ext cx="7677570" cy="874175"/>
            <a:chOff x="3990555" y="1926362"/>
            <a:chExt cx="7677570" cy="874175"/>
          </a:xfrm>
        </p:grpSpPr>
        <p:cxnSp>
          <p:nvCxnSpPr>
            <p:cNvPr id="133" name="Straight Connector 132">
              <a:extLst>
                <a:ext uri="{FF2B5EF4-FFF2-40B4-BE49-F238E27FC236}">
                  <a16:creationId xmlns:a16="http://schemas.microsoft.com/office/drawing/2014/main" id="{E046B08A-0ECC-41AF-B52E-3A919223DDBC}"/>
                </a:ext>
              </a:extLst>
            </p:cNvPr>
            <p:cNvCxnSpPr>
              <a:cxnSpLocks/>
            </p:cNvCxnSpPr>
            <p:nvPr/>
          </p:nvCxnSpPr>
          <p:spPr>
            <a:xfrm>
              <a:off x="3990555" y="1926362"/>
              <a:ext cx="7677570" cy="0"/>
            </a:xfrm>
            <a:prstGeom prst="line">
              <a:avLst/>
            </a:prstGeom>
            <a:ln w="190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FBA34D2C-5F01-4B72-A983-A91BF9517EFF}"/>
                </a:ext>
              </a:extLst>
            </p:cNvPr>
            <p:cNvGrpSpPr/>
            <p:nvPr/>
          </p:nvGrpSpPr>
          <p:grpSpPr>
            <a:xfrm>
              <a:off x="9150497" y="2108304"/>
              <a:ext cx="1403891" cy="692233"/>
              <a:chOff x="2666019" y="4946007"/>
              <a:chExt cx="2624545" cy="1294116"/>
            </a:xfrm>
          </p:grpSpPr>
          <p:sp>
            <p:nvSpPr>
              <p:cNvPr id="159" name="Text Placeholder 21">
                <a:extLst>
                  <a:ext uri="{FF2B5EF4-FFF2-40B4-BE49-F238E27FC236}">
                    <a16:creationId xmlns:a16="http://schemas.microsoft.com/office/drawing/2014/main" id="{880A5972-87B4-4FAD-B946-57D11C7A5A63}"/>
                  </a:ext>
                </a:extLst>
              </p:cNvPr>
              <p:cNvSpPr txBox="1">
                <a:spLocks/>
              </p:cNvSpPr>
              <p:nvPr/>
            </p:nvSpPr>
            <p:spPr>
              <a:xfrm>
                <a:off x="2666019" y="5616868"/>
                <a:ext cx="2624545" cy="623255"/>
              </a:xfrm>
              <a:prstGeom prst="rect">
                <a:avLst/>
              </a:prstGeom>
              <a:ln>
                <a:noFill/>
              </a:ln>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On-prem</a:t>
                </a:r>
              </a:p>
            </p:txBody>
          </p:sp>
          <p:sp>
            <p:nvSpPr>
              <p:cNvPr id="160" name="Oval 159">
                <a:extLst>
                  <a:ext uri="{FF2B5EF4-FFF2-40B4-BE49-F238E27FC236}">
                    <a16:creationId xmlns:a16="http://schemas.microsoft.com/office/drawing/2014/main" id="{034417FE-5FE7-4CED-ABAE-351E4500E4C1}"/>
                  </a:ext>
                </a:extLst>
              </p:cNvPr>
              <p:cNvSpPr/>
              <p:nvPr/>
            </p:nvSpPr>
            <p:spPr bwMode="auto">
              <a:xfrm>
                <a:off x="3654179" y="4946007"/>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a:extLst>
                  <a:ext uri="{FF2B5EF4-FFF2-40B4-BE49-F238E27FC236}">
                    <a16:creationId xmlns:a16="http://schemas.microsoft.com/office/drawing/2014/main" id="{739601E8-AD75-40DF-9C38-3C33C390CC00}"/>
                  </a:ext>
                </a:extLst>
              </p:cNvPr>
              <p:cNvGrpSpPr/>
              <p:nvPr/>
            </p:nvGrpSpPr>
            <p:grpSpPr>
              <a:xfrm>
                <a:off x="3870227" y="5100013"/>
                <a:ext cx="263974" cy="338085"/>
                <a:chOff x="6654800" y="5372100"/>
                <a:chExt cx="593725" cy="760413"/>
              </a:xfrm>
            </p:grpSpPr>
            <p:sp>
              <p:nvSpPr>
                <p:cNvPr id="162" name="Freeform 130">
                  <a:extLst>
                    <a:ext uri="{FF2B5EF4-FFF2-40B4-BE49-F238E27FC236}">
                      <a16:creationId xmlns:a16="http://schemas.microsoft.com/office/drawing/2014/main" id="{A1930E62-7547-4749-ABB0-49F912C59470}"/>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63" name="Rectangle 134">
                  <a:extLst>
                    <a:ext uri="{FF2B5EF4-FFF2-40B4-BE49-F238E27FC236}">
                      <a16:creationId xmlns:a16="http://schemas.microsoft.com/office/drawing/2014/main" id="{6E922295-30A2-47DF-A3E1-E13F1FB02F02}"/>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64" name="Freeform 135">
                  <a:extLst>
                    <a:ext uri="{FF2B5EF4-FFF2-40B4-BE49-F238E27FC236}">
                      <a16:creationId xmlns:a16="http://schemas.microsoft.com/office/drawing/2014/main" id="{A8C140F1-FEF0-4010-9A96-F8BBF07FDC96}"/>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65" name="Group 164">
              <a:extLst>
                <a:ext uri="{FF2B5EF4-FFF2-40B4-BE49-F238E27FC236}">
                  <a16:creationId xmlns:a16="http://schemas.microsoft.com/office/drawing/2014/main" id="{AEDE03D5-03FA-408F-A006-B2AF12B1A807}"/>
                </a:ext>
              </a:extLst>
            </p:cNvPr>
            <p:cNvGrpSpPr/>
            <p:nvPr/>
          </p:nvGrpSpPr>
          <p:grpSpPr>
            <a:xfrm>
              <a:off x="8394804" y="2108304"/>
              <a:ext cx="1403891" cy="688869"/>
              <a:chOff x="1359330" y="4934489"/>
              <a:chExt cx="2624545" cy="1287827"/>
            </a:xfrm>
          </p:grpSpPr>
          <p:sp>
            <p:nvSpPr>
              <p:cNvPr id="166" name="Text Placeholder 21">
                <a:extLst>
                  <a:ext uri="{FF2B5EF4-FFF2-40B4-BE49-F238E27FC236}">
                    <a16:creationId xmlns:a16="http://schemas.microsoft.com/office/drawing/2014/main" id="{9CC1533B-2B30-4307-BA36-0662BE535F32}"/>
                  </a:ext>
                </a:extLst>
              </p:cNvPr>
              <p:cNvSpPr txBox="1">
                <a:spLocks/>
              </p:cNvSpPr>
              <p:nvPr/>
            </p:nvSpPr>
            <p:spPr>
              <a:xfrm>
                <a:off x="1359330"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Any cloud</a:t>
                </a:r>
              </a:p>
            </p:txBody>
          </p:sp>
          <p:sp>
            <p:nvSpPr>
              <p:cNvPr id="167" name="Oval 166">
                <a:extLst>
                  <a:ext uri="{FF2B5EF4-FFF2-40B4-BE49-F238E27FC236}">
                    <a16:creationId xmlns:a16="http://schemas.microsoft.com/office/drawing/2014/main" id="{785A9B35-5AD0-4CAA-AEBA-84429E602B5D}"/>
                  </a:ext>
                </a:extLst>
              </p:cNvPr>
              <p:cNvSpPr/>
              <p:nvPr/>
            </p:nvSpPr>
            <p:spPr bwMode="auto">
              <a:xfrm>
                <a:off x="2352769"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62187301-DE80-42A2-AB49-3AAAED57403B}"/>
                  </a:ext>
                </a:extLst>
              </p:cNvPr>
              <p:cNvGrpSpPr/>
              <p:nvPr/>
            </p:nvGrpSpPr>
            <p:grpSpPr>
              <a:xfrm>
                <a:off x="2471148" y="5183526"/>
                <a:ext cx="411469" cy="192330"/>
                <a:chOff x="8529638" y="5526088"/>
                <a:chExt cx="1120775" cy="523875"/>
              </a:xfrm>
            </p:grpSpPr>
            <p:sp>
              <p:nvSpPr>
                <p:cNvPr id="169" name="Freeform 139">
                  <a:extLst>
                    <a:ext uri="{FF2B5EF4-FFF2-40B4-BE49-F238E27FC236}">
                      <a16:creationId xmlns:a16="http://schemas.microsoft.com/office/drawing/2014/main" id="{AFFACD74-7AF6-4FF7-A18B-19D6988724E9}"/>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70" name="Freeform 140">
                  <a:extLst>
                    <a:ext uri="{FF2B5EF4-FFF2-40B4-BE49-F238E27FC236}">
                      <a16:creationId xmlns:a16="http://schemas.microsoft.com/office/drawing/2014/main" id="{1390C3C7-7401-4DFA-903A-3C973B29ABAD}"/>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71" name="Group 170">
              <a:extLst>
                <a:ext uri="{FF2B5EF4-FFF2-40B4-BE49-F238E27FC236}">
                  <a16:creationId xmlns:a16="http://schemas.microsoft.com/office/drawing/2014/main" id="{748F3382-1AFD-45F8-94D4-A93F0FCFD8B8}"/>
                </a:ext>
              </a:extLst>
            </p:cNvPr>
            <p:cNvGrpSpPr/>
            <p:nvPr/>
          </p:nvGrpSpPr>
          <p:grpSpPr>
            <a:xfrm>
              <a:off x="7639113" y="2108304"/>
              <a:ext cx="1403889" cy="688504"/>
              <a:chOff x="7583" y="4935170"/>
              <a:chExt cx="2624545" cy="1287145"/>
            </a:xfrm>
          </p:grpSpPr>
          <p:sp>
            <p:nvSpPr>
              <p:cNvPr id="172" name="Text Placeholder 21">
                <a:extLst>
                  <a:ext uri="{FF2B5EF4-FFF2-40B4-BE49-F238E27FC236}">
                    <a16:creationId xmlns:a16="http://schemas.microsoft.com/office/drawing/2014/main" id="{D3945BFB-61E0-482A-AE58-59CCE87D8430}"/>
                  </a:ext>
                </a:extLst>
              </p:cNvPr>
              <p:cNvSpPr txBox="1">
                <a:spLocks/>
              </p:cNvSpPr>
              <p:nvPr/>
            </p:nvSpPr>
            <p:spPr>
              <a:xfrm>
                <a:off x="7583" y="5599060"/>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Local</a:t>
                </a:r>
              </a:p>
            </p:txBody>
          </p:sp>
          <p:sp>
            <p:nvSpPr>
              <p:cNvPr id="173" name="Oval 172">
                <a:extLst>
                  <a:ext uri="{FF2B5EF4-FFF2-40B4-BE49-F238E27FC236}">
                    <a16:creationId xmlns:a16="http://schemas.microsoft.com/office/drawing/2014/main" id="{D389F058-E477-4FD3-AF69-AA13BEAC30FB}"/>
                  </a:ext>
                </a:extLst>
              </p:cNvPr>
              <p:cNvSpPr/>
              <p:nvPr/>
            </p:nvSpPr>
            <p:spPr bwMode="auto">
              <a:xfrm>
                <a:off x="995743" y="4935170"/>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4" name="Group 173">
                <a:extLst>
                  <a:ext uri="{FF2B5EF4-FFF2-40B4-BE49-F238E27FC236}">
                    <a16:creationId xmlns:a16="http://schemas.microsoft.com/office/drawing/2014/main" id="{7BE0EC7B-9620-4970-ACFA-45DFC114D86D}"/>
                  </a:ext>
                </a:extLst>
              </p:cNvPr>
              <p:cNvGrpSpPr/>
              <p:nvPr/>
            </p:nvGrpSpPr>
            <p:grpSpPr>
              <a:xfrm>
                <a:off x="1089469" y="5125842"/>
                <a:ext cx="479455" cy="280723"/>
                <a:chOff x="2324101" y="5397500"/>
                <a:chExt cx="1336675" cy="782637"/>
              </a:xfrm>
            </p:grpSpPr>
            <p:sp>
              <p:nvSpPr>
                <p:cNvPr id="175" name="Freeform 121">
                  <a:extLst>
                    <a:ext uri="{FF2B5EF4-FFF2-40B4-BE49-F238E27FC236}">
                      <a16:creationId xmlns:a16="http://schemas.microsoft.com/office/drawing/2014/main" id="{A3A03BE1-DC31-46D5-B78E-240C72B30F19}"/>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76" name="Freeform 122">
                  <a:extLst>
                    <a:ext uri="{FF2B5EF4-FFF2-40B4-BE49-F238E27FC236}">
                      <a16:creationId xmlns:a16="http://schemas.microsoft.com/office/drawing/2014/main" id="{8AC677B2-8208-465E-AA79-DA07DF5B1D19}"/>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dirty="0"/>
                </a:p>
              </p:txBody>
            </p:sp>
          </p:grpSp>
        </p:grpSp>
        <p:grpSp>
          <p:nvGrpSpPr>
            <p:cNvPr id="177" name="Group 176">
              <a:extLst>
                <a:ext uri="{FF2B5EF4-FFF2-40B4-BE49-F238E27FC236}">
                  <a16:creationId xmlns:a16="http://schemas.microsoft.com/office/drawing/2014/main" id="{FAA6C627-14A1-45E2-A788-20F1A2B91BCF}"/>
                </a:ext>
              </a:extLst>
            </p:cNvPr>
            <p:cNvGrpSpPr/>
            <p:nvPr/>
          </p:nvGrpSpPr>
          <p:grpSpPr>
            <a:xfrm>
              <a:off x="9906189" y="2108304"/>
              <a:ext cx="1403891" cy="688869"/>
              <a:chOff x="3914032" y="5258339"/>
              <a:chExt cx="2624545" cy="1287827"/>
            </a:xfrm>
          </p:grpSpPr>
          <p:grpSp>
            <p:nvGrpSpPr>
              <p:cNvPr id="178" name="Group 177">
                <a:extLst>
                  <a:ext uri="{FF2B5EF4-FFF2-40B4-BE49-F238E27FC236}">
                    <a16:creationId xmlns:a16="http://schemas.microsoft.com/office/drawing/2014/main" id="{63FBDA4E-D028-40E5-BD53-B8A360E74F97}"/>
                  </a:ext>
                </a:extLst>
              </p:cNvPr>
              <p:cNvGrpSpPr/>
              <p:nvPr/>
            </p:nvGrpSpPr>
            <p:grpSpPr>
              <a:xfrm>
                <a:off x="3914032" y="5258339"/>
                <a:ext cx="2624545" cy="1287827"/>
                <a:chOff x="3914032" y="4934489"/>
                <a:chExt cx="2624545" cy="1287827"/>
              </a:xfrm>
            </p:grpSpPr>
            <p:sp>
              <p:nvSpPr>
                <p:cNvPr id="180" name="Text Placeholder 21">
                  <a:extLst>
                    <a:ext uri="{FF2B5EF4-FFF2-40B4-BE49-F238E27FC236}">
                      <a16:creationId xmlns:a16="http://schemas.microsoft.com/office/drawing/2014/main" id="{34823AED-8A49-4834-A20E-B9A9989F72D8}"/>
                    </a:ext>
                  </a:extLst>
                </p:cNvPr>
                <p:cNvSpPr txBox="1">
                  <a:spLocks/>
                </p:cNvSpPr>
                <p:nvPr/>
              </p:nvSpPr>
              <p:spPr>
                <a:xfrm>
                  <a:off x="3914032"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Azure</a:t>
                  </a:r>
                </a:p>
              </p:txBody>
            </p:sp>
            <p:sp>
              <p:nvSpPr>
                <p:cNvPr id="181" name="Oval 180">
                  <a:extLst>
                    <a:ext uri="{FF2B5EF4-FFF2-40B4-BE49-F238E27FC236}">
                      <a16:creationId xmlns:a16="http://schemas.microsoft.com/office/drawing/2014/main" id="{62B94FE8-9028-4514-A65D-46C5E8123A61}"/>
                    </a:ext>
                  </a:extLst>
                </p:cNvPr>
                <p:cNvSpPr/>
                <p:nvPr/>
              </p:nvSpPr>
              <p:spPr bwMode="auto">
                <a:xfrm>
                  <a:off x="4888896"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9" name="Graphic 178">
                <a:extLst>
                  <a:ext uri="{FF2B5EF4-FFF2-40B4-BE49-F238E27FC236}">
                    <a16:creationId xmlns:a16="http://schemas.microsoft.com/office/drawing/2014/main" id="{34117D18-D39F-41B3-BC9B-E7DDA25E7EB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4980725" y="5354699"/>
                <a:ext cx="458980" cy="398976"/>
              </a:xfrm>
              <a:prstGeom prst="rect">
                <a:avLst/>
              </a:prstGeom>
            </p:spPr>
          </p:pic>
        </p:grpSp>
      </p:grpSp>
      <p:grpSp>
        <p:nvGrpSpPr>
          <p:cNvPr id="4" name="Group 3">
            <a:extLst>
              <a:ext uri="{FF2B5EF4-FFF2-40B4-BE49-F238E27FC236}">
                <a16:creationId xmlns:a16="http://schemas.microsoft.com/office/drawing/2014/main" id="{DB232CD8-812E-405D-BF30-E138F25BD2B5}"/>
              </a:ext>
            </a:extLst>
          </p:cNvPr>
          <p:cNvGrpSpPr/>
          <p:nvPr/>
        </p:nvGrpSpPr>
        <p:grpSpPr>
          <a:xfrm>
            <a:off x="4791075" y="3488462"/>
            <a:ext cx="7244202" cy="825446"/>
            <a:chOff x="4791075" y="3488462"/>
            <a:chExt cx="7244202" cy="825446"/>
          </a:xfrm>
        </p:grpSpPr>
        <p:grpSp>
          <p:nvGrpSpPr>
            <p:cNvPr id="103" name="Group 102">
              <a:extLst>
                <a:ext uri="{FF2B5EF4-FFF2-40B4-BE49-F238E27FC236}">
                  <a16:creationId xmlns:a16="http://schemas.microsoft.com/office/drawing/2014/main" id="{F3B20F91-7FAE-4EF7-828B-789675ECF7E8}"/>
                </a:ext>
              </a:extLst>
            </p:cNvPr>
            <p:cNvGrpSpPr/>
            <p:nvPr/>
          </p:nvGrpSpPr>
          <p:grpSpPr>
            <a:xfrm>
              <a:off x="9150497" y="3621675"/>
              <a:ext cx="1403891" cy="692233"/>
              <a:chOff x="2666019" y="4946007"/>
              <a:chExt cx="2624545" cy="1294116"/>
            </a:xfrm>
          </p:grpSpPr>
          <p:sp>
            <p:nvSpPr>
              <p:cNvPr id="104" name="Text Placeholder 21">
                <a:extLst>
                  <a:ext uri="{FF2B5EF4-FFF2-40B4-BE49-F238E27FC236}">
                    <a16:creationId xmlns:a16="http://schemas.microsoft.com/office/drawing/2014/main" id="{9F7C3D27-26B6-493F-9083-260612239D79}"/>
                  </a:ext>
                </a:extLst>
              </p:cNvPr>
              <p:cNvSpPr txBox="1">
                <a:spLocks/>
              </p:cNvSpPr>
              <p:nvPr/>
            </p:nvSpPr>
            <p:spPr>
              <a:xfrm>
                <a:off x="2666019" y="5616868"/>
                <a:ext cx="2624545" cy="623255"/>
              </a:xfrm>
              <a:prstGeom prst="rect">
                <a:avLst/>
              </a:prstGeom>
              <a:ln>
                <a:noFill/>
              </a:ln>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On-prem</a:t>
                </a:r>
              </a:p>
            </p:txBody>
          </p:sp>
          <p:sp>
            <p:nvSpPr>
              <p:cNvPr id="105" name="Oval 104">
                <a:extLst>
                  <a:ext uri="{FF2B5EF4-FFF2-40B4-BE49-F238E27FC236}">
                    <a16:creationId xmlns:a16="http://schemas.microsoft.com/office/drawing/2014/main" id="{7A54D1A2-BAA7-4398-9315-3174CE930598}"/>
                  </a:ext>
                </a:extLst>
              </p:cNvPr>
              <p:cNvSpPr/>
              <p:nvPr/>
            </p:nvSpPr>
            <p:spPr bwMode="auto">
              <a:xfrm>
                <a:off x="3654179" y="4946007"/>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9A681077-0FB7-4627-BF51-CC64269539F9}"/>
                  </a:ext>
                </a:extLst>
              </p:cNvPr>
              <p:cNvGrpSpPr/>
              <p:nvPr/>
            </p:nvGrpSpPr>
            <p:grpSpPr>
              <a:xfrm>
                <a:off x="3870227" y="5100013"/>
                <a:ext cx="263974" cy="338085"/>
                <a:chOff x="6654800" y="5372100"/>
                <a:chExt cx="593725" cy="760413"/>
              </a:xfrm>
            </p:grpSpPr>
            <p:sp>
              <p:nvSpPr>
                <p:cNvPr id="107" name="Freeform 130">
                  <a:extLst>
                    <a:ext uri="{FF2B5EF4-FFF2-40B4-BE49-F238E27FC236}">
                      <a16:creationId xmlns:a16="http://schemas.microsoft.com/office/drawing/2014/main" id="{5EE87085-2996-44C1-9238-BC1B2DA14800}"/>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08" name="Rectangle 134">
                  <a:extLst>
                    <a:ext uri="{FF2B5EF4-FFF2-40B4-BE49-F238E27FC236}">
                      <a16:creationId xmlns:a16="http://schemas.microsoft.com/office/drawing/2014/main" id="{12E4C816-118B-4BEC-BAEB-44D5F5C5A9CC}"/>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09" name="Freeform 135">
                  <a:extLst>
                    <a:ext uri="{FF2B5EF4-FFF2-40B4-BE49-F238E27FC236}">
                      <a16:creationId xmlns:a16="http://schemas.microsoft.com/office/drawing/2014/main" id="{C52A06E8-EDCF-4726-8049-5C5A0038CF6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10" name="Group 109">
              <a:extLst>
                <a:ext uri="{FF2B5EF4-FFF2-40B4-BE49-F238E27FC236}">
                  <a16:creationId xmlns:a16="http://schemas.microsoft.com/office/drawing/2014/main" id="{965E15D9-7C13-42AB-88BC-0289BCA1540C}"/>
                </a:ext>
              </a:extLst>
            </p:cNvPr>
            <p:cNvGrpSpPr/>
            <p:nvPr/>
          </p:nvGrpSpPr>
          <p:grpSpPr>
            <a:xfrm>
              <a:off x="8394804" y="3621675"/>
              <a:ext cx="1403891" cy="688869"/>
              <a:chOff x="1359330" y="4934489"/>
              <a:chExt cx="2624545" cy="1287827"/>
            </a:xfrm>
          </p:grpSpPr>
          <p:sp>
            <p:nvSpPr>
              <p:cNvPr id="111" name="Text Placeholder 21">
                <a:extLst>
                  <a:ext uri="{FF2B5EF4-FFF2-40B4-BE49-F238E27FC236}">
                    <a16:creationId xmlns:a16="http://schemas.microsoft.com/office/drawing/2014/main" id="{7A41FB68-E6E5-40A7-9BE3-FF2970755A89}"/>
                  </a:ext>
                </a:extLst>
              </p:cNvPr>
              <p:cNvSpPr txBox="1">
                <a:spLocks/>
              </p:cNvSpPr>
              <p:nvPr/>
            </p:nvSpPr>
            <p:spPr>
              <a:xfrm>
                <a:off x="1359330"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Any cloud</a:t>
                </a:r>
              </a:p>
            </p:txBody>
          </p:sp>
          <p:sp>
            <p:nvSpPr>
              <p:cNvPr id="112" name="Oval 111">
                <a:extLst>
                  <a:ext uri="{FF2B5EF4-FFF2-40B4-BE49-F238E27FC236}">
                    <a16:creationId xmlns:a16="http://schemas.microsoft.com/office/drawing/2014/main" id="{79502F1F-F292-4403-AA2A-6D9BF394CBEB}"/>
                  </a:ext>
                </a:extLst>
              </p:cNvPr>
              <p:cNvSpPr/>
              <p:nvPr/>
            </p:nvSpPr>
            <p:spPr bwMode="auto">
              <a:xfrm>
                <a:off x="2352769"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a:extLst>
                  <a:ext uri="{FF2B5EF4-FFF2-40B4-BE49-F238E27FC236}">
                    <a16:creationId xmlns:a16="http://schemas.microsoft.com/office/drawing/2014/main" id="{64A9E74D-B38D-4568-9FF9-E3A8E94BB92A}"/>
                  </a:ext>
                </a:extLst>
              </p:cNvPr>
              <p:cNvGrpSpPr/>
              <p:nvPr/>
            </p:nvGrpSpPr>
            <p:grpSpPr>
              <a:xfrm>
                <a:off x="2471148" y="5183526"/>
                <a:ext cx="411469" cy="192330"/>
                <a:chOff x="8529638" y="5526088"/>
                <a:chExt cx="1120775" cy="523875"/>
              </a:xfrm>
            </p:grpSpPr>
            <p:sp>
              <p:nvSpPr>
                <p:cNvPr id="114" name="Freeform 139">
                  <a:extLst>
                    <a:ext uri="{FF2B5EF4-FFF2-40B4-BE49-F238E27FC236}">
                      <a16:creationId xmlns:a16="http://schemas.microsoft.com/office/drawing/2014/main" id="{E62EA74B-3449-45C8-936A-DB002D08A1C6}"/>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15" name="Freeform 140">
                  <a:extLst>
                    <a:ext uri="{FF2B5EF4-FFF2-40B4-BE49-F238E27FC236}">
                      <a16:creationId xmlns:a16="http://schemas.microsoft.com/office/drawing/2014/main" id="{DFBDB82D-DF0A-49A9-9454-FB428D008C74}"/>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16" name="Group 115">
              <a:extLst>
                <a:ext uri="{FF2B5EF4-FFF2-40B4-BE49-F238E27FC236}">
                  <a16:creationId xmlns:a16="http://schemas.microsoft.com/office/drawing/2014/main" id="{6D760A72-7C70-4926-85BA-B916BB56B6D4}"/>
                </a:ext>
              </a:extLst>
            </p:cNvPr>
            <p:cNvGrpSpPr/>
            <p:nvPr/>
          </p:nvGrpSpPr>
          <p:grpSpPr>
            <a:xfrm>
              <a:off x="7639113" y="3621675"/>
              <a:ext cx="1403889" cy="688504"/>
              <a:chOff x="7583" y="4935170"/>
              <a:chExt cx="2624545" cy="1287145"/>
            </a:xfrm>
          </p:grpSpPr>
          <p:sp>
            <p:nvSpPr>
              <p:cNvPr id="117" name="Text Placeholder 21">
                <a:extLst>
                  <a:ext uri="{FF2B5EF4-FFF2-40B4-BE49-F238E27FC236}">
                    <a16:creationId xmlns:a16="http://schemas.microsoft.com/office/drawing/2014/main" id="{3BC09910-6944-42CD-B322-313271F674EE}"/>
                  </a:ext>
                </a:extLst>
              </p:cNvPr>
              <p:cNvSpPr txBox="1">
                <a:spLocks/>
              </p:cNvSpPr>
              <p:nvPr/>
            </p:nvSpPr>
            <p:spPr>
              <a:xfrm>
                <a:off x="7583" y="5599060"/>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Local</a:t>
                </a:r>
              </a:p>
            </p:txBody>
          </p:sp>
          <p:sp>
            <p:nvSpPr>
              <p:cNvPr id="118" name="Oval 117">
                <a:extLst>
                  <a:ext uri="{FF2B5EF4-FFF2-40B4-BE49-F238E27FC236}">
                    <a16:creationId xmlns:a16="http://schemas.microsoft.com/office/drawing/2014/main" id="{8C4DF8F7-D351-43E2-A1DE-E86968AFC10D}"/>
                  </a:ext>
                </a:extLst>
              </p:cNvPr>
              <p:cNvSpPr/>
              <p:nvPr/>
            </p:nvSpPr>
            <p:spPr bwMode="auto">
              <a:xfrm>
                <a:off x="995743" y="4935170"/>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a:extLst>
                  <a:ext uri="{FF2B5EF4-FFF2-40B4-BE49-F238E27FC236}">
                    <a16:creationId xmlns:a16="http://schemas.microsoft.com/office/drawing/2014/main" id="{0D6BCB08-4C3C-4BAA-8819-07B9618E064A}"/>
                  </a:ext>
                </a:extLst>
              </p:cNvPr>
              <p:cNvGrpSpPr/>
              <p:nvPr/>
            </p:nvGrpSpPr>
            <p:grpSpPr>
              <a:xfrm>
                <a:off x="1089469" y="5125842"/>
                <a:ext cx="479455" cy="280723"/>
                <a:chOff x="2324101" y="5397500"/>
                <a:chExt cx="1336675" cy="782637"/>
              </a:xfrm>
            </p:grpSpPr>
            <p:sp>
              <p:nvSpPr>
                <p:cNvPr id="120" name="Freeform 121">
                  <a:extLst>
                    <a:ext uri="{FF2B5EF4-FFF2-40B4-BE49-F238E27FC236}">
                      <a16:creationId xmlns:a16="http://schemas.microsoft.com/office/drawing/2014/main" id="{94B05613-3578-4994-964D-32CB6385B69E}"/>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21" name="Freeform 122">
                  <a:extLst>
                    <a:ext uri="{FF2B5EF4-FFF2-40B4-BE49-F238E27FC236}">
                      <a16:creationId xmlns:a16="http://schemas.microsoft.com/office/drawing/2014/main" id="{82BDDA72-6BB7-47FF-ACFD-CCAB22DED53D}"/>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dirty="0"/>
                </a:p>
              </p:txBody>
            </p:sp>
          </p:grpSp>
        </p:grpSp>
        <p:grpSp>
          <p:nvGrpSpPr>
            <p:cNvPr id="122" name="Group 121">
              <a:extLst>
                <a:ext uri="{FF2B5EF4-FFF2-40B4-BE49-F238E27FC236}">
                  <a16:creationId xmlns:a16="http://schemas.microsoft.com/office/drawing/2014/main" id="{3981B6A3-4755-4D70-9BE9-5B4526EF519C}"/>
                </a:ext>
              </a:extLst>
            </p:cNvPr>
            <p:cNvGrpSpPr/>
            <p:nvPr/>
          </p:nvGrpSpPr>
          <p:grpSpPr>
            <a:xfrm>
              <a:off x="10631387" y="3616478"/>
              <a:ext cx="1403890" cy="692058"/>
              <a:chOff x="7567784" y="4934494"/>
              <a:chExt cx="2624545" cy="1293788"/>
            </a:xfrm>
          </p:grpSpPr>
          <p:sp>
            <p:nvSpPr>
              <p:cNvPr id="123" name="Text Placeholder 21">
                <a:extLst>
                  <a:ext uri="{FF2B5EF4-FFF2-40B4-BE49-F238E27FC236}">
                    <a16:creationId xmlns:a16="http://schemas.microsoft.com/office/drawing/2014/main" id="{2443B499-753F-4ED6-854D-4388E109C84E}"/>
                  </a:ext>
                </a:extLst>
              </p:cNvPr>
              <p:cNvSpPr txBox="1">
                <a:spLocks/>
              </p:cNvSpPr>
              <p:nvPr/>
            </p:nvSpPr>
            <p:spPr>
              <a:xfrm>
                <a:off x="7567784" y="5617974"/>
                <a:ext cx="2624545" cy="610308"/>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Mesh</a:t>
                </a:r>
              </a:p>
            </p:txBody>
          </p:sp>
          <p:sp>
            <p:nvSpPr>
              <p:cNvPr id="124" name="Oval 123">
                <a:extLst>
                  <a:ext uri="{FF2B5EF4-FFF2-40B4-BE49-F238E27FC236}">
                    <a16:creationId xmlns:a16="http://schemas.microsoft.com/office/drawing/2014/main" id="{EA5DCD57-67EE-4071-B44E-F66E48542B7D}"/>
                  </a:ext>
                </a:extLst>
              </p:cNvPr>
              <p:cNvSpPr/>
              <p:nvPr/>
            </p:nvSpPr>
            <p:spPr bwMode="auto">
              <a:xfrm>
                <a:off x="8524838" y="4934494"/>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125" name="Graphic 124">
                <a:extLst>
                  <a:ext uri="{FF2B5EF4-FFF2-40B4-BE49-F238E27FC236}">
                    <a16:creationId xmlns:a16="http://schemas.microsoft.com/office/drawing/2014/main" id="{7DBA3016-9234-4279-A85A-157951DD3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2332" y="4971988"/>
                <a:ext cx="573235" cy="573236"/>
              </a:xfrm>
              <a:prstGeom prst="rect">
                <a:avLst/>
              </a:prstGeom>
            </p:spPr>
          </p:pic>
        </p:grpSp>
        <p:cxnSp>
          <p:nvCxnSpPr>
            <p:cNvPr id="12" name="Straight Connector 11">
              <a:extLst>
                <a:ext uri="{FF2B5EF4-FFF2-40B4-BE49-F238E27FC236}">
                  <a16:creationId xmlns:a16="http://schemas.microsoft.com/office/drawing/2014/main" id="{70FDF2BB-5BC6-41D4-B011-5F14F94DC049}"/>
                </a:ext>
              </a:extLst>
            </p:cNvPr>
            <p:cNvCxnSpPr>
              <a:cxnSpLocks/>
            </p:cNvCxnSpPr>
            <p:nvPr/>
          </p:nvCxnSpPr>
          <p:spPr>
            <a:xfrm>
              <a:off x="4791075" y="3488462"/>
              <a:ext cx="6877050" cy="0"/>
            </a:xfrm>
            <a:prstGeom prst="line">
              <a:avLst/>
            </a:prstGeom>
            <a:ln w="190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B472714-6320-45BB-B952-FD1ED731ED27}"/>
                </a:ext>
              </a:extLst>
            </p:cNvPr>
            <p:cNvGrpSpPr/>
            <p:nvPr/>
          </p:nvGrpSpPr>
          <p:grpSpPr>
            <a:xfrm>
              <a:off x="9906189" y="3611179"/>
              <a:ext cx="1403891" cy="688869"/>
              <a:chOff x="3914032" y="5258339"/>
              <a:chExt cx="2624545" cy="1287827"/>
            </a:xfrm>
          </p:grpSpPr>
          <p:grpSp>
            <p:nvGrpSpPr>
              <p:cNvPr id="93" name="Group 92">
                <a:extLst>
                  <a:ext uri="{FF2B5EF4-FFF2-40B4-BE49-F238E27FC236}">
                    <a16:creationId xmlns:a16="http://schemas.microsoft.com/office/drawing/2014/main" id="{BB7E7EF2-F00D-4048-8555-704BA4BBEEE3}"/>
                  </a:ext>
                </a:extLst>
              </p:cNvPr>
              <p:cNvGrpSpPr/>
              <p:nvPr/>
            </p:nvGrpSpPr>
            <p:grpSpPr>
              <a:xfrm>
                <a:off x="3914032" y="5258339"/>
                <a:ext cx="2624545" cy="1287827"/>
                <a:chOff x="3914032" y="4934489"/>
                <a:chExt cx="2624545" cy="1287827"/>
              </a:xfrm>
            </p:grpSpPr>
            <p:sp>
              <p:nvSpPr>
                <p:cNvPr id="95" name="Text Placeholder 21">
                  <a:extLst>
                    <a:ext uri="{FF2B5EF4-FFF2-40B4-BE49-F238E27FC236}">
                      <a16:creationId xmlns:a16="http://schemas.microsoft.com/office/drawing/2014/main" id="{97614A6B-50D8-462B-96F5-59DF7EF307BD}"/>
                    </a:ext>
                  </a:extLst>
                </p:cNvPr>
                <p:cNvSpPr txBox="1">
                  <a:spLocks/>
                </p:cNvSpPr>
                <p:nvPr/>
              </p:nvSpPr>
              <p:spPr>
                <a:xfrm>
                  <a:off x="3914032"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Azure</a:t>
                  </a:r>
                </a:p>
              </p:txBody>
            </p:sp>
            <p:sp>
              <p:nvSpPr>
                <p:cNvPr id="96" name="Oval 95">
                  <a:extLst>
                    <a:ext uri="{FF2B5EF4-FFF2-40B4-BE49-F238E27FC236}">
                      <a16:creationId xmlns:a16="http://schemas.microsoft.com/office/drawing/2014/main" id="{685780AA-410A-4F69-AE1C-89B04ACACEFC}"/>
                    </a:ext>
                  </a:extLst>
                </p:cNvPr>
                <p:cNvSpPr/>
                <p:nvPr/>
              </p:nvSpPr>
              <p:spPr bwMode="auto">
                <a:xfrm>
                  <a:off x="4888896"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4" name="Graphic 93">
                <a:extLst>
                  <a:ext uri="{FF2B5EF4-FFF2-40B4-BE49-F238E27FC236}">
                    <a16:creationId xmlns:a16="http://schemas.microsoft.com/office/drawing/2014/main" id="{4BAD613E-5ACE-4A37-86E6-E7E2DE3B8F4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4980725" y="5354699"/>
                <a:ext cx="458980" cy="398976"/>
              </a:xfrm>
              <a:prstGeom prst="rect">
                <a:avLst/>
              </a:prstGeom>
            </p:spPr>
          </p:pic>
        </p:grpSp>
      </p:grpSp>
    </p:spTree>
    <p:extLst>
      <p:ext uri="{BB962C8B-B14F-4D97-AF65-F5344CB8AC3E}">
        <p14:creationId xmlns:p14="http://schemas.microsoft.com/office/powerpoint/2010/main" val="300270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500"/>
                                        <p:tgtEl>
                                          <p:spTgt spid="18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par>
                          <p:cTn id="45" fill="hold">
                            <p:stCondLst>
                              <p:cond delay="3500"/>
                            </p:stCondLst>
                            <p:childTnLst>
                              <p:par>
                                <p:cTn id="46" presetID="16" presetClass="entr" presetSubtype="42"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outHorizontal)">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P spid="70" grpId="0"/>
      <p:bldP spid="71" grpId="0"/>
      <p:bldP spid="131" grpId="0"/>
      <p:bldP spid="18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ysClr val="windowText" lastClr="000000"/>
                </a:solidFill>
                <a:ea typeface="Segoe UI" pitchFamily="34" charset="0"/>
              </a:rPr>
              <a:t>Service Fabric Mesh - </a:t>
            </a:r>
            <a:r>
              <a:rPr lang="en-US" dirty="0"/>
              <a:t>Resources</a:t>
            </a:r>
          </a:p>
        </p:txBody>
      </p:sp>
      <p:grpSp>
        <p:nvGrpSpPr>
          <p:cNvPr id="2" name="Group 1">
            <a:extLst>
              <a:ext uri="{FF2B5EF4-FFF2-40B4-BE49-F238E27FC236}">
                <a16:creationId xmlns:a16="http://schemas.microsoft.com/office/drawing/2014/main" id="{AF39D417-E9DA-4EB7-AC0D-13801E55E112}"/>
              </a:ext>
            </a:extLst>
          </p:cNvPr>
          <p:cNvGrpSpPr/>
          <p:nvPr/>
        </p:nvGrpSpPr>
        <p:grpSpPr>
          <a:xfrm>
            <a:off x="767360" y="2940393"/>
            <a:ext cx="3519641" cy="365760"/>
            <a:chOff x="945405" y="2120060"/>
            <a:chExt cx="3519641" cy="365760"/>
          </a:xfrm>
        </p:grpSpPr>
        <p:sp>
          <p:nvSpPr>
            <p:cNvPr id="9" name="Processing_E9F5" title="Icon of two interlocked gears">
              <a:extLst>
                <a:ext uri="{FF2B5EF4-FFF2-40B4-BE49-F238E27FC236}">
                  <a16:creationId xmlns:a16="http://schemas.microsoft.com/office/drawing/2014/main" id="{0301D7B2-9E8D-4DB7-A94E-FFD4B092BE50}"/>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8" name="TextBox 7">
              <a:extLst>
                <a:ext uri="{FF2B5EF4-FFF2-40B4-BE49-F238E27FC236}">
                  <a16:creationId xmlns:a16="http://schemas.microsoft.com/office/drawing/2014/main" id="{563733DC-F455-4212-84B5-D1DC428422C8}"/>
                </a:ext>
              </a:extLst>
            </p:cNvPr>
            <p:cNvSpPr txBox="1"/>
            <p:nvPr/>
          </p:nvSpPr>
          <p:spPr>
            <a:xfrm>
              <a:off x="1583808" y="2149051"/>
              <a:ext cx="288123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Applications and Services</a:t>
              </a:r>
            </a:p>
          </p:txBody>
        </p:sp>
      </p:grpSp>
      <p:grpSp>
        <p:nvGrpSpPr>
          <p:cNvPr id="3" name="Group 2">
            <a:extLst>
              <a:ext uri="{FF2B5EF4-FFF2-40B4-BE49-F238E27FC236}">
                <a16:creationId xmlns:a16="http://schemas.microsoft.com/office/drawing/2014/main" id="{07FDF250-EC17-4091-9252-76A9091DB4D3}"/>
              </a:ext>
            </a:extLst>
          </p:cNvPr>
          <p:cNvGrpSpPr/>
          <p:nvPr/>
        </p:nvGrpSpPr>
        <p:grpSpPr>
          <a:xfrm>
            <a:off x="767360" y="3464150"/>
            <a:ext cx="1714852" cy="365760"/>
            <a:chOff x="945405" y="2825657"/>
            <a:chExt cx="1714852" cy="365760"/>
          </a:xfrm>
        </p:grpSpPr>
        <p:sp>
          <p:nvSpPr>
            <p:cNvPr id="11" name="Intelligence" title="Icon of circles connected by crossing lines">
              <a:extLst>
                <a:ext uri="{FF2B5EF4-FFF2-40B4-BE49-F238E27FC236}">
                  <a16:creationId xmlns:a16="http://schemas.microsoft.com/office/drawing/2014/main" id="{95170233-0CCA-4ADA-A296-8B23CAFC6FA7}"/>
                </a:ext>
              </a:extLst>
            </p:cNvPr>
            <p:cNvSpPr>
              <a:spLocks noChangeAspect="1" noEditPoints="1"/>
            </p:cNvSpPr>
            <p:nvPr/>
          </p:nvSpPr>
          <p:spPr bwMode="auto">
            <a:xfrm>
              <a:off x="945405" y="282565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lumMod val="75000"/>
                  </a:schemeClr>
                </a:solidFill>
              </a:endParaRPr>
            </a:p>
          </p:txBody>
        </p:sp>
        <p:sp>
          <p:nvSpPr>
            <p:cNvPr id="12" name="TextBox 11">
              <a:extLst>
                <a:ext uri="{FF2B5EF4-FFF2-40B4-BE49-F238E27FC236}">
                  <a16:creationId xmlns:a16="http://schemas.microsoft.com/office/drawing/2014/main" id="{F893896E-444E-44BA-94BD-3A2ECA1C5A99}"/>
                </a:ext>
              </a:extLst>
            </p:cNvPr>
            <p:cNvSpPr txBox="1"/>
            <p:nvPr/>
          </p:nvSpPr>
          <p:spPr>
            <a:xfrm>
              <a:off x="1583808" y="2883640"/>
              <a:ext cx="1076449"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Networks</a:t>
              </a:r>
            </a:p>
          </p:txBody>
        </p:sp>
      </p:grpSp>
      <p:grpSp>
        <p:nvGrpSpPr>
          <p:cNvPr id="5" name="Group 4">
            <a:extLst>
              <a:ext uri="{FF2B5EF4-FFF2-40B4-BE49-F238E27FC236}">
                <a16:creationId xmlns:a16="http://schemas.microsoft.com/office/drawing/2014/main" id="{343D969E-11F6-4AAF-BFFD-BD912B4D4B88}"/>
              </a:ext>
            </a:extLst>
          </p:cNvPr>
          <p:cNvGrpSpPr/>
          <p:nvPr/>
        </p:nvGrpSpPr>
        <p:grpSpPr>
          <a:xfrm>
            <a:off x="767360" y="4603104"/>
            <a:ext cx="1604886" cy="411480"/>
            <a:chOff x="945405" y="4237960"/>
            <a:chExt cx="1604886" cy="411480"/>
          </a:xfrm>
        </p:grpSpPr>
        <p:sp>
          <p:nvSpPr>
            <p:cNvPr id="15" name="Database_EFC7" title="Icon of a cylinder">
              <a:extLst>
                <a:ext uri="{FF2B5EF4-FFF2-40B4-BE49-F238E27FC236}">
                  <a16:creationId xmlns:a16="http://schemas.microsoft.com/office/drawing/2014/main" id="{E2E43E82-63E7-4F4E-A775-77C8E8B4F813}"/>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16" name="TextBox 15">
              <a:extLst>
                <a:ext uri="{FF2B5EF4-FFF2-40B4-BE49-F238E27FC236}">
                  <a16:creationId xmlns:a16="http://schemas.microsoft.com/office/drawing/2014/main" id="{F42062F6-236F-4CC9-9640-60C78CB53222}"/>
                </a:ext>
              </a:extLst>
            </p:cNvPr>
            <p:cNvSpPr txBox="1"/>
            <p:nvPr/>
          </p:nvSpPr>
          <p:spPr>
            <a:xfrm>
              <a:off x="1583808" y="4289811"/>
              <a:ext cx="966483"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Volumes</a:t>
              </a:r>
            </a:p>
          </p:txBody>
        </p:sp>
      </p:grpSp>
      <p:grpSp>
        <p:nvGrpSpPr>
          <p:cNvPr id="6" name="Group 5">
            <a:extLst>
              <a:ext uri="{FF2B5EF4-FFF2-40B4-BE49-F238E27FC236}">
                <a16:creationId xmlns:a16="http://schemas.microsoft.com/office/drawing/2014/main" id="{FED13889-3E1B-401D-A063-5ECE0D5F3887}"/>
              </a:ext>
            </a:extLst>
          </p:cNvPr>
          <p:cNvGrpSpPr/>
          <p:nvPr/>
        </p:nvGrpSpPr>
        <p:grpSpPr>
          <a:xfrm>
            <a:off x="767360" y="5172581"/>
            <a:ext cx="2142933" cy="426397"/>
            <a:chOff x="941927" y="4991363"/>
            <a:chExt cx="2142933" cy="426397"/>
          </a:xfrm>
        </p:grpSpPr>
        <p:sp>
          <p:nvSpPr>
            <p:cNvPr id="18" name="strategy" title="Icon of two circles and a curved arrow winding between three exes connecting them">
              <a:extLst>
                <a:ext uri="{FF2B5EF4-FFF2-40B4-BE49-F238E27FC236}">
                  <a16:creationId xmlns:a16="http://schemas.microsoft.com/office/drawing/2014/main" id="{7465AABC-F334-4B29-A95F-CB20FF608E47}"/>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9" name="TextBox 18">
              <a:extLst>
                <a:ext uri="{FF2B5EF4-FFF2-40B4-BE49-F238E27FC236}">
                  <a16:creationId xmlns:a16="http://schemas.microsoft.com/office/drawing/2014/main" id="{42402D66-102C-4F3B-AF10-92742D2FE769}"/>
                </a:ext>
              </a:extLst>
            </p:cNvPr>
            <p:cNvSpPr txBox="1"/>
            <p:nvPr/>
          </p:nvSpPr>
          <p:spPr>
            <a:xfrm>
              <a:off x="1583808" y="5046731"/>
              <a:ext cx="1501052"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Routing rules</a:t>
              </a:r>
            </a:p>
          </p:txBody>
        </p:sp>
      </p:grpSp>
      <p:grpSp>
        <p:nvGrpSpPr>
          <p:cNvPr id="7" name="Group 6">
            <a:extLst>
              <a:ext uri="{FF2B5EF4-FFF2-40B4-BE49-F238E27FC236}">
                <a16:creationId xmlns:a16="http://schemas.microsoft.com/office/drawing/2014/main" id="{C1DC29A3-3929-4A28-8519-804E4CEC2208}"/>
              </a:ext>
            </a:extLst>
          </p:cNvPr>
          <p:cNvGrpSpPr/>
          <p:nvPr/>
        </p:nvGrpSpPr>
        <p:grpSpPr>
          <a:xfrm>
            <a:off x="767360" y="5756974"/>
            <a:ext cx="2457699" cy="365760"/>
            <a:chOff x="941927" y="5759683"/>
            <a:chExt cx="2457699" cy="365760"/>
          </a:xfrm>
        </p:grpSpPr>
        <p:sp>
          <p:nvSpPr>
            <p:cNvPr id="20" name="arrow_24" title="Icon of an arrow pointing out of a box">
              <a:extLst>
                <a:ext uri="{FF2B5EF4-FFF2-40B4-BE49-F238E27FC236}">
                  <a16:creationId xmlns:a16="http://schemas.microsoft.com/office/drawing/2014/main" id="{6270E5E2-2755-4CCE-BE81-145141E76D75}"/>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21" name="TextBox 20">
              <a:extLst>
                <a:ext uri="{FF2B5EF4-FFF2-40B4-BE49-F238E27FC236}">
                  <a16:creationId xmlns:a16="http://schemas.microsoft.com/office/drawing/2014/main" id="{C1A9A970-3203-43B8-ADA4-E12DE08D79DB}"/>
                </a:ext>
              </a:extLst>
            </p:cNvPr>
            <p:cNvSpPr txBox="1"/>
            <p:nvPr/>
          </p:nvSpPr>
          <p:spPr>
            <a:xfrm>
              <a:off x="1583808" y="5782500"/>
              <a:ext cx="1815818"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Auto-scale rules</a:t>
              </a:r>
            </a:p>
          </p:txBody>
        </p:sp>
      </p:gr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947952"/>
          </a:xfrm>
        </p:spPr>
        <p:txBody>
          <a:bodyPr/>
          <a:lstStyle/>
          <a:p>
            <a:r>
              <a:rPr lang="en-US" dirty="0"/>
              <a:t>A deployment model composed of individual resources.</a:t>
            </a:r>
          </a:p>
          <a:p>
            <a:r>
              <a:rPr lang="en-US" dirty="0"/>
              <a:t>Anything that can be deployed to Service Fabric is a resource.</a:t>
            </a:r>
          </a:p>
        </p:txBody>
      </p:sp>
      <p:grpSp>
        <p:nvGrpSpPr>
          <p:cNvPr id="4" name="Group 3">
            <a:extLst>
              <a:ext uri="{FF2B5EF4-FFF2-40B4-BE49-F238E27FC236}">
                <a16:creationId xmlns:a16="http://schemas.microsoft.com/office/drawing/2014/main" id="{8B1D968F-E03D-4756-BD3D-4CAA4D290853}"/>
              </a:ext>
            </a:extLst>
          </p:cNvPr>
          <p:cNvGrpSpPr/>
          <p:nvPr/>
        </p:nvGrpSpPr>
        <p:grpSpPr>
          <a:xfrm>
            <a:off x="767360" y="3987907"/>
            <a:ext cx="1447999" cy="457200"/>
            <a:chOff x="941927" y="3486088"/>
            <a:chExt cx="1447999" cy="457200"/>
          </a:xfrm>
        </p:grpSpPr>
        <p:sp>
          <p:nvSpPr>
            <p:cNvPr id="14" name="TextBox 13">
              <a:extLst>
                <a:ext uri="{FF2B5EF4-FFF2-40B4-BE49-F238E27FC236}">
                  <a16:creationId xmlns:a16="http://schemas.microsoft.com/office/drawing/2014/main" id="{8C7E20A0-EAB1-4531-A60E-C53FE7702DCE}"/>
                </a:ext>
              </a:extLst>
            </p:cNvPr>
            <p:cNvSpPr txBox="1"/>
            <p:nvPr/>
          </p:nvSpPr>
          <p:spPr>
            <a:xfrm>
              <a:off x="1583808" y="3588260"/>
              <a:ext cx="80611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Secrets</a:t>
              </a:r>
            </a:p>
          </p:txBody>
        </p:sp>
        <p:sp>
          <p:nvSpPr>
            <p:cNvPr id="26" name="Lock" title="Icon of a padlock">
              <a:extLst>
                <a:ext uri="{FF2B5EF4-FFF2-40B4-BE49-F238E27FC236}">
                  <a16:creationId xmlns:a16="http://schemas.microsoft.com/office/drawing/2014/main" id="{A21C325C-22A0-4FCE-8056-309D9F09962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spTree>
    <p:extLst>
      <p:ext uri="{BB962C8B-B14F-4D97-AF65-F5344CB8AC3E}">
        <p14:creationId xmlns:p14="http://schemas.microsoft.com/office/powerpoint/2010/main" val="16467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fade">
                                      <p:cBhvr>
                                        <p:cTn id="11" dur="500"/>
                                        <p:tgtEl>
                                          <p:spTgt spid="2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Mesh Resources</a:t>
            </a:r>
          </a:p>
        </p:txBody>
      </p:sp>
      <p:grpSp>
        <p:nvGrpSpPr>
          <p:cNvPr id="2" name="Group 1">
            <a:extLst>
              <a:ext uri="{FF2B5EF4-FFF2-40B4-BE49-F238E27FC236}">
                <a16:creationId xmlns:a16="http://schemas.microsoft.com/office/drawing/2014/main" id="{AF39D417-E9DA-4EB7-AC0D-13801E55E112}"/>
              </a:ext>
            </a:extLst>
          </p:cNvPr>
          <p:cNvGrpSpPr/>
          <p:nvPr/>
        </p:nvGrpSpPr>
        <p:grpSpPr>
          <a:xfrm>
            <a:off x="767360" y="2940393"/>
            <a:ext cx="3519641" cy="365760"/>
            <a:chOff x="945405" y="2120060"/>
            <a:chExt cx="3519641" cy="365760"/>
          </a:xfrm>
        </p:grpSpPr>
        <p:sp>
          <p:nvSpPr>
            <p:cNvPr id="9" name="Processing_E9F5" title="Icon of two interlocked gears">
              <a:extLst>
                <a:ext uri="{FF2B5EF4-FFF2-40B4-BE49-F238E27FC236}">
                  <a16:creationId xmlns:a16="http://schemas.microsoft.com/office/drawing/2014/main" id="{0301D7B2-9E8D-4DB7-A94E-FFD4B092BE50}"/>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sp>
          <p:nvSpPr>
            <p:cNvPr id="8" name="TextBox 7">
              <a:extLst>
                <a:ext uri="{FF2B5EF4-FFF2-40B4-BE49-F238E27FC236}">
                  <a16:creationId xmlns:a16="http://schemas.microsoft.com/office/drawing/2014/main" id="{563733DC-F455-4212-84B5-D1DC428422C8}"/>
                </a:ext>
              </a:extLst>
            </p:cNvPr>
            <p:cNvSpPr txBox="1"/>
            <p:nvPr/>
          </p:nvSpPr>
          <p:spPr>
            <a:xfrm>
              <a:off x="1583808" y="2149051"/>
              <a:ext cx="288123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Applications and Services</a:t>
              </a:r>
            </a:p>
          </p:txBody>
        </p:sp>
      </p:grpSp>
      <p:sp>
        <p:nvSpPr>
          <p:cNvPr id="12" name="TextBox 11">
            <a:extLst>
              <a:ext uri="{FF2B5EF4-FFF2-40B4-BE49-F238E27FC236}">
                <a16:creationId xmlns:a16="http://schemas.microsoft.com/office/drawing/2014/main" id="{F893896E-444E-44BA-94BD-3A2ECA1C5A99}"/>
              </a:ext>
            </a:extLst>
          </p:cNvPr>
          <p:cNvSpPr txBox="1"/>
          <p:nvPr/>
        </p:nvSpPr>
        <p:spPr>
          <a:xfrm>
            <a:off x="1405763" y="3522133"/>
            <a:ext cx="1076449"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Networks</a:t>
            </a:r>
          </a:p>
        </p:txBody>
      </p:sp>
      <p:grpSp>
        <p:nvGrpSpPr>
          <p:cNvPr id="5" name="Group 4">
            <a:extLst>
              <a:ext uri="{FF2B5EF4-FFF2-40B4-BE49-F238E27FC236}">
                <a16:creationId xmlns:a16="http://schemas.microsoft.com/office/drawing/2014/main" id="{343D969E-11F6-4AAF-BFFD-BD912B4D4B88}"/>
              </a:ext>
            </a:extLst>
          </p:cNvPr>
          <p:cNvGrpSpPr/>
          <p:nvPr/>
        </p:nvGrpSpPr>
        <p:grpSpPr>
          <a:xfrm>
            <a:off x="767360" y="4603104"/>
            <a:ext cx="1604886" cy="411480"/>
            <a:chOff x="945405" y="4237960"/>
            <a:chExt cx="1604886" cy="411480"/>
          </a:xfrm>
        </p:grpSpPr>
        <p:sp>
          <p:nvSpPr>
            <p:cNvPr id="15" name="Database_EFC7" title="Icon of a cylinder">
              <a:extLst>
                <a:ext uri="{FF2B5EF4-FFF2-40B4-BE49-F238E27FC236}">
                  <a16:creationId xmlns:a16="http://schemas.microsoft.com/office/drawing/2014/main" id="{E2E43E82-63E7-4F4E-A775-77C8E8B4F813}"/>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sp>
          <p:nvSpPr>
            <p:cNvPr id="16" name="TextBox 15">
              <a:extLst>
                <a:ext uri="{FF2B5EF4-FFF2-40B4-BE49-F238E27FC236}">
                  <a16:creationId xmlns:a16="http://schemas.microsoft.com/office/drawing/2014/main" id="{F42062F6-236F-4CC9-9640-60C78CB53222}"/>
                </a:ext>
              </a:extLst>
            </p:cNvPr>
            <p:cNvSpPr txBox="1"/>
            <p:nvPr/>
          </p:nvSpPr>
          <p:spPr>
            <a:xfrm>
              <a:off x="1583808" y="4289811"/>
              <a:ext cx="966483"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Volumes</a:t>
              </a:r>
            </a:p>
          </p:txBody>
        </p:sp>
      </p:grpSp>
      <p:grpSp>
        <p:nvGrpSpPr>
          <p:cNvPr id="6" name="Group 5">
            <a:extLst>
              <a:ext uri="{FF2B5EF4-FFF2-40B4-BE49-F238E27FC236}">
                <a16:creationId xmlns:a16="http://schemas.microsoft.com/office/drawing/2014/main" id="{FED13889-3E1B-401D-A063-5ECE0D5F3887}"/>
              </a:ext>
            </a:extLst>
          </p:cNvPr>
          <p:cNvGrpSpPr/>
          <p:nvPr/>
        </p:nvGrpSpPr>
        <p:grpSpPr>
          <a:xfrm>
            <a:off x="767360" y="5172581"/>
            <a:ext cx="2142933" cy="426397"/>
            <a:chOff x="941927" y="4991363"/>
            <a:chExt cx="2142933" cy="426397"/>
          </a:xfrm>
        </p:grpSpPr>
        <p:sp>
          <p:nvSpPr>
            <p:cNvPr id="18" name="strategy" title="Icon of two circles and a curved arrow winding between three exes connecting them">
              <a:extLst>
                <a:ext uri="{FF2B5EF4-FFF2-40B4-BE49-F238E27FC236}">
                  <a16:creationId xmlns:a16="http://schemas.microsoft.com/office/drawing/2014/main" id="{7465AABC-F334-4B29-A95F-CB20FF608E47}"/>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9" name="TextBox 18">
              <a:extLst>
                <a:ext uri="{FF2B5EF4-FFF2-40B4-BE49-F238E27FC236}">
                  <a16:creationId xmlns:a16="http://schemas.microsoft.com/office/drawing/2014/main" id="{42402D66-102C-4F3B-AF10-92742D2FE769}"/>
                </a:ext>
              </a:extLst>
            </p:cNvPr>
            <p:cNvSpPr txBox="1"/>
            <p:nvPr/>
          </p:nvSpPr>
          <p:spPr>
            <a:xfrm>
              <a:off x="1583808" y="5046731"/>
              <a:ext cx="1501052"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Routing rules</a:t>
              </a:r>
            </a:p>
          </p:txBody>
        </p:sp>
      </p:grpSp>
      <p:grpSp>
        <p:nvGrpSpPr>
          <p:cNvPr id="7" name="Group 6">
            <a:extLst>
              <a:ext uri="{FF2B5EF4-FFF2-40B4-BE49-F238E27FC236}">
                <a16:creationId xmlns:a16="http://schemas.microsoft.com/office/drawing/2014/main" id="{C1DC29A3-3929-4A28-8519-804E4CEC2208}"/>
              </a:ext>
            </a:extLst>
          </p:cNvPr>
          <p:cNvGrpSpPr/>
          <p:nvPr/>
        </p:nvGrpSpPr>
        <p:grpSpPr>
          <a:xfrm>
            <a:off x="767360" y="5756974"/>
            <a:ext cx="2457699" cy="365760"/>
            <a:chOff x="941927" y="5759683"/>
            <a:chExt cx="2457699" cy="365760"/>
          </a:xfrm>
        </p:grpSpPr>
        <p:sp>
          <p:nvSpPr>
            <p:cNvPr id="20" name="arrow_24" title="Icon of an arrow pointing out of a box">
              <a:extLst>
                <a:ext uri="{FF2B5EF4-FFF2-40B4-BE49-F238E27FC236}">
                  <a16:creationId xmlns:a16="http://schemas.microsoft.com/office/drawing/2014/main" id="{6270E5E2-2755-4CCE-BE81-145141E76D75}"/>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21" name="TextBox 20">
              <a:extLst>
                <a:ext uri="{FF2B5EF4-FFF2-40B4-BE49-F238E27FC236}">
                  <a16:creationId xmlns:a16="http://schemas.microsoft.com/office/drawing/2014/main" id="{C1A9A970-3203-43B8-ADA4-E12DE08D79DB}"/>
                </a:ext>
              </a:extLst>
            </p:cNvPr>
            <p:cNvSpPr txBox="1"/>
            <p:nvPr/>
          </p:nvSpPr>
          <p:spPr>
            <a:xfrm>
              <a:off x="1583808" y="5782500"/>
              <a:ext cx="1815818" cy="307777"/>
            </a:xfrm>
            <a:prstGeom prst="rect">
              <a:avLst/>
            </a:prstGeom>
            <a:noFill/>
            <a:ln>
              <a:noFill/>
            </a:ln>
          </p:spPr>
          <p:txBody>
            <a:bodyPr wrap="none" lIns="0" tIns="0" rIns="0" bIns="0" rtlCol="0">
              <a:spAutoFit/>
            </a:bodyPr>
            <a:lstStyle/>
            <a:p>
              <a:r>
                <a:rPr lang="en-US" sz="2000" dirty="0">
                  <a:solidFill>
                    <a:schemeClr val="accent2">
                      <a:lumMod val="50000"/>
                    </a:schemeClr>
                  </a:solidFill>
                </a:rPr>
                <a:t>Auto-scale rules</a:t>
              </a:r>
            </a:p>
          </p:txBody>
        </p:sp>
      </p:gr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947952"/>
          </a:xfrm>
        </p:spPr>
        <p:txBody>
          <a:bodyPr/>
          <a:lstStyle/>
          <a:p>
            <a:r>
              <a:rPr lang="en-US" dirty="0"/>
              <a:t>Resources are described declaratively in YAML or JSON files.</a:t>
            </a:r>
          </a:p>
          <a:p>
            <a:r>
              <a:rPr lang="en-US" dirty="0"/>
              <a:t>Resources can be deployed anywhere Service Fabric runs.</a:t>
            </a:r>
          </a:p>
        </p:txBody>
      </p:sp>
      <p:grpSp>
        <p:nvGrpSpPr>
          <p:cNvPr id="4" name="Group 3">
            <a:extLst>
              <a:ext uri="{FF2B5EF4-FFF2-40B4-BE49-F238E27FC236}">
                <a16:creationId xmlns:a16="http://schemas.microsoft.com/office/drawing/2014/main" id="{8B1D968F-E03D-4756-BD3D-4CAA4D290853}"/>
              </a:ext>
            </a:extLst>
          </p:cNvPr>
          <p:cNvGrpSpPr/>
          <p:nvPr/>
        </p:nvGrpSpPr>
        <p:grpSpPr>
          <a:xfrm>
            <a:off x="767360" y="3987907"/>
            <a:ext cx="1447999" cy="457200"/>
            <a:chOff x="941927" y="3486088"/>
            <a:chExt cx="1447999" cy="457200"/>
          </a:xfrm>
        </p:grpSpPr>
        <p:sp>
          <p:nvSpPr>
            <p:cNvPr id="14" name="TextBox 13">
              <a:extLst>
                <a:ext uri="{FF2B5EF4-FFF2-40B4-BE49-F238E27FC236}">
                  <a16:creationId xmlns:a16="http://schemas.microsoft.com/office/drawing/2014/main" id="{8C7E20A0-EAB1-4531-A60E-C53FE7702DCE}"/>
                </a:ext>
              </a:extLst>
            </p:cNvPr>
            <p:cNvSpPr txBox="1"/>
            <p:nvPr/>
          </p:nvSpPr>
          <p:spPr>
            <a:xfrm>
              <a:off x="1583808" y="3588260"/>
              <a:ext cx="80611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Secrets</a:t>
              </a:r>
            </a:p>
          </p:txBody>
        </p:sp>
        <p:sp>
          <p:nvSpPr>
            <p:cNvPr id="26" name="Lock" title="Icon of a padlock">
              <a:extLst>
                <a:ext uri="{FF2B5EF4-FFF2-40B4-BE49-F238E27FC236}">
                  <a16:creationId xmlns:a16="http://schemas.microsoft.com/office/drawing/2014/main" id="{A21C325C-22A0-4FCE-8056-309D9F09962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grpSp>
        <p:nvGrpSpPr>
          <p:cNvPr id="39" name="Group 38">
            <a:extLst>
              <a:ext uri="{FF2B5EF4-FFF2-40B4-BE49-F238E27FC236}">
                <a16:creationId xmlns:a16="http://schemas.microsoft.com/office/drawing/2014/main" id="{9BFA47A1-4EE0-45C9-8E06-68414EE4A498}"/>
              </a:ext>
            </a:extLst>
          </p:cNvPr>
          <p:cNvGrpSpPr/>
          <p:nvPr/>
        </p:nvGrpSpPr>
        <p:grpSpPr>
          <a:xfrm>
            <a:off x="4916590" y="2940393"/>
            <a:ext cx="1896741" cy="365760"/>
            <a:chOff x="5670466" y="2940392"/>
            <a:chExt cx="1896741" cy="365760"/>
          </a:xfrm>
        </p:grpSpPr>
        <p:sp>
          <p:nvSpPr>
            <p:cNvPr id="23" name="Page2_E7C3" title="Icon of a document">
              <a:extLst>
                <a:ext uri="{FF2B5EF4-FFF2-40B4-BE49-F238E27FC236}">
                  <a16:creationId xmlns:a16="http://schemas.microsoft.com/office/drawing/2014/main" id="{83D701A0-45F7-4309-B2CB-BBBCC15A76D4}"/>
                </a:ext>
              </a:extLst>
            </p:cNvPr>
            <p:cNvSpPr>
              <a:spLocks noChangeAspect="1" noEditPoints="1"/>
            </p:cNvSpPr>
            <p:nvPr/>
          </p:nvSpPr>
          <p:spPr bwMode="auto">
            <a:xfrm>
              <a:off x="5670466" y="2940392"/>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TextBox 9">
              <a:extLst>
                <a:ext uri="{FF2B5EF4-FFF2-40B4-BE49-F238E27FC236}">
                  <a16:creationId xmlns:a16="http://schemas.microsoft.com/office/drawing/2014/main" id="{B82EDD19-8FAA-4884-8145-DAE5AC02A8A8}"/>
                </a:ext>
              </a:extLst>
            </p:cNvPr>
            <p:cNvSpPr txBox="1"/>
            <p:nvPr/>
          </p:nvSpPr>
          <p:spPr>
            <a:xfrm>
              <a:off x="6095650" y="2969384"/>
              <a:ext cx="14715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app.yaml</a:t>
              </a:r>
              <a:endParaRPr lang="en-US" sz="2000" dirty="0">
                <a:gradFill>
                  <a:gsLst>
                    <a:gs pos="2917">
                      <a:schemeClr val="tx1"/>
                    </a:gs>
                    <a:gs pos="30000">
                      <a:schemeClr val="tx1"/>
                    </a:gs>
                  </a:gsLst>
                  <a:lin ang="5400000" scaled="0"/>
                </a:gradFill>
              </a:endParaRPr>
            </a:p>
          </p:txBody>
        </p:sp>
      </p:grpSp>
      <p:grpSp>
        <p:nvGrpSpPr>
          <p:cNvPr id="38" name="Group 37">
            <a:extLst>
              <a:ext uri="{FF2B5EF4-FFF2-40B4-BE49-F238E27FC236}">
                <a16:creationId xmlns:a16="http://schemas.microsoft.com/office/drawing/2014/main" id="{DE792E20-E34C-4FC8-BA7C-DE80AC6FBEBA}"/>
              </a:ext>
            </a:extLst>
          </p:cNvPr>
          <p:cNvGrpSpPr/>
          <p:nvPr/>
        </p:nvGrpSpPr>
        <p:grpSpPr>
          <a:xfrm>
            <a:off x="4916590" y="3486880"/>
            <a:ext cx="2930550" cy="365760"/>
            <a:chOff x="5670466" y="3429000"/>
            <a:chExt cx="2930550" cy="365760"/>
          </a:xfrm>
        </p:grpSpPr>
        <p:sp>
          <p:nvSpPr>
            <p:cNvPr id="24" name="Page2_E7C3" title="Icon of a document">
              <a:extLst>
                <a:ext uri="{FF2B5EF4-FFF2-40B4-BE49-F238E27FC236}">
                  <a16:creationId xmlns:a16="http://schemas.microsoft.com/office/drawing/2014/main" id="{ECD6E1DA-CC94-4F7C-B12A-2A0D61326AF2}"/>
                </a:ext>
              </a:extLst>
            </p:cNvPr>
            <p:cNvSpPr>
              <a:spLocks noChangeAspect="1" noEditPoints="1"/>
            </p:cNvSpPr>
            <p:nvPr/>
          </p:nvSpPr>
          <p:spPr bwMode="auto">
            <a:xfrm>
              <a:off x="5670466" y="3429000"/>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TextBox 24">
              <a:extLst>
                <a:ext uri="{FF2B5EF4-FFF2-40B4-BE49-F238E27FC236}">
                  <a16:creationId xmlns:a16="http://schemas.microsoft.com/office/drawing/2014/main" id="{547908DF-8534-462A-8ED1-E4406332108F}"/>
                </a:ext>
              </a:extLst>
            </p:cNvPr>
            <p:cNvSpPr txBox="1"/>
            <p:nvPr/>
          </p:nvSpPr>
          <p:spPr>
            <a:xfrm>
              <a:off x="6095650" y="3457992"/>
              <a:ext cx="250536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my-app-</a:t>
              </a:r>
              <a:r>
                <a:rPr lang="en-US" sz="2000" dirty="0" err="1">
                  <a:gradFill>
                    <a:gsLst>
                      <a:gs pos="2917">
                        <a:schemeClr val="tx1"/>
                      </a:gs>
                      <a:gs pos="30000">
                        <a:schemeClr val="tx1"/>
                      </a:gs>
                    </a:gsLst>
                    <a:lin ang="5400000" scaled="0"/>
                  </a:gradFill>
                </a:rPr>
                <a:t>network.yaml</a:t>
              </a:r>
              <a:endParaRPr lang="en-US" sz="2000" dirty="0">
                <a:gradFill>
                  <a:gsLst>
                    <a:gs pos="2917">
                      <a:schemeClr val="tx1"/>
                    </a:gs>
                    <a:gs pos="30000">
                      <a:schemeClr val="tx1"/>
                    </a:gs>
                  </a:gsLst>
                  <a:lin ang="5400000" scaled="0"/>
                </a:gradFill>
              </a:endParaRPr>
            </a:p>
          </p:txBody>
        </p:sp>
      </p:grpSp>
      <p:grpSp>
        <p:nvGrpSpPr>
          <p:cNvPr id="37" name="Group 36">
            <a:extLst>
              <a:ext uri="{FF2B5EF4-FFF2-40B4-BE49-F238E27FC236}">
                <a16:creationId xmlns:a16="http://schemas.microsoft.com/office/drawing/2014/main" id="{6E56F10A-25CB-4ED2-BE50-E37329688D40}"/>
              </a:ext>
            </a:extLst>
          </p:cNvPr>
          <p:cNvGrpSpPr/>
          <p:nvPr/>
        </p:nvGrpSpPr>
        <p:grpSpPr>
          <a:xfrm>
            <a:off x="4916590" y="4055914"/>
            <a:ext cx="2244400" cy="365760"/>
            <a:chOff x="5670466" y="3944655"/>
            <a:chExt cx="2244400" cy="365760"/>
          </a:xfrm>
        </p:grpSpPr>
        <p:sp>
          <p:nvSpPr>
            <p:cNvPr id="27" name="Page2_E7C3" title="Icon of a document">
              <a:extLst>
                <a:ext uri="{FF2B5EF4-FFF2-40B4-BE49-F238E27FC236}">
                  <a16:creationId xmlns:a16="http://schemas.microsoft.com/office/drawing/2014/main" id="{194FA0AC-0298-4DD8-BFEF-9AF21AC54504}"/>
                </a:ext>
              </a:extLst>
            </p:cNvPr>
            <p:cNvSpPr>
              <a:spLocks noChangeAspect="1" noEditPoints="1"/>
            </p:cNvSpPr>
            <p:nvPr/>
          </p:nvSpPr>
          <p:spPr bwMode="auto">
            <a:xfrm>
              <a:off x="5670466" y="394465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TextBox 27">
              <a:extLst>
                <a:ext uri="{FF2B5EF4-FFF2-40B4-BE49-F238E27FC236}">
                  <a16:creationId xmlns:a16="http://schemas.microsoft.com/office/drawing/2014/main" id="{73209487-5099-4A8D-A7AC-BA451A22E3FF}"/>
                </a:ext>
              </a:extLst>
            </p:cNvPr>
            <p:cNvSpPr txBox="1"/>
            <p:nvPr/>
          </p:nvSpPr>
          <p:spPr>
            <a:xfrm>
              <a:off x="6095650" y="3973647"/>
              <a:ext cx="181921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secrets.yaml</a:t>
              </a:r>
              <a:endParaRPr lang="en-US" sz="2000" dirty="0">
                <a:gradFill>
                  <a:gsLst>
                    <a:gs pos="2917">
                      <a:schemeClr val="tx1"/>
                    </a:gs>
                    <a:gs pos="30000">
                      <a:schemeClr val="tx1"/>
                    </a:gs>
                  </a:gsLst>
                  <a:lin ang="5400000" scaled="0"/>
                </a:gradFill>
              </a:endParaRPr>
            </a:p>
          </p:txBody>
        </p:sp>
      </p:grpSp>
      <p:grpSp>
        <p:nvGrpSpPr>
          <p:cNvPr id="36" name="Group 35">
            <a:extLst>
              <a:ext uri="{FF2B5EF4-FFF2-40B4-BE49-F238E27FC236}">
                <a16:creationId xmlns:a16="http://schemas.microsoft.com/office/drawing/2014/main" id="{330B31C5-1E6E-48B7-81E9-0FFF0C712D65}"/>
              </a:ext>
            </a:extLst>
          </p:cNvPr>
          <p:cNvGrpSpPr/>
          <p:nvPr/>
        </p:nvGrpSpPr>
        <p:grpSpPr>
          <a:xfrm>
            <a:off x="4916590" y="4625963"/>
            <a:ext cx="2302429" cy="365760"/>
            <a:chOff x="5670466" y="4593193"/>
            <a:chExt cx="2302429" cy="365760"/>
          </a:xfrm>
        </p:grpSpPr>
        <p:sp>
          <p:nvSpPr>
            <p:cNvPr id="29" name="Page2_E7C3" title="Icon of a document">
              <a:extLst>
                <a:ext uri="{FF2B5EF4-FFF2-40B4-BE49-F238E27FC236}">
                  <a16:creationId xmlns:a16="http://schemas.microsoft.com/office/drawing/2014/main" id="{380AF45C-2D7A-4F24-B3EA-E9EA7F8BFC34}"/>
                </a:ext>
              </a:extLst>
            </p:cNvPr>
            <p:cNvSpPr>
              <a:spLocks noChangeAspect="1" noEditPoints="1"/>
            </p:cNvSpPr>
            <p:nvPr/>
          </p:nvSpPr>
          <p:spPr bwMode="auto">
            <a:xfrm>
              <a:off x="5670466" y="459319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TextBox 29">
              <a:extLst>
                <a:ext uri="{FF2B5EF4-FFF2-40B4-BE49-F238E27FC236}">
                  <a16:creationId xmlns:a16="http://schemas.microsoft.com/office/drawing/2014/main" id="{AAF24779-E0F9-4EE9-B682-6FC69EC080B6}"/>
                </a:ext>
              </a:extLst>
            </p:cNvPr>
            <p:cNvSpPr txBox="1"/>
            <p:nvPr/>
          </p:nvSpPr>
          <p:spPr>
            <a:xfrm>
              <a:off x="6095650" y="4622185"/>
              <a:ext cx="18772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volume.yaml</a:t>
              </a:r>
              <a:endParaRPr lang="en-US" sz="2000" dirty="0">
                <a:gradFill>
                  <a:gsLst>
                    <a:gs pos="2917">
                      <a:schemeClr val="tx1"/>
                    </a:gs>
                    <a:gs pos="30000">
                      <a:schemeClr val="tx1"/>
                    </a:gs>
                  </a:gsLst>
                  <a:lin ang="5400000" scaled="0"/>
                </a:gradFill>
              </a:endParaRPr>
            </a:p>
          </p:txBody>
        </p:sp>
      </p:grpSp>
      <p:grpSp>
        <p:nvGrpSpPr>
          <p:cNvPr id="35" name="Group 34">
            <a:extLst>
              <a:ext uri="{FF2B5EF4-FFF2-40B4-BE49-F238E27FC236}">
                <a16:creationId xmlns:a16="http://schemas.microsoft.com/office/drawing/2014/main" id="{92E5E208-73B3-4456-8994-FBE871B1AD48}"/>
              </a:ext>
            </a:extLst>
          </p:cNvPr>
          <p:cNvGrpSpPr/>
          <p:nvPr/>
        </p:nvGrpSpPr>
        <p:grpSpPr>
          <a:xfrm>
            <a:off x="4916590" y="5204289"/>
            <a:ext cx="2176689" cy="365760"/>
            <a:chOff x="5664734" y="5169966"/>
            <a:chExt cx="2176689" cy="365760"/>
          </a:xfrm>
        </p:grpSpPr>
        <p:sp>
          <p:nvSpPr>
            <p:cNvPr id="31" name="Page2_E7C3" title="Icon of a document">
              <a:extLst>
                <a:ext uri="{FF2B5EF4-FFF2-40B4-BE49-F238E27FC236}">
                  <a16:creationId xmlns:a16="http://schemas.microsoft.com/office/drawing/2014/main" id="{F68D3BDD-55F0-4A48-A25E-706F41595523}"/>
                </a:ext>
              </a:extLst>
            </p:cNvPr>
            <p:cNvSpPr>
              <a:spLocks noChangeAspect="1" noEditPoints="1"/>
            </p:cNvSpPr>
            <p:nvPr/>
          </p:nvSpPr>
          <p:spPr bwMode="auto">
            <a:xfrm>
              <a:off x="5664734" y="5169966"/>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A217D42E-FAE0-401D-B4EB-A9FDEBFF4F1C}"/>
                </a:ext>
              </a:extLst>
            </p:cNvPr>
            <p:cNvSpPr txBox="1"/>
            <p:nvPr/>
          </p:nvSpPr>
          <p:spPr>
            <a:xfrm>
              <a:off x="6089918" y="5198958"/>
              <a:ext cx="17515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routes.yaml</a:t>
              </a:r>
              <a:endParaRPr lang="en-US" sz="2000" dirty="0">
                <a:gradFill>
                  <a:gsLst>
                    <a:gs pos="2917">
                      <a:schemeClr val="tx1"/>
                    </a:gs>
                    <a:gs pos="30000">
                      <a:schemeClr val="tx1"/>
                    </a:gs>
                  </a:gsLst>
                  <a:lin ang="5400000" scaled="0"/>
                </a:gradFill>
              </a:endParaRPr>
            </a:p>
          </p:txBody>
        </p:sp>
      </p:grpSp>
      <p:grpSp>
        <p:nvGrpSpPr>
          <p:cNvPr id="13" name="Group 12">
            <a:extLst>
              <a:ext uri="{FF2B5EF4-FFF2-40B4-BE49-F238E27FC236}">
                <a16:creationId xmlns:a16="http://schemas.microsoft.com/office/drawing/2014/main" id="{68849B71-012A-40D6-BBB7-C8C756E92820}"/>
              </a:ext>
            </a:extLst>
          </p:cNvPr>
          <p:cNvGrpSpPr/>
          <p:nvPr/>
        </p:nvGrpSpPr>
        <p:grpSpPr>
          <a:xfrm>
            <a:off x="4916590" y="5750799"/>
            <a:ext cx="3175552" cy="365760"/>
            <a:chOff x="5664734" y="5725733"/>
            <a:chExt cx="3175552" cy="365760"/>
          </a:xfrm>
        </p:grpSpPr>
        <p:sp>
          <p:nvSpPr>
            <p:cNvPr id="33" name="Page2_E7C3" title="Icon of a document">
              <a:extLst>
                <a:ext uri="{FF2B5EF4-FFF2-40B4-BE49-F238E27FC236}">
                  <a16:creationId xmlns:a16="http://schemas.microsoft.com/office/drawing/2014/main" id="{23BE0095-8705-45AC-BABB-2873CD79E78A}"/>
                </a:ext>
              </a:extLst>
            </p:cNvPr>
            <p:cNvSpPr>
              <a:spLocks noChangeAspect="1" noEditPoints="1"/>
            </p:cNvSpPr>
            <p:nvPr/>
          </p:nvSpPr>
          <p:spPr bwMode="auto">
            <a:xfrm>
              <a:off x="5664734" y="572573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TextBox 33">
              <a:extLst>
                <a:ext uri="{FF2B5EF4-FFF2-40B4-BE49-F238E27FC236}">
                  <a16:creationId xmlns:a16="http://schemas.microsoft.com/office/drawing/2014/main" id="{95EF8ECF-C218-4961-8AC4-4B0F37D32C75}"/>
                </a:ext>
              </a:extLst>
            </p:cNvPr>
            <p:cNvSpPr txBox="1"/>
            <p:nvPr/>
          </p:nvSpPr>
          <p:spPr>
            <a:xfrm>
              <a:off x="6089918" y="5754725"/>
              <a:ext cx="275036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autoscale</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rules.yaml</a:t>
              </a:r>
              <a:endParaRPr lang="en-US" sz="2000" dirty="0">
                <a:gradFill>
                  <a:gsLst>
                    <a:gs pos="2917">
                      <a:schemeClr val="tx1"/>
                    </a:gs>
                    <a:gs pos="30000">
                      <a:schemeClr val="tx1"/>
                    </a:gs>
                  </a:gsLst>
                  <a:lin ang="5400000" scaled="0"/>
                </a:gradFill>
              </a:endParaRPr>
            </a:p>
          </p:txBody>
        </p:sp>
      </p:grpSp>
      <p:pic>
        <p:nvPicPr>
          <p:cNvPr id="43" name="Picture 42">
            <a:extLst>
              <a:ext uri="{FF2B5EF4-FFF2-40B4-BE49-F238E27FC236}">
                <a16:creationId xmlns:a16="http://schemas.microsoft.com/office/drawing/2014/main" id="{37655DE0-A747-4430-B061-1D31BA7EAE95}"/>
              </a:ext>
            </a:extLst>
          </p:cNvPr>
          <p:cNvPicPr>
            <a:picLocks noChangeAspect="1"/>
          </p:cNvPicPr>
          <p:nvPr/>
        </p:nvPicPr>
        <p:blipFill>
          <a:blip r:embed="rId3"/>
          <a:stretch>
            <a:fillRect/>
          </a:stretch>
        </p:blipFill>
        <p:spPr>
          <a:xfrm>
            <a:off x="9577550" y="3742535"/>
            <a:ext cx="1430046" cy="1430046"/>
          </a:xfrm>
          <a:prstGeom prst="rect">
            <a:avLst/>
          </a:prstGeom>
        </p:spPr>
      </p:pic>
      <p:sp>
        <p:nvSpPr>
          <p:cNvPr id="44" name="Intelligence" title="Icon of circles connected by crossing lines">
            <a:extLst>
              <a:ext uri="{FF2B5EF4-FFF2-40B4-BE49-F238E27FC236}">
                <a16:creationId xmlns:a16="http://schemas.microsoft.com/office/drawing/2014/main" id="{A2A1571C-F1F5-4191-8837-BF6E8D6C31D2}"/>
              </a:ext>
            </a:extLst>
          </p:cNvPr>
          <p:cNvSpPr>
            <a:spLocks noChangeAspect="1" noEditPoints="1"/>
          </p:cNvSpPr>
          <p:nvPr/>
        </p:nvSpPr>
        <p:spPr bwMode="auto">
          <a:xfrm>
            <a:off x="767360" y="3464150"/>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lumMod val="75000"/>
                </a:schemeClr>
              </a:solidFill>
            </a:endParaRPr>
          </a:p>
        </p:txBody>
      </p:sp>
      <p:sp>
        <p:nvSpPr>
          <p:cNvPr id="45" name="Arrow: Left 44">
            <a:extLst>
              <a:ext uri="{FF2B5EF4-FFF2-40B4-BE49-F238E27FC236}">
                <a16:creationId xmlns:a16="http://schemas.microsoft.com/office/drawing/2014/main" id="{7AA2C815-2506-4C3B-8233-3129E3D5DE3A}"/>
              </a:ext>
            </a:extLst>
          </p:cNvPr>
          <p:cNvSpPr/>
          <p:nvPr/>
        </p:nvSpPr>
        <p:spPr bwMode="auto">
          <a:xfrm flipH="1">
            <a:off x="8340887" y="4086577"/>
            <a:ext cx="918230" cy="778204"/>
          </a:xfrm>
          <a:prstGeom prst="leftArrow">
            <a:avLst>
              <a:gd name="adj1" fmla="val 45033"/>
              <a:gd name="adj2" fmla="val 52662"/>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946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Mesh Resources</a:t>
            </a:r>
          </a:p>
        </p:txBody>
      </p:sp>
      <p:grpSp>
        <p:nvGrpSpPr>
          <p:cNvPr id="2" name="Group 1">
            <a:extLst>
              <a:ext uri="{FF2B5EF4-FFF2-40B4-BE49-F238E27FC236}">
                <a16:creationId xmlns:a16="http://schemas.microsoft.com/office/drawing/2014/main" id="{AF39D417-E9DA-4EB7-AC0D-13801E55E112}"/>
              </a:ext>
            </a:extLst>
          </p:cNvPr>
          <p:cNvGrpSpPr/>
          <p:nvPr/>
        </p:nvGrpSpPr>
        <p:grpSpPr>
          <a:xfrm>
            <a:off x="767360" y="2940393"/>
            <a:ext cx="3519641" cy="365760"/>
            <a:chOff x="945405" y="2120060"/>
            <a:chExt cx="3519641" cy="365760"/>
          </a:xfrm>
        </p:grpSpPr>
        <p:sp>
          <p:nvSpPr>
            <p:cNvPr id="9" name="Processing_E9F5" title="Icon of two interlocked gears">
              <a:extLst>
                <a:ext uri="{FF2B5EF4-FFF2-40B4-BE49-F238E27FC236}">
                  <a16:creationId xmlns:a16="http://schemas.microsoft.com/office/drawing/2014/main" id="{0301D7B2-9E8D-4DB7-A94E-FFD4B092BE50}"/>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8" name="TextBox 7">
              <a:extLst>
                <a:ext uri="{FF2B5EF4-FFF2-40B4-BE49-F238E27FC236}">
                  <a16:creationId xmlns:a16="http://schemas.microsoft.com/office/drawing/2014/main" id="{563733DC-F455-4212-84B5-D1DC428422C8}"/>
                </a:ext>
              </a:extLst>
            </p:cNvPr>
            <p:cNvSpPr txBox="1"/>
            <p:nvPr/>
          </p:nvSpPr>
          <p:spPr>
            <a:xfrm>
              <a:off x="1583808" y="2149051"/>
              <a:ext cx="288123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Applications and Services</a:t>
              </a:r>
            </a:p>
          </p:txBody>
        </p:sp>
      </p:grpSp>
      <p:grpSp>
        <p:nvGrpSpPr>
          <p:cNvPr id="3" name="Group 2">
            <a:extLst>
              <a:ext uri="{FF2B5EF4-FFF2-40B4-BE49-F238E27FC236}">
                <a16:creationId xmlns:a16="http://schemas.microsoft.com/office/drawing/2014/main" id="{07FDF250-EC17-4091-9252-76A9091DB4D3}"/>
              </a:ext>
            </a:extLst>
          </p:cNvPr>
          <p:cNvGrpSpPr/>
          <p:nvPr/>
        </p:nvGrpSpPr>
        <p:grpSpPr>
          <a:xfrm>
            <a:off x="767360" y="3464150"/>
            <a:ext cx="1714852" cy="365760"/>
            <a:chOff x="945405" y="2825657"/>
            <a:chExt cx="1714852" cy="365760"/>
          </a:xfrm>
        </p:grpSpPr>
        <p:sp>
          <p:nvSpPr>
            <p:cNvPr id="11" name="Intelligence" title="Icon of circles connected by crossing lines">
              <a:extLst>
                <a:ext uri="{FF2B5EF4-FFF2-40B4-BE49-F238E27FC236}">
                  <a16:creationId xmlns:a16="http://schemas.microsoft.com/office/drawing/2014/main" id="{95170233-0CCA-4ADA-A296-8B23CAFC6FA7}"/>
                </a:ext>
              </a:extLst>
            </p:cNvPr>
            <p:cNvSpPr>
              <a:spLocks noChangeAspect="1" noEditPoints="1"/>
            </p:cNvSpPr>
            <p:nvPr/>
          </p:nvSpPr>
          <p:spPr bwMode="auto">
            <a:xfrm>
              <a:off x="945405" y="282565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lumMod val="75000"/>
                  </a:schemeClr>
                </a:solidFill>
              </a:endParaRPr>
            </a:p>
          </p:txBody>
        </p:sp>
        <p:sp>
          <p:nvSpPr>
            <p:cNvPr id="12" name="TextBox 11">
              <a:extLst>
                <a:ext uri="{FF2B5EF4-FFF2-40B4-BE49-F238E27FC236}">
                  <a16:creationId xmlns:a16="http://schemas.microsoft.com/office/drawing/2014/main" id="{F893896E-444E-44BA-94BD-3A2ECA1C5A99}"/>
                </a:ext>
              </a:extLst>
            </p:cNvPr>
            <p:cNvSpPr txBox="1"/>
            <p:nvPr/>
          </p:nvSpPr>
          <p:spPr>
            <a:xfrm>
              <a:off x="1583808" y="2883640"/>
              <a:ext cx="1076449"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Networks</a:t>
              </a:r>
            </a:p>
          </p:txBody>
        </p:sp>
      </p:grpSp>
      <p:grpSp>
        <p:nvGrpSpPr>
          <p:cNvPr id="5" name="Group 4">
            <a:extLst>
              <a:ext uri="{FF2B5EF4-FFF2-40B4-BE49-F238E27FC236}">
                <a16:creationId xmlns:a16="http://schemas.microsoft.com/office/drawing/2014/main" id="{343D969E-11F6-4AAF-BFFD-BD912B4D4B88}"/>
              </a:ext>
            </a:extLst>
          </p:cNvPr>
          <p:cNvGrpSpPr/>
          <p:nvPr/>
        </p:nvGrpSpPr>
        <p:grpSpPr>
          <a:xfrm>
            <a:off x="767360" y="4603104"/>
            <a:ext cx="1604886" cy="411480"/>
            <a:chOff x="945405" y="4237960"/>
            <a:chExt cx="1604886" cy="411480"/>
          </a:xfrm>
        </p:grpSpPr>
        <p:sp>
          <p:nvSpPr>
            <p:cNvPr id="15" name="Database_EFC7" title="Icon of a cylinder">
              <a:extLst>
                <a:ext uri="{FF2B5EF4-FFF2-40B4-BE49-F238E27FC236}">
                  <a16:creationId xmlns:a16="http://schemas.microsoft.com/office/drawing/2014/main" id="{E2E43E82-63E7-4F4E-A775-77C8E8B4F813}"/>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sp>
          <p:nvSpPr>
            <p:cNvPr id="16" name="TextBox 15">
              <a:extLst>
                <a:ext uri="{FF2B5EF4-FFF2-40B4-BE49-F238E27FC236}">
                  <a16:creationId xmlns:a16="http://schemas.microsoft.com/office/drawing/2014/main" id="{F42062F6-236F-4CC9-9640-60C78CB53222}"/>
                </a:ext>
              </a:extLst>
            </p:cNvPr>
            <p:cNvSpPr txBox="1"/>
            <p:nvPr/>
          </p:nvSpPr>
          <p:spPr>
            <a:xfrm>
              <a:off x="1583808" y="4289811"/>
              <a:ext cx="966483"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Volumes</a:t>
              </a:r>
            </a:p>
          </p:txBody>
        </p:sp>
      </p:grpSp>
      <p:grpSp>
        <p:nvGrpSpPr>
          <p:cNvPr id="6" name="Group 5">
            <a:extLst>
              <a:ext uri="{FF2B5EF4-FFF2-40B4-BE49-F238E27FC236}">
                <a16:creationId xmlns:a16="http://schemas.microsoft.com/office/drawing/2014/main" id="{FED13889-3E1B-401D-A063-5ECE0D5F3887}"/>
              </a:ext>
            </a:extLst>
          </p:cNvPr>
          <p:cNvGrpSpPr/>
          <p:nvPr/>
        </p:nvGrpSpPr>
        <p:grpSpPr>
          <a:xfrm>
            <a:off x="767360" y="5172581"/>
            <a:ext cx="2142933" cy="426397"/>
            <a:chOff x="941927" y="4991363"/>
            <a:chExt cx="2142933" cy="426397"/>
          </a:xfrm>
        </p:grpSpPr>
        <p:sp>
          <p:nvSpPr>
            <p:cNvPr id="18" name="strategy" title="Icon of two circles and a curved arrow winding between three exes connecting them">
              <a:extLst>
                <a:ext uri="{FF2B5EF4-FFF2-40B4-BE49-F238E27FC236}">
                  <a16:creationId xmlns:a16="http://schemas.microsoft.com/office/drawing/2014/main" id="{7465AABC-F334-4B29-A95F-CB20FF608E47}"/>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9" name="TextBox 18">
              <a:extLst>
                <a:ext uri="{FF2B5EF4-FFF2-40B4-BE49-F238E27FC236}">
                  <a16:creationId xmlns:a16="http://schemas.microsoft.com/office/drawing/2014/main" id="{42402D66-102C-4F3B-AF10-92742D2FE769}"/>
                </a:ext>
              </a:extLst>
            </p:cNvPr>
            <p:cNvSpPr txBox="1"/>
            <p:nvPr/>
          </p:nvSpPr>
          <p:spPr>
            <a:xfrm>
              <a:off x="1583808" y="5046731"/>
              <a:ext cx="1501052"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Routing rules</a:t>
              </a:r>
            </a:p>
          </p:txBody>
        </p:sp>
      </p:grpSp>
      <p:grpSp>
        <p:nvGrpSpPr>
          <p:cNvPr id="7" name="Group 6">
            <a:extLst>
              <a:ext uri="{FF2B5EF4-FFF2-40B4-BE49-F238E27FC236}">
                <a16:creationId xmlns:a16="http://schemas.microsoft.com/office/drawing/2014/main" id="{C1DC29A3-3929-4A28-8519-804E4CEC2208}"/>
              </a:ext>
            </a:extLst>
          </p:cNvPr>
          <p:cNvGrpSpPr/>
          <p:nvPr/>
        </p:nvGrpSpPr>
        <p:grpSpPr>
          <a:xfrm>
            <a:off x="767360" y="5756974"/>
            <a:ext cx="2457699" cy="365760"/>
            <a:chOff x="941927" y="5759683"/>
            <a:chExt cx="2457699" cy="365760"/>
          </a:xfrm>
        </p:grpSpPr>
        <p:sp>
          <p:nvSpPr>
            <p:cNvPr id="20" name="arrow_24" title="Icon of an arrow pointing out of a box">
              <a:extLst>
                <a:ext uri="{FF2B5EF4-FFF2-40B4-BE49-F238E27FC236}">
                  <a16:creationId xmlns:a16="http://schemas.microsoft.com/office/drawing/2014/main" id="{6270E5E2-2755-4CCE-BE81-145141E76D75}"/>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21" name="TextBox 20">
              <a:extLst>
                <a:ext uri="{FF2B5EF4-FFF2-40B4-BE49-F238E27FC236}">
                  <a16:creationId xmlns:a16="http://schemas.microsoft.com/office/drawing/2014/main" id="{C1A9A970-3203-43B8-ADA4-E12DE08D79DB}"/>
                </a:ext>
              </a:extLst>
            </p:cNvPr>
            <p:cNvSpPr txBox="1"/>
            <p:nvPr/>
          </p:nvSpPr>
          <p:spPr>
            <a:xfrm>
              <a:off x="1583808" y="5782500"/>
              <a:ext cx="1815818" cy="307777"/>
            </a:xfrm>
            <a:prstGeom prst="rect">
              <a:avLst/>
            </a:prstGeom>
            <a:noFill/>
            <a:ln>
              <a:noFill/>
            </a:ln>
          </p:spPr>
          <p:txBody>
            <a:bodyPr wrap="none" lIns="0" tIns="0" rIns="0" bIns="0" rtlCol="0">
              <a:spAutoFit/>
            </a:bodyPr>
            <a:lstStyle/>
            <a:p>
              <a:r>
                <a:rPr lang="en-US" sz="2000" dirty="0">
                  <a:solidFill>
                    <a:schemeClr val="accent2">
                      <a:lumMod val="50000"/>
                    </a:schemeClr>
                  </a:solidFill>
                </a:rPr>
                <a:t>Auto-scale rules</a:t>
              </a:r>
            </a:p>
          </p:txBody>
        </p:sp>
      </p:gr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861774"/>
          </a:xfrm>
        </p:spPr>
        <p:txBody>
          <a:bodyPr/>
          <a:lstStyle/>
          <a:p>
            <a:r>
              <a:rPr lang="en-US" dirty="0"/>
              <a:t>Resources can be grouped together in an Azure Resource Manager template when deployed to Azure Service Fabric Mesh.</a:t>
            </a:r>
          </a:p>
        </p:txBody>
      </p:sp>
      <p:grpSp>
        <p:nvGrpSpPr>
          <p:cNvPr id="4" name="Group 3">
            <a:extLst>
              <a:ext uri="{FF2B5EF4-FFF2-40B4-BE49-F238E27FC236}">
                <a16:creationId xmlns:a16="http://schemas.microsoft.com/office/drawing/2014/main" id="{8B1D968F-E03D-4756-BD3D-4CAA4D290853}"/>
              </a:ext>
            </a:extLst>
          </p:cNvPr>
          <p:cNvGrpSpPr/>
          <p:nvPr/>
        </p:nvGrpSpPr>
        <p:grpSpPr>
          <a:xfrm>
            <a:off x="767360" y="3987907"/>
            <a:ext cx="1447999" cy="457200"/>
            <a:chOff x="941927" y="3486088"/>
            <a:chExt cx="1447999" cy="457200"/>
          </a:xfrm>
        </p:grpSpPr>
        <p:sp>
          <p:nvSpPr>
            <p:cNvPr id="14" name="TextBox 13">
              <a:extLst>
                <a:ext uri="{FF2B5EF4-FFF2-40B4-BE49-F238E27FC236}">
                  <a16:creationId xmlns:a16="http://schemas.microsoft.com/office/drawing/2014/main" id="{8C7E20A0-EAB1-4531-A60E-C53FE7702DCE}"/>
                </a:ext>
              </a:extLst>
            </p:cNvPr>
            <p:cNvSpPr txBox="1"/>
            <p:nvPr/>
          </p:nvSpPr>
          <p:spPr>
            <a:xfrm>
              <a:off x="1583808" y="3588260"/>
              <a:ext cx="80611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Secrets</a:t>
              </a:r>
            </a:p>
          </p:txBody>
        </p:sp>
        <p:sp>
          <p:nvSpPr>
            <p:cNvPr id="26" name="Lock" title="Icon of a padlock">
              <a:extLst>
                <a:ext uri="{FF2B5EF4-FFF2-40B4-BE49-F238E27FC236}">
                  <a16:creationId xmlns:a16="http://schemas.microsoft.com/office/drawing/2014/main" id="{A21C325C-22A0-4FCE-8056-309D9F09962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grpSp>
        <p:nvGrpSpPr>
          <p:cNvPr id="24" name="Group 23">
            <a:extLst>
              <a:ext uri="{FF2B5EF4-FFF2-40B4-BE49-F238E27FC236}">
                <a16:creationId xmlns:a16="http://schemas.microsoft.com/office/drawing/2014/main" id="{962B6235-ACE8-4F96-AEF2-DADA7C6D876A}"/>
              </a:ext>
            </a:extLst>
          </p:cNvPr>
          <p:cNvGrpSpPr/>
          <p:nvPr/>
        </p:nvGrpSpPr>
        <p:grpSpPr>
          <a:xfrm>
            <a:off x="5762420" y="4378977"/>
            <a:ext cx="2310315" cy="365760"/>
            <a:chOff x="5670466" y="2940392"/>
            <a:chExt cx="2310315" cy="365760"/>
          </a:xfrm>
        </p:grpSpPr>
        <p:sp>
          <p:nvSpPr>
            <p:cNvPr id="25" name="Page2_E7C3" title="Icon of a document">
              <a:extLst>
                <a:ext uri="{FF2B5EF4-FFF2-40B4-BE49-F238E27FC236}">
                  <a16:creationId xmlns:a16="http://schemas.microsoft.com/office/drawing/2014/main" id="{FCBAC11C-8EF2-4DDF-845C-E790F89C9D60}"/>
                </a:ext>
              </a:extLst>
            </p:cNvPr>
            <p:cNvSpPr>
              <a:spLocks noChangeAspect="1" noEditPoints="1"/>
            </p:cNvSpPr>
            <p:nvPr/>
          </p:nvSpPr>
          <p:spPr bwMode="auto">
            <a:xfrm>
              <a:off x="5670466" y="2940392"/>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TextBox 26">
              <a:extLst>
                <a:ext uri="{FF2B5EF4-FFF2-40B4-BE49-F238E27FC236}">
                  <a16:creationId xmlns:a16="http://schemas.microsoft.com/office/drawing/2014/main" id="{9AD9A163-73B6-499E-B6E4-26E837FA39D9}"/>
                </a:ext>
              </a:extLst>
            </p:cNvPr>
            <p:cNvSpPr txBox="1"/>
            <p:nvPr/>
          </p:nvSpPr>
          <p:spPr>
            <a:xfrm>
              <a:off x="6095650" y="2969384"/>
              <a:ext cx="188513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deployment.json</a:t>
              </a:r>
              <a:endParaRPr lang="en-US" sz="2000" dirty="0">
                <a:gradFill>
                  <a:gsLst>
                    <a:gs pos="2917">
                      <a:schemeClr val="tx1"/>
                    </a:gs>
                    <a:gs pos="30000">
                      <a:schemeClr val="tx1"/>
                    </a:gs>
                  </a:gsLst>
                  <a:lin ang="5400000" scaled="0"/>
                </a:gradFill>
              </a:endParaRPr>
            </a:p>
          </p:txBody>
        </p:sp>
      </p:grpSp>
      <p:pic>
        <p:nvPicPr>
          <p:cNvPr id="30" name="Graphic 29">
            <a:extLst>
              <a:ext uri="{FF2B5EF4-FFF2-40B4-BE49-F238E27FC236}">
                <a16:creationId xmlns:a16="http://schemas.microsoft.com/office/drawing/2014/main" id="{53906A3D-737C-4CF6-BF03-9263A75F3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9526" y="3809555"/>
            <a:ext cx="1504603" cy="1504603"/>
          </a:xfrm>
          <a:prstGeom prst="rect">
            <a:avLst/>
          </a:prstGeom>
        </p:spPr>
      </p:pic>
      <p:sp>
        <p:nvSpPr>
          <p:cNvPr id="13" name="Right Brace 12">
            <a:extLst>
              <a:ext uri="{FF2B5EF4-FFF2-40B4-BE49-F238E27FC236}">
                <a16:creationId xmlns:a16="http://schemas.microsoft.com/office/drawing/2014/main" id="{DF799772-E8BC-4395-B715-93AA585729A0}"/>
              </a:ext>
            </a:extLst>
          </p:cNvPr>
          <p:cNvSpPr/>
          <p:nvPr/>
        </p:nvSpPr>
        <p:spPr>
          <a:xfrm>
            <a:off x="4920232" y="2976940"/>
            <a:ext cx="419962" cy="3215285"/>
          </a:xfrm>
          <a:prstGeom prst="rightBrac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row: Left 27">
            <a:extLst>
              <a:ext uri="{FF2B5EF4-FFF2-40B4-BE49-F238E27FC236}">
                <a16:creationId xmlns:a16="http://schemas.microsoft.com/office/drawing/2014/main" id="{91B16AF9-11B2-41B6-92E6-F962C850A886}"/>
              </a:ext>
            </a:extLst>
          </p:cNvPr>
          <p:cNvSpPr/>
          <p:nvPr/>
        </p:nvSpPr>
        <p:spPr bwMode="auto">
          <a:xfrm flipH="1">
            <a:off x="8397035" y="4172754"/>
            <a:ext cx="918230" cy="778204"/>
          </a:xfrm>
          <a:prstGeom prst="leftArrow">
            <a:avLst>
              <a:gd name="adj1" fmla="val 45033"/>
              <a:gd name="adj2" fmla="val 52662"/>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548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Mesh Resources</a:t>
            </a:r>
          </a:p>
        </p:txBody>
      </p:sp>
      <p:sp>
        <p:nvSpPr>
          <p:cNvPr id="5" name="Text Placeholder 4">
            <a:extLst>
              <a:ext uri="{FF2B5EF4-FFF2-40B4-BE49-F238E27FC236}">
                <a16:creationId xmlns:a16="http://schemas.microsoft.com/office/drawing/2014/main" id="{DF7480AD-9D0B-464E-B608-FA5BB1FFDA45}"/>
              </a:ext>
            </a:extLst>
          </p:cNvPr>
          <p:cNvSpPr>
            <a:spLocks noGrp="1"/>
          </p:cNvSpPr>
          <p:nvPr>
            <p:ph type="body" sz="quarter" idx="10"/>
          </p:nvPr>
        </p:nvSpPr>
        <p:spPr>
          <a:xfrm>
            <a:off x="586740" y="1161678"/>
            <a:ext cx="11018520" cy="1169551"/>
          </a:xfrm>
        </p:spPr>
        <p:txBody>
          <a:bodyPr/>
          <a:lstStyle/>
          <a:p>
            <a:r>
              <a:rPr lang="en-US" dirty="0"/>
              <a:t>Any language, any framework</a:t>
            </a:r>
          </a:p>
          <a:p>
            <a:pPr marL="685800" lvl="1" indent="-457200">
              <a:buFont typeface="Arial" panose="020B0604020202020204" pitchFamily="34" charset="0"/>
              <a:buChar char="•"/>
            </a:pPr>
            <a:r>
              <a:rPr lang="en-US" dirty="0"/>
              <a:t>No Service Fabric frameworks or base classes. Just containers.</a:t>
            </a:r>
          </a:p>
          <a:p>
            <a:pPr marL="685800" lvl="1" indent="-457200">
              <a:buFont typeface="Arial" panose="020B0604020202020204" pitchFamily="34" charset="0"/>
              <a:buChar char="•"/>
            </a:pPr>
            <a:r>
              <a:rPr lang="en-US" dirty="0"/>
              <a:t>Service Fabric libraries provide integration with the Service Fabric environment.</a:t>
            </a:r>
          </a:p>
        </p:txBody>
      </p:sp>
      <p:grpSp>
        <p:nvGrpSpPr>
          <p:cNvPr id="29" name="Group 28">
            <a:extLst>
              <a:ext uri="{FF2B5EF4-FFF2-40B4-BE49-F238E27FC236}">
                <a16:creationId xmlns:a16="http://schemas.microsoft.com/office/drawing/2014/main" id="{1FE37765-984E-4CCD-A669-C5217A35B0A4}"/>
              </a:ext>
            </a:extLst>
          </p:cNvPr>
          <p:cNvGrpSpPr/>
          <p:nvPr/>
        </p:nvGrpSpPr>
        <p:grpSpPr>
          <a:xfrm>
            <a:off x="596068" y="4729191"/>
            <a:ext cx="1591880" cy="400110"/>
            <a:chOff x="756890" y="4753254"/>
            <a:chExt cx="1591880" cy="400110"/>
          </a:xfrm>
        </p:grpSpPr>
        <p:sp>
          <p:nvSpPr>
            <p:cNvPr id="19" name="Archive_F03F" title="Icon of an archival box">
              <a:extLst>
                <a:ext uri="{FF2B5EF4-FFF2-40B4-BE49-F238E27FC236}">
                  <a16:creationId xmlns:a16="http://schemas.microsoft.com/office/drawing/2014/main" id="{636A7FA8-4A22-4487-A2F3-FE952D160C79}"/>
                </a:ext>
              </a:extLst>
            </p:cNvPr>
            <p:cNvSpPr>
              <a:spLocks noChangeAspect="1" noEditPoints="1"/>
            </p:cNvSpPr>
            <p:nvPr/>
          </p:nvSpPr>
          <p:spPr bwMode="auto">
            <a:xfrm>
              <a:off x="756890" y="4798190"/>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6F30EAF9-DD9D-4B56-9288-DAA7057F41DF}"/>
                </a:ext>
              </a:extLst>
            </p:cNvPr>
            <p:cNvSpPr/>
            <p:nvPr/>
          </p:nvSpPr>
          <p:spPr>
            <a:xfrm>
              <a:off x="1059635" y="4753254"/>
              <a:ext cx="1289135" cy="400110"/>
            </a:xfrm>
            <a:prstGeom prst="rect">
              <a:avLst/>
            </a:prstGeom>
            <a:ln>
              <a:noFill/>
            </a:ln>
          </p:spPr>
          <p:txBody>
            <a:bodyPr wrap="none">
              <a:spAutoFit/>
            </a:bodyPr>
            <a:lstStyle/>
            <a:p>
              <a:r>
                <a:rPr lang="en-US" sz="2000" dirty="0">
                  <a:solidFill>
                    <a:schemeClr val="accent1"/>
                  </a:solidFill>
                </a:rPr>
                <a:t>Container</a:t>
              </a:r>
              <a:endParaRPr lang="en-US" sz="1400" dirty="0"/>
            </a:p>
          </p:txBody>
        </p:sp>
      </p:grpSp>
      <p:sp>
        <p:nvSpPr>
          <p:cNvPr id="23" name="Product_ECDC" title="Icon of a box">
            <a:extLst>
              <a:ext uri="{FF2B5EF4-FFF2-40B4-BE49-F238E27FC236}">
                <a16:creationId xmlns:a16="http://schemas.microsoft.com/office/drawing/2014/main" id="{ECEBB097-61E0-4430-AFC3-64D24BF1735F}"/>
              </a:ext>
            </a:extLst>
          </p:cNvPr>
          <p:cNvSpPr>
            <a:spLocks noChangeAspect="1" noEditPoints="1"/>
          </p:cNvSpPr>
          <p:nvPr/>
        </p:nvSpPr>
        <p:spPr bwMode="auto">
          <a:xfrm>
            <a:off x="6701783" y="4301593"/>
            <a:ext cx="1115797" cy="125530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4884920B-E72E-4052-8B04-8FC8452782AB}"/>
              </a:ext>
            </a:extLst>
          </p:cNvPr>
          <p:cNvSpPr txBox="1"/>
          <p:nvPr/>
        </p:nvSpPr>
        <p:spPr>
          <a:xfrm>
            <a:off x="8088890" y="4406026"/>
            <a:ext cx="4552950" cy="1046440"/>
          </a:xfrm>
          <a:prstGeom prst="rect">
            <a:avLst/>
          </a:prstGeom>
          <a:noFill/>
        </p:spPr>
        <p:txBody>
          <a:bodyPr wrap="square" lIns="0" tIns="0" rIns="0" bIns="0" rtlCol="0">
            <a:spAutoFit/>
          </a:bodyPr>
          <a:lstStyle/>
          <a:p>
            <a:pPr algn="l"/>
            <a:r>
              <a:rPr lang="en-US" sz="2000" dirty="0">
                <a:solidFill>
                  <a:schemeClr val="accent1"/>
                </a:solidFill>
              </a:rPr>
              <a:t>Service Fabric Libraries</a:t>
            </a:r>
          </a:p>
          <a:p>
            <a:pPr marL="342900" indent="-342900">
              <a:buFont typeface="Arial" panose="020B0604020202020204" pitchFamily="34" charset="0"/>
              <a:buChar char="•"/>
            </a:pPr>
            <a:r>
              <a:rPr lang="en-US" sz="1600" dirty="0">
                <a:solidFill>
                  <a:schemeClr val="accent1"/>
                </a:solidFill>
              </a:rPr>
              <a:t>Reliable Collections</a:t>
            </a:r>
          </a:p>
          <a:p>
            <a:pPr marL="342900" indent="-342900">
              <a:buFont typeface="Arial" panose="020B0604020202020204" pitchFamily="34" charset="0"/>
              <a:buChar char="•"/>
            </a:pPr>
            <a:r>
              <a:rPr lang="en-US" sz="1600" dirty="0">
                <a:solidFill>
                  <a:schemeClr val="accent1"/>
                </a:solidFill>
              </a:rPr>
              <a:t>Local H/A storage for ASP.NET Core</a:t>
            </a:r>
          </a:p>
          <a:p>
            <a:pPr marL="342900" indent="-342900">
              <a:buFont typeface="Arial" panose="020B0604020202020204" pitchFamily="34" charset="0"/>
              <a:buChar char="•"/>
            </a:pPr>
            <a:r>
              <a:rPr lang="en-US" sz="1600" dirty="0">
                <a:solidFill>
                  <a:schemeClr val="accent1"/>
                </a:solidFill>
              </a:rPr>
              <a:t>SF API Client</a:t>
            </a:r>
          </a:p>
        </p:txBody>
      </p:sp>
      <p:sp>
        <p:nvSpPr>
          <p:cNvPr id="21" name="Text Placeholder 5">
            <a:extLst>
              <a:ext uri="{FF2B5EF4-FFF2-40B4-BE49-F238E27FC236}">
                <a16:creationId xmlns:a16="http://schemas.microsoft.com/office/drawing/2014/main" id="{4E738F61-2B6A-4F59-8621-3D6CC1286743}"/>
              </a:ext>
            </a:extLst>
          </p:cNvPr>
          <p:cNvSpPr txBox="1">
            <a:spLocks/>
          </p:cNvSpPr>
          <p:nvPr/>
        </p:nvSpPr>
        <p:spPr>
          <a:xfrm>
            <a:off x="2511213" y="3316074"/>
            <a:ext cx="3019729" cy="41488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solidFill>
                  <a:schemeClr val="accent1"/>
                </a:solidFill>
              </a:rPr>
              <a:t>.NET Core</a:t>
            </a:r>
          </a:p>
          <a:p>
            <a:pPr lvl="1"/>
            <a:r>
              <a:rPr lang="en-US" dirty="0">
                <a:solidFill>
                  <a:schemeClr val="accent1"/>
                </a:solidFill>
              </a:rPr>
              <a:t>Java</a:t>
            </a:r>
          </a:p>
          <a:p>
            <a:pPr lvl="1"/>
            <a:r>
              <a:rPr lang="en-US" dirty="0">
                <a:solidFill>
                  <a:schemeClr val="accent1"/>
                </a:solidFill>
              </a:rPr>
              <a:t>Node.js</a:t>
            </a:r>
          </a:p>
          <a:p>
            <a:pPr lvl="1"/>
            <a:r>
              <a:rPr lang="en-US" dirty="0">
                <a:solidFill>
                  <a:schemeClr val="accent1"/>
                </a:solidFill>
              </a:rPr>
              <a:t>Python</a:t>
            </a:r>
          </a:p>
          <a:p>
            <a:pPr lvl="1"/>
            <a:r>
              <a:rPr lang="en-US" dirty="0">
                <a:solidFill>
                  <a:schemeClr val="accent1"/>
                </a:solidFill>
              </a:rPr>
              <a:t>Ruby</a:t>
            </a:r>
          </a:p>
          <a:p>
            <a:pPr lvl="1"/>
            <a:r>
              <a:rPr lang="en-US" dirty="0">
                <a:solidFill>
                  <a:schemeClr val="accent1"/>
                </a:solidFill>
              </a:rPr>
              <a:t>Go</a:t>
            </a:r>
          </a:p>
          <a:p>
            <a:pPr lvl="1"/>
            <a:r>
              <a:rPr lang="en-US" dirty="0">
                <a:solidFill>
                  <a:schemeClr val="accent1"/>
                </a:solidFill>
              </a:rPr>
              <a:t>C++</a:t>
            </a:r>
          </a:p>
          <a:p>
            <a:pPr lvl="1"/>
            <a:r>
              <a:rPr lang="en-US" dirty="0">
                <a:solidFill>
                  <a:schemeClr val="accent1"/>
                </a:solidFill>
              </a:rPr>
              <a:t>Tomcat/IIS/NGINX</a:t>
            </a:r>
          </a:p>
          <a:p>
            <a:pPr lvl="1"/>
            <a:r>
              <a:rPr lang="en-US" dirty="0">
                <a:solidFill>
                  <a:schemeClr val="accent1"/>
                </a:solidFill>
              </a:rPr>
              <a:t>PHP</a:t>
            </a:r>
          </a:p>
          <a:p>
            <a:pPr lvl="1"/>
            <a:endParaRPr lang="en-US" dirty="0">
              <a:solidFill>
                <a:schemeClr val="accent1"/>
              </a:solidFill>
            </a:endParaRPr>
          </a:p>
          <a:p>
            <a:endParaRPr lang="en-US" dirty="0">
              <a:solidFill>
                <a:schemeClr val="accent1"/>
              </a:solidFill>
            </a:endParaRPr>
          </a:p>
        </p:txBody>
      </p:sp>
      <p:sp>
        <p:nvSpPr>
          <p:cNvPr id="27" name="Left Brace 26">
            <a:extLst>
              <a:ext uri="{FF2B5EF4-FFF2-40B4-BE49-F238E27FC236}">
                <a16:creationId xmlns:a16="http://schemas.microsoft.com/office/drawing/2014/main" id="{57EE8360-222C-435C-80C2-92AC008E30DC}"/>
              </a:ext>
            </a:extLst>
          </p:cNvPr>
          <p:cNvSpPr/>
          <p:nvPr/>
        </p:nvSpPr>
        <p:spPr>
          <a:xfrm>
            <a:off x="2306227" y="3017263"/>
            <a:ext cx="348745" cy="3840737"/>
          </a:xfrm>
          <a:prstGeom prst="leftBrac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row: Left 27">
            <a:extLst>
              <a:ext uri="{FF2B5EF4-FFF2-40B4-BE49-F238E27FC236}">
                <a16:creationId xmlns:a16="http://schemas.microsoft.com/office/drawing/2014/main" id="{6DF68BE9-833D-4698-AF6A-F7F8961BD176}"/>
              </a:ext>
            </a:extLst>
          </p:cNvPr>
          <p:cNvSpPr/>
          <p:nvPr/>
        </p:nvSpPr>
        <p:spPr bwMode="auto">
          <a:xfrm>
            <a:off x="5502446" y="4643052"/>
            <a:ext cx="903967" cy="589157"/>
          </a:xfrm>
          <a:prstGeom prst="leftArrow">
            <a:avLst>
              <a:gd name="adj1" fmla="val 45033"/>
              <a:gd name="adj2" fmla="val 52662"/>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88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ysClr val="windowText" lastClr="000000"/>
                </a:solidFill>
                <a:ea typeface="Segoe UI" pitchFamily="34" charset="0"/>
              </a:rPr>
              <a:t>Service Fabric Mesh - </a:t>
            </a:r>
            <a:r>
              <a:rPr lang="en-US" dirty="0"/>
              <a:t>Secrets Resource</a:t>
            </a:r>
          </a:p>
        </p:txBody>
      </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1994392"/>
          </a:xfrm>
        </p:spPr>
        <p:txBody>
          <a:bodyPr/>
          <a:lstStyle/>
          <a:p>
            <a:r>
              <a:rPr lang="en-US" dirty="0"/>
              <a:t>Inline or stored in Azure Key Vault</a:t>
            </a:r>
          </a:p>
          <a:p>
            <a:pPr marL="685800" lvl="1" indent="-457200">
              <a:buFont typeface="Arial" panose="020B0604020202020204" pitchFamily="34" charset="0"/>
              <a:buChar char="•"/>
            </a:pPr>
            <a:r>
              <a:rPr lang="en-US" dirty="0"/>
              <a:t>Applications and service resources have Managed Service Identity (MSI) with AAD to be able to access secrets in Azure Key Vault</a:t>
            </a:r>
          </a:p>
          <a:p>
            <a:pPr marL="685800" lvl="1" indent="-457200">
              <a:buFont typeface="Arial" panose="020B0604020202020204" pitchFamily="34" charset="0"/>
              <a:buChar char="•"/>
            </a:pPr>
            <a:r>
              <a:rPr lang="en-US" dirty="0"/>
              <a:t>Secrets and certificates can be auto-rolled over with policies</a:t>
            </a:r>
          </a:p>
          <a:p>
            <a:pPr marL="457200" indent="-45720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C8EA8B3B-5604-4AD6-86A4-52446899EBB8}"/>
              </a:ext>
            </a:extLst>
          </p:cNvPr>
          <p:cNvSpPr/>
          <p:nvPr/>
        </p:nvSpPr>
        <p:spPr bwMode="auto">
          <a:xfrm>
            <a:off x="5151552" y="3428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0558CA8D-285F-4965-9261-A4B67A9747C3}"/>
              </a:ext>
            </a:extLst>
          </p:cNvPr>
          <p:cNvGrpSpPr/>
          <p:nvPr/>
        </p:nvGrpSpPr>
        <p:grpSpPr>
          <a:xfrm>
            <a:off x="8594913" y="3445450"/>
            <a:ext cx="1077970" cy="1040212"/>
            <a:chOff x="3971548" y="2224905"/>
            <a:chExt cx="861056" cy="861056"/>
          </a:xfrm>
        </p:grpSpPr>
        <p:sp>
          <p:nvSpPr>
            <p:cNvPr id="11" name="Oval 10">
              <a:extLst>
                <a:ext uri="{FF2B5EF4-FFF2-40B4-BE49-F238E27FC236}">
                  <a16:creationId xmlns:a16="http://schemas.microsoft.com/office/drawing/2014/main" id="{FCCFCB15-C0DF-4667-811A-033B40AAB7E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aphic 131">
              <a:extLst>
                <a:ext uri="{FF2B5EF4-FFF2-40B4-BE49-F238E27FC236}">
                  <a16:creationId xmlns:a16="http://schemas.microsoft.com/office/drawing/2014/main" id="{3C9B8C68-A750-4F7A-AE46-1FD6D68B6847}"/>
                </a:ext>
              </a:extLst>
            </p:cNvPr>
            <p:cNvGrpSpPr/>
            <p:nvPr/>
          </p:nvGrpSpPr>
          <p:grpSpPr>
            <a:xfrm>
              <a:off x="4128625" y="2382017"/>
              <a:ext cx="546888" cy="546828"/>
              <a:chOff x="5640760" y="1728055"/>
              <a:chExt cx="792873" cy="792786"/>
            </a:xfrm>
          </p:grpSpPr>
          <p:sp>
            <p:nvSpPr>
              <p:cNvPr id="13" name="Freeform: Shape 12">
                <a:extLst>
                  <a:ext uri="{FF2B5EF4-FFF2-40B4-BE49-F238E27FC236}">
                    <a16:creationId xmlns:a16="http://schemas.microsoft.com/office/drawing/2014/main" id="{248A36A3-125F-4E18-83E8-44591E9BE33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F16602D-F7ED-4F80-AA7B-9BAEFF535F9E}"/>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06D0A08-69AA-40F9-B158-B5E5EC49BC08}"/>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C97D7BE-BA7C-4D72-9BFA-E480B00AD6D5}"/>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8FCE9F-E8B3-42AC-BB72-29EE07508B5D}"/>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96DCFE8-D46A-46C6-B059-CDFF9E4F7036}"/>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74E2438-595F-4306-A3C2-386251B541F9}"/>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24444EE-B9D1-413A-B021-5FC8C1D86E72}"/>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pic>
        <p:nvPicPr>
          <p:cNvPr id="23" name="Graphic 22">
            <a:extLst>
              <a:ext uri="{FF2B5EF4-FFF2-40B4-BE49-F238E27FC236}">
                <a16:creationId xmlns:a16="http://schemas.microsoft.com/office/drawing/2014/main" id="{DB942F2F-FC8A-40F9-8E04-F03C45B574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2605" y="4596822"/>
            <a:ext cx="2039885" cy="1583595"/>
          </a:xfrm>
          <a:prstGeom prst="rect">
            <a:avLst/>
          </a:prstGeom>
        </p:spPr>
      </p:pic>
      <p:sp>
        <p:nvSpPr>
          <p:cNvPr id="33" name="Shield_EA18" title="Icon of a shield">
            <a:extLst>
              <a:ext uri="{FF2B5EF4-FFF2-40B4-BE49-F238E27FC236}">
                <a16:creationId xmlns:a16="http://schemas.microsoft.com/office/drawing/2014/main" id="{A31948AF-3EAA-4F80-A18D-D441A771C775}"/>
              </a:ext>
            </a:extLst>
          </p:cNvPr>
          <p:cNvSpPr>
            <a:spLocks noChangeAspect="1"/>
          </p:cNvSpPr>
          <p:nvPr/>
        </p:nvSpPr>
        <p:spPr bwMode="auto">
          <a:xfrm>
            <a:off x="6073212" y="4502754"/>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people_4" title="Icon of a person">
            <a:extLst>
              <a:ext uri="{FF2B5EF4-FFF2-40B4-BE49-F238E27FC236}">
                <a16:creationId xmlns:a16="http://schemas.microsoft.com/office/drawing/2014/main" id="{3F0DB2E3-26C1-41CD-B155-71CB21462A63}"/>
              </a:ext>
            </a:extLst>
          </p:cNvPr>
          <p:cNvSpPr>
            <a:spLocks noChangeAspect="1" noEditPoints="1"/>
          </p:cNvSpPr>
          <p:nvPr/>
        </p:nvSpPr>
        <p:spPr bwMode="auto">
          <a:xfrm>
            <a:off x="3998384" y="40270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key" title="Icon of a key">
            <a:extLst>
              <a:ext uri="{FF2B5EF4-FFF2-40B4-BE49-F238E27FC236}">
                <a16:creationId xmlns:a16="http://schemas.microsoft.com/office/drawing/2014/main" id="{AD7A8F5E-3A9B-45EF-9DE4-612074AE8053}"/>
              </a:ext>
            </a:extLst>
          </p:cNvPr>
          <p:cNvSpPr>
            <a:spLocks noChangeAspect="1" noEditPoints="1"/>
          </p:cNvSpPr>
          <p:nvPr/>
        </p:nvSpPr>
        <p:spPr bwMode="auto">
          <a:xfrm>
            <a:off x="7643769" y="4032872"/>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40" name="Straight Arrow Connector 39">
            <a:extLst>
              <a:ext uri="{FF2B5EF4-FFF2-40B4-BE49-F238E27FC236}">
                <a16:creationId xmlns:a16="http://schemas.microsoft.com/office/drawing/2014/main" id="{F224FDE7-B7F7-4790-AEC3-08ACCC22A571}"/>
              </a:ext>
            </a:extLst>
          </p:cNvPr>
          <p:cNvCxnSpPr>
            <a:cxnSpLocks/>
          </p:cNvCxnSpPr>
          <p:nvPr/>
        </p:nvCxnSpPr>
        <p:spPr>
          <a:xfrm flipH="1">
            <a:off x="3372513" y="3969819"/>
            <a:ext cx="1536530" cy="3398"/>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BBC6C3-4236-4EF9-A083-91470E37F620}"/>
              </a:ext>
            </a:extLst>
          </p:cNvPr>
          <p:cNvCxnSpPr>
            <a:cxnSpLocks/>
          </p:cNvCxnSpPr>
          <p:nvPr/>
        </p:nvCxnSpPr>
        <p:spPr>
          <a:xfrm>
            <a:off x="5982029" y="4309323"/>
            <a:ext cx="1684" cy="739793"/>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6202DC6-37CB-4889-9446-65010E20682D}"/>
              </a:ext>
            </a:extLst>
          </p:cNvPr>
          <p:cNvCxnSpPr>
            <a:cxnSpLocks/>
            <a:stCxn id="31" idx="1"/>
          </p:cNvCxnSpPr>
          <p:nvPr/>
        </p:nvCxnSpPr>
        <p:spPr>
          <a:xfrm flipH="1">
            <a:off x="3374639" y="5388620"/>
            <a:ext cx="153440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B9B378-C3AF-4EAD-9B62-D43D78483708}"/>
              </a:ext>
            </a:extLst>
          </p:cNvPr>
          <p:cNvCxnSpPr>
            <a:cxnSpLocks/>
          </p:cNvCxnSpPr>
          <p:nvPr/>
        </p:nvCxnSpPr>
        <p:spPr>
          <a:xfrm flipV="1">
            <a:off x="7055014" y="3965556"/>
            <a:ext cx="1539899" cy="4263"/>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key" title="Icon of a key">
            <a:extLst>
              <a:ext uri="{FF2B5EF4-FFF2-40B4-BE49-F238E27FC236}">
                <a16:creationId xmlns:a16="http://schemas.microsoft.com/office/drawing/2014/main" id="{ACF3F469-02B5-4B6E-96A6-78F87CEA4DD3}"/>
              </a:ext>
            </a:extLst>
          </p:cNvPr>
          <p:cNvSpPr>
            <a:spLocks noChangeAspect="1" noEditPoints="1"/>
          </p:cNvSpPr>
          <p:nvPr/>
        </p:nvSpPr>
        <p:spPr bwMode="auto">
          <a:xfrm>
            <a:off x="4025354" y="5445891"/>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997E7B73-56A1-481E-BE38-5ED67825EBE3}"/>
              </a:ext>
            </a:extLst>
          </p:cNvPr>
          <p:cNvGrpSpPr/>
          <p:nvPr/>
        </p:nvGrpSpPr>
        <p:grpSpPr>
          <a:xfrm>
            <a:off x="4909043" y="5049116"/>
            <a:ext cx="2142599" cy="679008"/>
            <a:chOff x="4909043" y="5049116"/>
            <a:chExt cx="2142599" cy="679008"/>
          </a:xfrm>
        </p:grpSpPr>
        <p:sp>
          <p:nvSpPr>
            <p:cNvPr id="31" name="Rectangle 30">
              <a:extLst>
                <a:ext uri="{FF2B5EF4-FFF2-40B4-BE49-F238E27FC236}">
                  <a16:creationId xmlns:a16="http://schemas.microsoft.com/office/drawing/2014/main" id="{84AB6C31-D748-4879-A842-DBDCA0724D81}"/>
                </a:ext>
              </a:extLst>
            </p:cNvPr>
            <p:cNvSpPr/>
            <p:nvPr/>
          </p:nvSpPr>
          <p:spPr bwMode="auto">
            <a:xfrm>
              <a:off x="4909043" y="5049116"/>
              <a:ext cx="214259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800" dirty="0">
                <a:solidFill>
                  <a:sysClr val="windowText" lastClr="000000"/>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36DBFDF1-ED07-45B7-A251-977BC8E16866}"/>
                </a:ext>
              </a:extLst>
            </p:cNvPr>
            <p:cNvGrpSpPr/>
            <p:nvPr/>
          </p:nvGrpSpPr>
          <p:grpSpPr>
            <a:xfrm>
              <a:off x="5431730" y="5151107"/>
              <a:ext cx="1162339" cy="457200"/>
              <a:chOff x="941927" y="3486088"/>
              <a:chExt cx="1162339" cy="457200"/>
            </a:xfrm>
          </p:grpSpPr>
          <p:sp>
            <p:nvSpPr>
              <p:cNvPr id="72" name="TextBox 71">
                <a:extLst>
                  <a:ext uri="{FF2B5EF4-FFF2-40B4-BE49-F238E27FC236}">
                    <a16:creationId xmlns:a16="http://schemas.microsoft.com/office/drawing/2014/main" id="{3813E0AA-729F-4311-B42E-B97848C29204}"/>
                  </a:ext>
                </a:extLst>
              </p:cNvPr>
              <p:cNvSpPr txBox="1"/>
              <p:nvPr/>
            </p:nvSpPr>
            <p:spPr>
              <a:xfrm>
                <a:off x="1407152" y="3559756"/>
                <a:ext cx="697114"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a:t>
                </a:r>
              </a:p>
            </p:txBody>
          </p:sp>
          <p:sp>
            <p:nvSpPr>
              <p:cNvPr id="73" name="Lock" title="Icon of a padlock">
                <a:extLst>
                  <a:ext uri="{FF2B5EF4-FFF2-40B4-BE49-F238E27FC236}">
                    <a16:creationId xmlns:a16="http://schemas.microsoft.com/office/drawing/2014/main" id="{9DC582B3-CFDA-4212-9580-B8D3D837B73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grpSp>
      <p:grpSp>
        <p:nvGrpSpPr>
          <p:cNvPr id="6" name="Group 5">
            <a:extLst>
              <a:ext uri="{FF2B5EF4-FFF2-40B4-BE49-F238E27FC236}">
                <a16:creationId xmlns:a16="http://schemas.microsoft.com/office/drawing/2014/main" id="{13C9CF72-9778-4070-9038-ABF0AA558204}"/>
              </a:ext>
            </a:extLst>
          </p:cNvPr>
          <p:cNvGrpSpPr/>
          <p:nvPr/>
        </p:nvGrpSpPr>
        <p:grpSpPr>
          <a:xfrm>
            <a:off x="4909043" y="3630315"/>
            <a:ext cx="2145971" cy="679008"/>
            <a:chOff x="4909043" y="3630315"/>
            <a:chExt cx="2145971" cy="679008"/>
          </a:xfrm>
        </p:grpSpPr>
        <p:sp>
          <p:nvSpPr>
            <p:cNvPr id="32" name="Rectangle 31">
              <a:extLst>
                <a:ext uri="{FF2B5EF4-FFF2-40B4-BE49-F238E27FC236}">
                  <a16:creationId xmlns:a16="http://schemas.microsoft.com/office/drawing/2014/main" id="{231066F2-C265-421E-A370-43924AE00C71}"/>
                </a:ext>
              </a:extLst>
            </p:cNvPr>
            <p:cNvSpPr/>
            <p:nvPr/>
          </p:nvSpPr>
          <p:spPr bwMode="auto">
            <a:xfrm>
              <a:off x="4909043" y="3630315"/>
              <a:ext cx="2145971"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800" dirty="0">
                <a:solidFill>
                  <a:sysClr val="windowText" lastClr="000000"/>
                </a:soli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16023D7F-345F-4B82-BACC-7BBEAC9CEE2E}"/>
                </a:ext>
              </a:extLst>
            </p:cNvPr>
            <p:cNvGrpSpPr/>
            <p:nvPr/>
          </p:nvGrpSpPr>
          <p:grpSpPr>
            <a:xfrm>
              <a:off x="5315886" y="3792222"/>
              <a:ext cx="1332285" cy="365760"/>
              <a:chOff x="945405" y="2120060"/>
              <a:chExt cx="1332285" cy="365760"/>
            </a:xfrm>
          </p:grpSpPr>
          <p:sp>
            <p:nvSpPr>
              <p:cNvPr id="66" name="Processing_E9F5" title="Icon of two interlocked gears">
                <a:extLst>
                  <a:ext uri="{FF2B5EF4-FFF2-40B4-BE49-F238E27FC236}">
                    <a16:creationId xmlns:a16="http://schemas.microsoft.com/office/drawing/2014/main" id="{3933688C-EFC8-4D4B-BDFD-F0EF8AFA3A98}"/>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67" name="TextBox 66">
                <a:extLst>
                  <a:ext uri="{FF2B5EF4-FFF2-40B4-BE49-F238E27FC236}">
                    <a16:creationId xmlns:a16="http://schemas.microsoft.com/office/drawing/2014/main" id="{0D5517EE-0EA1-488D-ADEA-CC21E042865C}"/>
                  </a:ext>
                </a:extLst>
              </p:cNvPr>
              <p:cNvSpPr txBox="1"/>
              <p:nvPr/>
            </p:nvSpPr>
            <p:spPr>
              <a:xfrm>
                <a:off x="1467532" y="2168847"/>
                <a:ext cx="81015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Service</a:t>
                </a:r>
              </a:p>
            </p:txBody>
          </p:sp>
        </p:grpSp>
      </p:grpSp>
      <p:pic>
        <p:nvPicPr>
          <p:cNvPr id="3" name="Picture 2">
            <a:extLst>
              <a:ext uri="{FF2B5EF4-FFF2-40B4-BE49-F238E27FC236}">
                <a16:creationId xmlns:a16="http://schemas.microsoft.com/office/drawing/2014/main" id="{98225F03-983D-4BA0-9427-393531895307}"/>
              </a:ext>
            </a:extLst>
          </p:cNvPr>
          <p:cNvPicPr>
            <a:picLocks noChangeAspect="1"/>
          </p:cNvPicPr>
          <p:nvPr/>
        </p:nvPicPr>
        <p:blipFill>
          <a:blip r:embed="rId5"/>
          <a:stretch>
            <a:fillRect/>
          </a:stretch>
        </p:blipFill>
        <p:spPr>
          <a:xfrm>
            <a:off x="2516553" y="3489638"/>
            <a:ext cx="935147" cy="934065"/>
          </a:xfrm>
          <a:prstGeom prst="rect">
            <a:avLst/>
          </a:prstGeom>
        </p:spPr>
      </p:pic>
    </p:spTree>
    <p:extLst>
      <p:ext uri="{BB962C8B-B14F-4D97-AF65-F5344CB8AC3E}">
        <p14:creationId xmlns:p14="http://schemas.microsoft.com/office/powerpoint/2010/main" val="358864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animEffect transition="in" filter="fade">
                                      <p:cBhvr>
                                        <p:cTn id="11" dur="500"/>
                                        <p:tgtEl>
                                          <p:spTgt spid="2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up)">
                                      <p:cBhvr>
                                        <p:cTn id="45" dur="500"/>
                                        <p:tgtEl>
                                          <p:spTgt spid="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1000"/>
                            </p:stCondLst>
                            <p:childTnLst>
                              <p:par>
                                <p:cTn id="50" presetID="22" presetClass="entr" presetSubtype="2"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right)">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wipe(left)">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Service Fabric Mesh - </a:t>
            </a:r>
            <a:r>
              <a:rPr lang="en-US" dirty="0"/>
              <a:t>Volume Resource</a:t>
            </a:r>
          </a:p>
        </p:txBody>
      </p:sp>
      <p:sp>
        <p:nvSpPr>
          <p:cNvPr id="18" name="Rectangle 17">
            <a:extLst>
              <a:ext uri="{FF2B5EF4-FFF2-40B4-BE49-F238E27FC236}">
                <a16:creationId xmlns:a16="http://schemas.microsoft.com/office/drawing/2014/main" id="{0D093E90-2D7B-4BA2-9B2A-EF81805904E7}"/>
              </a:ext>
            </a:extLst>
          </p:cNvPr>
          <p:cNvSpPr/>
          <p:nvPr/>
        </p:nvSpPr>
        <p:spPr bwMode="auto">
          <a:xfrm>
            <a:off x="1928814" y="4264223"/>
            <a:ext cx="2394642"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1"/>
                </a:solidFill>
                <a:ea typeface="Segoe UI" pitchFamily="34" charset="0"/>
                <a:cs typeface="Segoe UI" pitchFamily="34" charset="0"/>
              </a:rPr>
              <a:t>Service Fabric </a:t>
            </a:r>
            <a:r>
              <a:rPr lang="en-US" sz="1800">
                <a:solidFill>
                  <a:schemeClr val="accent1"/>
                </a:solidFill>
                <a:ea typeface="Segoe UI" pitchFamily="34" charset="0"/>
                <a:cs typeface="Segoe UI" pitchFamily="34" charset="0"/>
              </a:rPr>
              <a:t>Volume disk</a:t>
            </a:r>
            <a:endParaRPr lang="en-US" sz="1800" dirty="0">
              <a:solidFill>
                <a:schemeClr val="accent1"/>
              </a:solidFill>
              <a:ea typeface="Segoe UI" pitchFamily="34" charset="0"/>
              <a:cs typeface="Segoe UI" pitchFamily="34" charset="0"/>
            </a:endParaRPr>
          </a:p>
        </p:txBody>
      </p:sp>
      <p:sp>
        <p:nvSpPr>
          <p:cNvPr id="20" name="Text Placeholder 2">
            <a:extLst>
              <a:ext uri="{FF2B5EF4-FFF2-40B4-BE49-F238E27FC236}">
                <a16:creationId xmlns:a16="http://schemas.microsoft.com/office/drawing/2014/main" id="{269F153D-A1DC-4497-A5F6-0CE91C8C701B}"/>
              </a:ext>
            </a:extLst>
          </p:cNvPr>
          <p:cNvSpPr>
            <a:spLocks noGrp="1"/>
          </p:cNvSpPr>
          <p:nvPr>
            <p:ph type="body" sz="quarter" idx="10"/>
          </p:nvPr>
        </p:nvSpPr>
        <p:spPr>
          <a:xfrm>
            <a:off x="586390" y="1434370"/>
            <a:ext cx="11018520" cy="1169551"/>
          </a:xfrm>
        </p:spPr>
        <p:txBody>
          <a:bodyPr/>
          <a:lstStyle/>
          <a:p>
            <a:r>
              <a:rPr lang="en-US" dirty="0"/>
              <a:t>General-purpose file storage</a:t>
            </a:r>
          </a:p>
          <a:p>
            <a:pPr marL="685800" lvl="1" indent="-457200">
              <a:buFont typeface="Arial" panose="020B0604020202020204" pitchFamily="34" charset="0"/>
              <a:buChar char="•"/>
            </a:pPr>
            <a:r>
              <a:rPr lang="en-US" dirty="0"/>
              <a:t>Read and write files using normal disk I/O file APIs.</a:t>
            </a:r>
          </a:p>
          <a:p>
            <a:pPr marL="685800" lvl="1" indent="-457200">
              <a:buFont typeface="Arial" panose="020B0604020202020204" pitchFamily="34" charset="0"/>
              <a:buChar char="•"/>
            </a:pPr>
            <a:r>
              <a:rPr lang="en-US" dirty="0"/>
              <a:t>Backed by Azure File storage or Service Fabric Volume disk </a:t>
            </a:r>
          </a:p>
        </p:txBody>
      </p:sp>
      <p:sp>
        <p:nvSpPr>
          <p:cNvPr id="8" name="Rectangle 7">
            <a:extLst>
              <a:ext uri="{FF2B5EF4-FFF2-40B4-BE49-F238E27FC236}">
                <a16:creationId xmlns:a16="http://schemas.microsoft.com/office/drawing/2014/main" id="{347E7DE2-AD4E-43D1-B620-F456DC7D7CAB}"/>
              </a:ext>
            </a:extLst>
          </p:cNvPr>
          <p:cNvSpPr/>
          <p:nvPr/>
        </p:nvSpPr>
        <p:spPr bwMode="auto">
          <a:xfrm>
            <a:off x="7556547" y="4264223"/>
            <a:ext cx="2394642"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accent1"/>
                </a:solidFill>
                <a:ea typeface="Segoe UI" pitchFamily="34" charset="0"/>
                <a:cs typeface="Segoe UI" pitchFamily="34" charset="0"/>
              </a:rPr>
              <a:t>Azure File storage</a:t>
            </a:r>
          </a:p>
        </p:txBody>
      </p:sp>
      <p:grpSp>
        <p:nvGrpSpPr>
          <p:cNvPr id="28" name="Group 27">
            <a:extLst>
              <a:ext uri="{FF2B5EF4-FFF2-40B4-BE49-F238E27FC236}">
                <a16:creationId xmlns:a16="http://schemas.microsoft.com/office/drawing/2014/main" id="{FB7F188E-F9B6-43D0-81E3-32ADBB4AF60C}"/>
              </a:ext>
            </a:extLst>
          </p:cNvPr>
          <p:cNvGrpSpPr/>
          <p:nvPr/>
        </p:nvGrpSpPr>
        <p:grpSpPr>
          <a:xfrm>
            <a:off x="1980406" y="5662633"/>
            <a:ext cx="2291205" cy="755042"/>
            <a:chOff x="816928" y="5721272"/>
            <a:chExt cx="2291205" cy="755042"/>
          </a:xfrm>
        </p:grpSpPr>
        <p:sp>
          <p:nvSpPr>
            <p:cNvPr id="9" name="Database_EFC7" title="Icon of a cylinder">
              <a:extLst>
                <a:ext uri="{FF2B5EF4-FFF2-40B4-BE49-F238E27FC236}">
                  <a16:creationId xmlns:a16="http://schemas.microsoft.com/office/drawing/2014/main" id="{D9575E20-03CE-4FE1-AD32-3C72DBF450C1}"/>
                </a:ext>
              </a:extLst>
            </p:cNvPr>
            <p:cNvSpPr>
              <a:spLocks noChangeAspect="1" noEditPoints="1"/>
            </p:cNvSpPr>
            <p:nvPr/>
          </p:nvSpPr>
          <p:spPr bwMode="auto">
            <a:xfrm>
              <a:off x="1804313" y="572127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3" name="TextBox 2">
              <a:extLst>
                <a:ext uri="{FF2B5EF4-FFF2-40B4-BE49-F238E27FC236}">
                  <a16:creationId xmlns:a16="http://schemas.microsoft.com/office/drawing/2014/main" id="{E404285D-EB15-4BCD-8203-92F72046C6C4}"/>
                </a:ext>
              </a:extLst>
            </p:cNvPr>
            <p:cNvSpPr txBox="1"/>
            <p:nvPr/>
          </p:nvSpPr>
          <p:spPr>
            <a:xfrm>
              <a:off x="816928" y="6168537"/>
              <a:ext cx="2291205" cy="307777"/>
            </a:xfrm>
            <a:prstGeom prst="rect">
              <a:avLst/>
            </a:prstGeom>
            <a:noFill/>
          </p:spPr>
          <p:txBody>
            <a:bodyPr wrap="none" lIns="0" tIns="0" rIns="0" bIns="0" rtlCol="0">
              <a:spAutoFit/>
            </a:bodyPr>
            <a:lstStyle/>
            <a:p>
              <a:pPr algn="l"/>
              <a:r>
                <a:rPr lang="en-US" sz="2000">
                  <a:solidFill>
                    <a:schemeClr val="accent1"/>
                  </a:solidFill>
                </a:rPr>
                <a:t>Replicated local disk</a:t>
              </a:r>
            </a:p>
          </p:txBody>
        </p:sp>
      </p:grpSp>
      <p:grpSp>
        <p:nvGrpSpPr>
          <p:cNvPr id="27" name="Group 26">
            <a:extLst>
              <a:ext uri="{FF2B5EF4-FFF2-40B4-BE49-F238E27FC236}">
                <a16:creationId xmlns:a16="http://schemas.microsoft.com/office/drawing/2014/main" id="{C99D3ABE-0D4F-4EAE-B09B-BF4E18ED37B7}"/>
              </a:ext>
            </a:extLst>
          </p:cNvPr>
          <p:cNvGrpSpPr/>
          <p:nvPr/>
        </p:nvGrpSpPr>
        <p:grpSpPr>
          <a:xfrm>
            <a:off x="7810276" y="5708353"/>
            <a:ext cx="1887183" cy="709322"/>
            <a:chOff x="3410663" y="5766992"/>
            <a:chExt cx="1887183" cy="709322"/>
          </a:xfrm>
        </p:grpSpPr>
        <p:sp>
          <p:nvSpPr>
            <p:cNvPr id="10" name="network_3" title="Icon of a server connected to a network">
              <a:extLst>
                <a:ext uri="{FF2B5EF4-FFF2-40B4-BE49-F238E27FC236}">
                  <a16:creationId xmlns:a16="http://schemas.microsoft.com/office/drawing/2014/main" id="{06C11F20-B262-4A8F-AF6D-743E261A9609}"/>
                </a:ext>
              </a:extLst>
            </p:cNvPr>
            <p:cNvSpPr>
              <a:spLocks noChangeAspect="1" noEditPoints="1"/>
            </p:cNvSpPr>
            <p:nvPr/>
          </p:nvSpPr>
          <p:spPr bwMode="auto">
            <a:xfrm>
              <a:off x="4178023" y="576699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2" name="TextBox 11">
              <a:extLst>
                <a:ext uri="{FF2B5EF4-FFF2-40B4-BE49-F238E27FC236}">
                  <a16:creationId xmlns:a16="http://schemas.microsoft.com/office/drawing/2014/main" id="{494ECF79-BDAF-43C3-9B69-9462F8790775}"/>
                </a:ext>
              </a:extLst>
            </p:cNvPr>
            <p:cNvSpPr txBox="1"/>
            <p:nvPr/>
          </p:nvSpPr>
          <p:spPr>
            <a:xfrm>
              <a:off x="3410663" y="6168537"/>
              <a:ext cx="1887183" cy="307777"/>
            </a:xfrm>
            <a:prstGeom prst="rect">
              <a:avLst/>
            </a:prstGeom>
            <a:noFill/>
          </p:spPr>
          <p:txBody>
            <a:bodyPr wrap="none" lIns="0" tIns="0" rIns="0" bIns="0" rtlCol="0">
              <a:spAutoFit/>
            </a:bodyPr>
            <a:lstStyle/>
            <a:p>
              <a:pPr algn="l"/>
              <a:r>
                <a:rPr lang="en-US" sz="2000">
                  <a:solidFill>
                    <a:schemeClr val="accent1"/>
                  </a:solidFill>
                </a:rPr>
                <a:t>Network storage</a:t>
              </a:r>
            </a:p>
          </p:txBody>
        </p:sp>
      </p:grpSp>
      <p:cxnSp>
        <p:nvCxnSpPr>
          <p:cNvPr id="11" name="Straight Arrow Connector 10">
            <a:extLst>
              <a:ext uri="{FF2B5EF4-FFF2-40B4-BE49-F238E27FC236}">
                <a16:creationId xmlns:a16="http://schemas.microsoft.com/office/drawing/2014/main" id="{69470963-4E9B-4B18-938A-90B5E5FC438D}"/>
              </a:ext>
            </a:extLst>
          </p:cNvPr>
          <p:cNvCxnSpPr>
            <a:cxnSpLocks/>
            <a:stCxn id="7" idx="1"/>
            <a:endCxn id="18" idx="3"/>
          </p:cNvCxnSpPr>
          <p:nvPr/>
        </p:nvCxnSpPr>
        <p:spPr>
          <a:xfrm flipH="1">
            <a:off x="4323456" y="4603727"/>
            <a:ext cx="54174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DA95C7-F992-4782-95ED-83E129D88D5F}"/>
              </a:ext>
            </a:extLst>
          </p:cNvPr>
          <p:cNvCxnSpPr>
            <a:cxnSpLocks/>
            <a:stCxn id="7" idx="3"/>
            <a:endCxn id="8" idx="1"/>
          </p:cNvCxnSpPr>
          <p:nvPr/>
        </p:nvCxnSpPr>
        <p:spPr>
          <a:xfrm>
            <a:off x="7018421" y="4603727"/>
            <a:ext cx="538126"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D89A7-66B4-4937-A329-241142A8B787}"/>
              </a:ext>
            </a:extLst>
          </p:cNvPr>
          <p:cNvCxnSpPr>
            <a:cxnSpLocks/>
            <a:stCxn id="18" idx="2"/>
            <a:endCxn id="9" idx="9"/>
          </p:cNvCxnSpPr>
          <p:nvPr/>
        </p:nvCxnSpPr>
        <p:spPr>
          <a:xfrm flipH="1">
            <a:off x="3126009" y="4943231"/>
            <a:ext cx="126" cy="719402"/>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8A9622-793C-416B-A305-FB695BBF0B5A}"/>
              </a:ext>
            </a:extLst>
          </p:cNvPr>
          <p:cNvCxnSpPr>
            <a:cxnSpLocks/>
            <a:stCxn id="8" idx="2"/>
          </p:cNvCxnSpPr>
          <p:nvPr/>
        </p:nvCxnSpPr>
        <p:spPr>
          <a:xfrm>
            <a:off x="8753868" y="4943231"/>
            <a:ext cx="0" cy="74947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3DBEC5F-F0B4-4AE4-9012-018D23F5C0A2}"/>
              </a:ext>
            </a:extLst>
          </p:cNvPr>
          <p:cNvGrpSpPr/>
          <p:nvPr/>
        </p:nvGrpSpPr>
        <p:grpSpPr>
          <a:xfrm>
            <a:off x="4865205" y="3141393"/>
            <a:ext cx="2145971" cy="679008"/>
            <a:chOff x="4865205" y="3141393"/>
            <a:chExt cx="2145971" cy="679008"/>
          </a:xfrm>
        </p:grpSpPr>
        <p:sp>
          <p:nvSpPr>
            <p:cNvPr id="44" name="Rectangle 43">
              <a:extLst>
                <a:ext uri="{FF2B5EF4-FFF2-40B4-BE49-F238E27FC236}">
                  <a16:creationId xmlns:a16="http://schemas.microsoft.com/office/drawing/2014/main" id="{CA899E28-81A2-4A56-AE4B-F44122D9818E}"/>
                </a:ext>
              </a:extLst>
            </p:cNvPr>
            <p:cNvSpPr/>
            <p:nvPr/>
          </p:nvSpPr>
          <p:spPr bwMode="auto">
            <a:xfrm>
              <a:off x="4865205" y="3141393"/>
              <a:ext cx="2145971"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800">
                <a:solidFill>
                  <a:sysClr val="windowText" lastClr="000000"/>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9E882FE9-5193-415F-B0FE-BC9BED6CFA9A}"/>
                </a:ext>
              </a:extLst>
            </p:cNvPr>
            <p:cNvGrpSpPr/>
            <p:nvPr/>
          </p:nvGrpSpPr>
          <p:grpSpPr>
            <a:xfrm>
              <a:off x="5215592" y="3313948"/>
              <a:ext cx="1340856" cy="365760"/>
              <a:chOff x="945405" y="2120060"/>
              <a:chExt cx="1340856" cy="365760"/>
            </a:xfrm>
          </p:grpSpPr>
          <p:sp>
            <p:nvSpPr>
              <p:cNvPr id="46" name="Processing_E9F5" title="Icon of two interlocked gears">
                <a:extLst>
                  <a:ext uri="{FF2B5EF4-FFF2-40B4-BE49-F238E27FC236}">
                    <a16:creationId xmlns:a16="http://schemas.microsoft.com/office/drawing/2014/main" id="{A36257C3-E296-41E1-B734-F0117917747C}"/>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47" name="TextBox 46">
                <a:extLst>
                  <a:ext uri="{FF2B5EF4-FFF2-40B4-BE49-F238E27FC236}">
                    <a16:creationId xmlns:a16="http://schemas.microsoft.com/office/drawing/2014/main" id="{15CB68E0-E176-49C1-AE87-1705D05C3B6E}"/>
                  </a:ext>
                </a:extLst>
              </p:cNvPr>
              <p:cNvSpPr txBox="1"/>
              <p:nvPr/>
            </p:nvSpPr>
            <p:spPr>
              <a:xfrm>
                <a:off x="1476103" y="2149051"/>
                <a:ext cx="810158" cy="307777"/>
              </a:xfrm>
              <a:prstGeom prst="rect">
                <a:avLst/>
              </a:prstGeom>
              <a:noFill/>
              <a:ln>
                <a:noFill/>
              </a:ln>
            </p:spPr>
            <p:txBody>
              <a:bodyPr wrap="none" lIns="0" tIns="0" rIns="0" bIns="0" rtlCol="0">
                <a:spAutoFit/>
              </a:bodyPr>
              <a:lstStyle/>
              <a:p>
                <a:pPr algn="l"/>
                <a:r>
                  <a:rPr lang="en-US" sz="2000">
                    <a:solidFill>
                      <a:schemeClr val="accent5">
                        <a:lumMod val="75000"/>
                      </a:schemeClr>
                    </a:solidFill>
                  </a:rPr>
                  <a:t>Service</a:t>
                </a:r>
              </a:p>
            </p:txBody>
          </p:sp>
        </p:grpSp>
      </p:grpSp>
      <p:cxnSp>
        <p:nvCxnSpPr>
          <p:cNvPr id="58" name="Straight Arrow Connector 57">
            <a:extLst>
              <a:ext uri="{FF2B5EF4-FFF2-40B4-BE49-F238E27FC236}">
                <a16:creationId xmlns:a16="http://schemas.microsoft.com/office/drawing/2014/main" id="{4048F962-FFFE-4075-A919-2547AA4CB49A}"/>
              </a:ext>
            </a:extLst>
          </p:cNvPr>
          <p:cNvCxnSpPr>
            <a:cxnSpLocks/>
            <a:stCxn id="44" idx="2"/>
            <a:endCxn id="7" idx="0"/>
          </p:cNvCxnSpPr>
          <p:nvPr/>
        </p:nvCxnSpPr>
        <p:spPr>
          <a:xfrm>
            <a:off x="5938191" y="3820401"/>
            <a:ext cx="3622" cy="443822"/>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730D18FE-7215-48BA-A4D5-B1A442AF7762}"/>
              </a:ext>
            </a:extLst>
          </p:cNvPr>
          <p:cNvGrpSpPr/>
          <p:nvPr/>
        </p:nvGrpSpPr>
        <p:grpSpPr>
          <a:xfrm>
            <a:off x="4865204" y="4264223"/>
            <a:ext cx="2153217" cy="679008"/>
            <a:chOff x="4865204" y="4264223"/>
            <a:chExt cx="2153217" cy="679008"/>
          </a:xfrm>
        </p:grpSpPr>
        <p:sp>
          <p:nvSpPr>
            <p:cNvPr id="7" name="Rectangle 6">
              <a:extLst>
                <a:ext uri="{FF2B5EF4-FFF2-40B4-BE49-F238E27FC236}">
                  <a16:creationId xmlns:a16="http://schemas.microsoft.com/office/drawing/2014/main" id="{DE58A222-CA7A-4911-A2C0-C8123398ADA4}"/>
                </a:ext>
              </a:extLst>
            </p:cNvPr>
            <p:cNvSpPr/>
            <p:nvPr/>
          </p:nvSpPr>
          <p:spPr bwMode="auto">
            <a:xfrm>
              <a:off x="4865204" y="4264223"/>
              <a:ext cx="2153217"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accent1"/>
                </a:soli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FEC032B8-31A7-4744-95DC-3FA8CC24F2A1}"/>
                </a:ext>
              </a:extLst>
            </p:cNvPr>
            <p:cNvGrpSpPr/>
            <p:nvPr/>
          </p:nvGrpSpPr>
          <p:grpSpPr>
            <a:xfrm>
              <a:off x="5286796" y="4397987"/>
              <a:ext cx="1302785" cy="411480"/>
              <a:chOff x="945405" y="4237960"/>
              <a:chExt cx="1302785" cy="411480"/>
            </a:xfrm>
          </p:grpSpPr>
          <p:sp>
            <p:nvSpPr>
              <p:cNvPr id="66" name="Database_EFC7" title="Icon of a cylinder">
                <a:extLst>
                  <a:ext uri="{FF2B5EF4-FFF2-40B4-BE49-F238E27FC236}">
                    <a16:creationId xmlns:a16="http://schemas.microsoft.com/office/drawing/2014/main" id="{C1680C9F-8153-4F45-9E43-12F879F2418D}"/>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67" name="TextBox 66">
                <a:extLst>
                  <a:ext uri="{FF2B5EF4-FFF2-40B4-BE49-F238E27FC236}">
                    <a16:creationId xmlns:a16="http://schemas.microsoft.com/office/drawing/2014/main" id="{2D8346E2-FCF8-44F8-9899-F32A68E5A0D7}"/>
                  </a:ext>
                </a:extLst>
              </p:cNvPr>
              <p:cNvSpPr txBox="1"/>
              <p:nvPr/>
            </p:nvSpPr>
            <p:spPr>
              <a:xfrm>
                <a:off x="1390711" y="4311883"/>
                <a:ext cx="857479" cy="307777"/>
              </a:xfrm>
              <a:prstGeom prst="rect">
                <a:avLst/>
              </a:prstGeom>
              <a:noFill/>
              <a:ln>
                <a:noFill/>
              </a:ln>
            </p:spPr>
            <p:txBody>
              <a:bodyPr wrap="none" lIns="0" tIns="0" rIns="0" bIns="0" rtlCol="0">
                <a:spAutoFit/>
              </a:bodyPr>
              <a:lstStyle/>
              <a:p>
                <a:pPr algn="l"/>
                <a:r>
                  <a:rPr lang="en-US" sz="2000">
                    <a:solidFill>
                      <a:schemeClr val="accent5">
                        <a:lumMod val="75000"/>
                      </a:schemeClr>
                    </a:solidFill>
                  </a:rPr>
                  <a:t>Volume</a:t>
                </a:r>
              </a:p>
            </p:txBody>
          </p:sp>
        </p:grpSp>
      </p:grpSp>
    </p:spTree>
    <p:extLst>
      <p:ext uri="{BB962C8B-B14F-4D97-AF65-F5344CB8AC3E}">
        <p14:creationId xmlns:p14="http://schemas.microsoft.com/office/powerpoint/2010/main" val="13885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22" presetClass="entr" presetSubtype="1"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right)">
                                      <p:cBhvr>
                                        <p:cTn id="41" dur="500"/>
                                        <p:tgtEl>
                                          <p:spTgt spid="11"/>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 Diagnostics and Monitoring</a:t>
            </a:r>
          </a:p>
        </p:txBody>
      </p:sp>
      <p:sp>
        <p:nvSpPr>
          <p:cNvPr id="6" name="Text Placeholder 5">
            <a:extLst>
              <a:ext uri="{FF2B5EF4-FFF2-40B4-BE49-F238E27FC236}">
                <a16:creationId xmlns:a16="http://schemas.microsoft.com/office/drawing/2014/main" id="{0042A5C9-78F5-4404-A23E-1386DD761AA1}"/>
              </a:ext>
            </a:extLst>
          </p:cNvPr>
          <p:cNvSpPr>
            <a:spLocks noGrp="1"/>
          </p:cNvSpPr>
          <p:nvPr>
            <p:ph type="body" sz="quarter" idx="10"/>
          </p:nvPr>
        </p:nvSpPr>
        <p:spPr>
          <a:xfrm>
            <a:off x="586390" y="1434370"/>
            <a:ext cx="11018520" cy="1255728"/>
          </a:xfrm>
        </p:spPr>
        <p:txBody>
          <a:bodyPr/>
          <a:lstStyle/>
          <a:p>
            <a:r>
              <a:rPr lang="en-US" sz="2400" dirty="0"/>
              <a:t>Containers write </a:t>
            </a:r>
            <a:r>
              <a:rPr lang="en-US" sz="2400" dirty="0" err="1"/>
              <a:t>stdout</a:t>
            </a:r>
            <a:r>
              <a:rPr lang="en-US" sz="2400" dirty="0"/>
              <a:t>/stderr logs to volumes</a:t>
            </a:r>
          </a:p>
          <a:p>
            <a:r>
              <a:rPr lang="en-US" sz="2400" dirty="0"/>
              <a:t>Azure Application Insights integration for .NET</a:t>
            </a:r>
          </a:p>
          <a:p>
            <a:r>
              <a:rPr lang="en-US" sz="2400" dirty="0"/>
              <a:t>Azure Monitor for platform events and container metrics</a:t>
            </a:r>
          </a:p>
        </p:txBody>
      </p:sp>
      <p:grpSp>
        <p:nvGrpSpPr>
          <p:cNvPr id="49" name="Group 48">
            <a:extLst>
              <a:ext uri="{FF2B5EF4-FFF2-40B4-BE49-F238E27FC236}">
                <a16:creationId xmlns:a16="http://schemas.microsoft.com/office/drawing/2014/main" id="{945D86B1-7380-4376-9B11-E880B07A7BF5}"/>
              </a:ext>
            </a:extLst>
          </p:cNvPr>
          <p:cNvGrpSpPr/>
          <p:nvPr/>
        </p:nvGrpSpPr>
        <p:grpSpPr>
          <a:xfrm>
            <a:off x="1273897" y="3082421"/>
            <a:ext cx="3024849" cy="2258834"/>
            <a:chOff x="1273897" y="2803247"/>
            <a:chExt cx="3024849" cy="2258834"/>
          </a:xfrm>
        </p:grpSpPr>
        <p:grpSp>
          <p:nvGrpSpPr>
            <p:cNvPr id="58" name="Group 57">
              <a:extLst>
                <a:ext uri="{FF2B5EF4-FFF2-40B4-BE49-F238E27FC236}">
                  <a16:creationId xmlns:a16="http://schemas.microsoft.com/office/drawing/2014/main" id="{9827DE01-6350-4367-9880-9CF76703FB38}"/>
                </a:ext>
              </a:extLst>
            </p:cNvPr>
            <p:cNvGrpSpPr/>
            <p:nvPr/>
          </p:nvGrpSpPr>
          <p:grpSpPr>
            <a:xfrm>
              <a:off x="2068931" y="3578488"/>
              <a:ext cx="1495313" cy="369332"/>
              <a:chOff x="2624428" y="4560219"/>
              <a:chExt cx="1495313" cy="369332"/>
            </a:xfrm>
          </p:grpSpPr>
          <p:sp>
            <p:nvSpPr>
              <p:cNvPr id="67" name="Archive_F03F" title="Icon of an archival box">
                <a:extLst>
                  <a:ext uri="{FF2B5EF4-FFF2-40B4-BE49-F238E27FC236}">
                    <a16:creationId xmlns:a16="http://schemas.microsoft.com/office/drawing/2014/main" id="{6EAC9DD5-7260-479D-90D7-FA63FE55E513}"/>
                  </a:ext>
                </a:extLst>
              </p:cNvPr>
              <p:cNvSpPr>
                <a:spLocks noChangeAspect="1" noEditPoints="1"/>
              </p:cNvSpPr>
              <p:nvPr/>
            </p:nvSpPr>
            <p:spPr bwMode="auto">
              <a:xfrm>
                <a:off x="2624428" y="4574311"/>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67">
                <a:extLst>
                  <a:ext uri="{FF2B5EF4-FFF2-40B4-BE49-F238E27FC236}">
                    <a16:creationId xmlns:a16="http://schemas.microsoft.com/office/drawing/2014/main" id="{F3CCC845-ACF7-467F-A7D0-89E42B873577}"/>
                  </a:ext>
                </a:extLst>
              </p:cNvPr>
              <p:cNvSpPr/>
              <p:nvPr/>
            </p:nvSpPr>
            <p:spPr>
              <a:xfrm>
                <a:off x="2946022" y="4560219"/>
                <a:ext cx="1173719" cy="369332"/>
              </a:xfrm>
              <a:prstGeom prst="rect">
                <a:avLst/>
              </a:prstGeom>
            </p:spPr>
            <p:txBody>
              <a:bodyPr wrap="none">
                <a:spAutoFit/>
              </a:bodyPr>
              <a:lstStyle/>
              <a:p>
                <a:r>
                  <a:rPr lang="en-US" sz="1800" dirty="0">
                    <a:solidFill>
                      <a:schemeClr val="accent1"/>
                    </a:solidFill>
                  </a:rPr>
                  <a:t>Container</a:t>
                </a:r>
                <a:endParaRPr lang="en-US" sz="1400" dirty="0"/>
              </a:p>
            </p:txBody>
          </p:sp>
        </p:grpSp>
        <p:grpSp>
          <p:nvGrpSpPr>
            <p:cNvPr id="48" name="Group 47">
              <a:extLst>
                <a:ext uri="{FF2B5EF4-FFF2-40B4-BE49-F238E27FC236}">
                  <a16:creationId xmlns:a16="http://schemas.microsoft.com/office/drawing/2014/main" id="{E6571BFC-9C25-4845-8124-845F6F299182}"/>
                </a:ext>
              </a:extLst>
            </p:cNvPr>
            <p:cNvGrpSpPr/>
            <p:nvPr/>
          </p:nvGrpSpPr>
          <p:grpSpPr>
            <a:xfrm>
              <a:off x="1273897" y="2803247"/>
              <a:ext cx="3024849" cy="2258834"/>
              <a:chOff x="1273897" y="2803247"/>
              <a:chExt cx="3024849" cy="2258834"/>
            </a:xfrm>
          </p:grpSpPr>
          <p:sp>
            <p:nvSpPr>
              <p:cNvPr id="52" name="Rectangle 51">
                <a:extLst>
                  <a:ext uri="{FF2B5EF4-FFF2-40B4-BE49-F238E27FC236}">
                    <a16:creationId xmlns:a16="http://schemas.microsoft.com/office/drawing/2014/main" id="{29A97EAF-2D35-41BD-AAB1-02BEF23B25A8}"/>
                  </a:ext>
                </a:extLst>
              </p:cNvPr>
              <p:cNvSpPr/>
              <p:nvPr/>
            </p:nvSpPr>
            <p:spPr bwMode="auto">
              <a:xfrm>
                <a:off x="1273897" y="2803247"/>
                <a:ext cx="3024849" cy="2258834"/>
              </a:xfrm>
              <a:prstGeom prst="rect">
                <a:avLst/>
              </a:prstGeom>
              <a:noFill/>
              <a:ln w="19050">
                <a:solidFill>
                  <a:schemeClr val="accent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98B58013-DDFB-42EC-9FFE-CFD93D6252EE}"/>
                  </a:ext>
                </a:extLst>
              </p:cNvPr>
              <p:cNvGrpSpPr/>
              <p:nvPr/>
            </p:nvGrpSpPr>
            <p:grpSpPr>
              <a:xfrm>
                <a:off x="2117483" y="2926015"/>
                <a:ext cx="1169064" cy="297283"/>
                <a:chOff x="945405" y="2120060"/>
                <a:chExt cx="1169064" cy="297283"/>
              </a:xfrm>
            </p:grpSpPr>
            <p:sp>
              <p:nvSpPr>
                <p:cNvPr id="65" name="Processing_E9F5" title="Icon of two interlocked gears">
                  <a:extLst>
                    <a:ext uri="{FF2B5EF4-FFF2-40B4-BE49-F238E27FC236}">
                      <a16:creationId xmlns:a16="http://schemas.microsoft.com/office/drawing/2014/main" id="{F8EB594A-9647-4EF2-A360-29E633DC5F6E}"/>
                    </a:ext>
                  </a:extLst>
                </p:cNvPr>
                <p:cNvSpPr>
                  <a:spLocks noChangeAspect="1" noEditPoints="1"/>
                </p:cNvSpPr>
                <p:nvPr/>
              </p:nvSpPr>
              <p:spPr bwMode="auto">
                <a:xfrm>
                  <a:off x="945405" y="2120060"/>
                  <a:ext cx="341337" cy="2972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66" name="TextBox 65">
                  <a:extLst>
                    <a:ext uri="{FF2B5EF4-FFF2-40B4-BE49-F238E27FC236}">
                      <a16:creationId xmlns:a16="http://schemas.microsoft.com/office/drawing/2014/main" id="{81E77591-038A-4271-A3B6-50784366FC0B}"/>
                    </a:ext>
                  </a:extLst>
                </p:cNvPr>
                <p:cNvSpPr txBox="1"/>
                <p:nvPr/>
              </p:nvSpPr>
              <p:spPr>
                <a:xfrm>
                  <a:off x="1387090" y="2126347"/>
                  <a:ext cx="727379" cy="276999"/>
                </a:xfrm>
                <a:prstGeom prst="rect">
                  <a:avLst/>
                </a:prstGeom>
                <a:noFill/>
                <a:ln>
                  <a:noFill/>
                </a:ln>
              </p:spPr>
              <p:txBody>
                <a:bodyPr wrap="none" lIns="0" tIns="0" rIns="0" bIns="0" rtlCol="0">
                  <a:spAutoFit/>
                </a:bodyPr>
                <a:lstStyle/>
                <a:p>
                  <a:pPr algn="l"/>
                  <a:r>
                    <a:rPr lang="en-US" sz="1800" dirty="0">
                      <a:solidFill>
                        <a:schemeClr val="accent5">
                          <a:lumMod val="75000"/>
                        </a:schemeClr>
                      </a:solidFill>
                    </a:rPr>
                    <a:t>Service</a:t>
                  </a:r>
                  <a:endParaRPr lang="en-US" sz="2000" dirty="0">
                    <a:solidFill>
                      <a:schemeClr val="accent5">
                        <a:lumMod val="75000"/>
                      </a:schemeClr>
                    </a:solidFill>
                  </a:endParaRPr>
                </a:p>
              </p:txBody>
            </p:sp>
          </p:grpSp>
          <p:cxnSp>
            <p:nvCxnSpPr>
              <p:cNvPr id="62" name="Straight Connector 61">
                <a:extLst>
                  <a:ext uri="{FF2B5EF4-FFF2-40B4-BE49-F238E27FC236}">
                    <a16:creationId xmlns:a16="http://schemas.microsoft.com/office/drawing/2014/main" id="{07DD641D-E3E5-48B3-90C0-BE513AED03D9}"/>
                  </a:ext>
                </a:extLst>
              </p:cNvPr>
              <p:cNvCxnSpPr>
                <a:cxnSpLocks/>
              </p:cNvCxnSpPr>
              <p:nvPr/>
            </p:nvCxnSpPr>
            <p:spPr>
              <a:xfrm>
                <a:off x="1479457" y="3355127"/>
                <a:ext cx="2613727" cy="0"/>
              </a:xfrm>
              <a:prstGeom prst="line">
                <a:avLst/>
              </a:prstGeom>
              <a:ln>
                <a:solidFill>
                  <a:schemeClr val="accent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27C7044-CF5E-475A-8B14-A837C9EFB75E}"/>
                </a:ext>
              </a:extLst>
            </p:cNvPr>
            <p:cNvGrpSpPr/>
            <p:nvPr/>
          </p:nvGrpSpPr>
          <p:grpSpPr>
            <a:xfrm>
              <a:off x="2165434" y="4395075"/>
              <a:ext cx="974299" cy="375591"/>
              <a:chOff x="3267173" y="4007831"/>
              <a:chExt cx="974299" cy="375591"/>
            </a:xfrm>
          </p:grpSpPr>
          <p:sp>
            <p:nvSpPr>
              <p:cNvPr id="64" name="Rectangle 63">
                <a:extLst>
                  <a:ext uri="{FF2B5EF4-FFF2-40B4-BE49-F238E27FC236}">
                    <a16:creationId xmlns:a16="http://schemas.microsoft.com/office/drawing/2014/main" id="{35A51358-9404-4B7A-B80C-34DD612AA6BF}"/>
                  </a:ext>
                </a:extLst>
              </p:cNvPr>
              <p:cNvSpPr/>
              <p:nvPr/>
            </p:nvSpPr>
            <p:spPr>
              <a:xfrm>
                <a:off x="3596295" y="4014090"/>
                <a:ext cx="645177" cy="369332"/>
              </a:xfrm>
              <a:prstGeom prst="rect">
                <a:avLst/>
              </a:prstGeom>
            </p:spPr>
            <p:txBody>
              <a:bodyPr wrap="none">
                <a:spAutoFit/>
              </a:bodyPr>
              <a:lstStyle/>
              <a:p>
                <a:r>
                  <a:rPr lang="en-US" sz="1800" dirty="0">
                    <a:solidFill>
                      <a:schemeClr val="accent1"/>
                    </a:solidFill>
                  </a:rPr>
                  <a:t>.NET</a:t>
                </a:r>
                <a:endParaRPr lang="en-US" sz="1800" dirty="0"/>
              </a:p>
            </p:txBody>
          </p:sp>
          <p:pic>
            <p:nvPicPr>
              <p:cNvPr id="13" name="Graphic 12">
                <a:extLst>
                  <a:ext uri="{FF2B5EF4-FFF2-40B4-BE49-F238E27FC236}">
                    <a16:creationId xmlns:a16="http://schemas.microsoft.com/office/drawing/2014/main" id="{C36E31A2-FA26-4828-962F-0787ADDF6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7173" y="4007831"/>
                <a:ext cx="368004" cy="368004"/>
              </a:xfrm>
              <a:prstGeom prst="rect">
                <a:avLst/>
              </a:prstGeom>
            </p:spPr>
          </p:pic>
        </p:grpSp>
      </p:grpSp>
      <p:grpSp>
        <p:nvGrpSpPr>
          <p:cNvPr id="47" name="Group 46">
            <a:extLst>
              <a:ext uri="{FF2B5EF4-FFF2-40B4-BE49-F238E27FC236}">
                <a16:creationId xmlns:a16="http://schemas.microsoft.com/office/drawing/2014/main" id="{1758D0C9-E716-4BA2-B788-112736D64477}"/>
              </a:ext>
            </a:extLst>
          </p:cNvPr>
          <p:cNvGrpSpPr/>
          <p:nvPr/>
        </p:nvGrpSpPr>
        <p:grpSpPr>
          <a:xfrm>
            <a:off x="1273898" y="5541662"/>
            <a:ext cx="3024849" cy="679008"/>
            <a:chOff x="1273898" y="5262488"/>
            <a:chExt cx="3024849" cy="679008"/>
          </a:xfrm>
        </p:grpSpPr>
        <p:sp>
          <p:nvSpPr>
            <p:cNvPr id="69" name="Rectangle 68">
              <a:extLst>
                <a:ext uri="{FF2B5EF4-FFF2-40B4-BE49-F238E27FC236}">
                  <a16:creationId xmlns:a16="http://schemas.microsoft.com/office/drawing/2014/main" id="{40683D8B-90EE-4E97-9CE1-E92A3758E49E}"/>
                </a:ext>
              </a:extLst>
            </p:cNvPr>
            <p:cNvSpPr/>
            <p:nvPr/>
          </p:nvSpPr>
          <p:spPr bwMode="auto">
            <a:xfrm>
              <a:off x="1273898" y="5262488"/>
              <a:ext cx="302484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solidFill>
                  <a:schemeClr val="accent1"/>
                </a:solidFill>
                <a:ea typeface="Segoe UI" pitchFamily="34" charset="0"/>
                <a:cs typeface="Segoe UI" pitchFamily="34" charset="0"/>
              </a:endParaRPr>
            </a:p>
          </p:txBody>
        </p:sp>
        <p:pic>
          <p:nvPicPr>
            <p:cNvPr id="70" name="Picture 69">
              <a:extLst>
                <a:ext uri="{FF2B5EF4-FFF2-40B4-BE49-F238E27FC236}">
                  <a16:creationId xmlns:a16="http://schemas.microsoft.com/office/drawing/2014/main" id="{CDE51B3C-EEAA-40CD-9496-2079C4EB5622}"/>
                </a:ext>
              </a:extLst>
            </p:cNvPr>
            <p:cNvPicPr>
              <a:picLocks noChangeAspect="1"/>
            </p:cNvPicPr>
            <p:nvPr/>
          </p:nvPicPr>
          <p:blipFill>
            <a:blip r:embed="rId5"/>
            <a:stretch>
              <a:fillRect/>
            </a:stretch>
          </p:blipFill>
          <p:spPr>
            <a:xfrm>
              <a:off x="1822200" y="5427970"/>
              <a:ext cx="307778" cy="307778"/>
            </a:xfrm>
            <a:prstGeom prst="rect">
              <a:avLst/>
            </a:prstGeom>
          </p:spPr>
        </p:pic>
        <p:sp>
          <p:nvSpPr>
            <p:cNvPr id="102" name="Rectangle 101">
              <a:extLst>
                <a:ext uri="{FF2B5EF4-FFF2-40B4-BE49-F238E27FC236}">
                  <a16:creationId xmlns:a16="http://schemas.microsoft.com/office/drawing/2014/main" id="{FE13C608-666A-4173-8498-4DC82E695CA8}"/>
                </a:ext>
              </a:extLst>
            </p:cNvPr>
            <p:cNvSpPr/>
            <p:nvPr/>
          </p:nvSpPr>
          <p:spPr>
            <a:xfrm>
              <a:off x="2132897" y="5421828"/>
              <a:ext cx="1575111" cy="369332"/>
            </a:xfrm>
            <a:prstGeom prst="rect">
              <a:avLst/>
            </a:prstGeom>
          </p:spPr>
          <p:txBody>
            <a:bodyPr wrap="none">
              <a:spAutoFit/>
            </a:bodyPr>
            <a:lstStyle/>
            <a:p>
              <a:r>
                <a:rPr lang="en-US" sz="1800" dirty="0">
                  <a:solidFill>
                    <a:schemeClr val="accent1"/>
                  </a:solidFill>
                </a:rPr>
                <a:t>Service Fabric</a:t>
              </a:r>
              <a:endParaRPr lang="en-US" sz="1800" dirty="0"/>
            </a:p>
          </p:txBody>
        </p:sp>
      </p:grpSp>
      <p:grpSp>
        <p:nvGrpSpPr>
          <p:cNvPr id="71" name="Group 70">
            <a:extLst>
              <a:ext uri="{FF2B5EF4-FFF2-40B4-BE49-F238E27FC236}">
                <a16:creationId xmlns:a16="http://schemas.microsoft.com/office/drawing/2014/main" id="{1125D335-5AE3-4C6F-8B8D-7E0A6ACE74C3}"/>
              </a:ext>
            </a:extLst>
          </p:cNvPr>
          <p:cNvGrpSpPr/>
          <p:nvPr/>
        </p:nvGrpSpPr>
        <p:grpSpPr>
          <a:xfrm>
            <a:off x="3885837" y="3650828"/>
            <a:ext cx="7498067" cy="2438303"/>
            <a:chOff x="3885837" y="3650828"/>
            <a:chExt cx="7498067" cy="2438303"/>
          </a:xfrm>
        </p:grpSpPr>
        <p:grpSp>
          <p:nvGrpSpPr>
            <p:cNvPr id="37" name="Group 36">
              <a:extLst>
                <a:ext uri="{FF2B5EF4-FFF2-40B4-BE49-F238E27FC236}">
                  <a16:creationId xmlns:a16="http://schemas.microsoft.com/office/drawing/2014/main" id="{91F455A6-D59E-4D0D-B1EF-100A7AF29FB9}"/>
                </a:ext>
              </a:extLst>
            </p:cNvPr>
            <p:cNvGrpSpPr/>
            <p:nvPr/>
          </p:nvGrpSpPr>
          <p:grpSpPr>
            <a:xfrm>
              <a:off x="8121387" y="4674249"/>
              <a:ext cx="3262517" cy="427895"/>
              <a:chOff x="8160307" y="4349189"/>
              <a:chExt cx="3262517" cy="427895"/>
            </a:xfrm>
          </p:grpSpPr>
          <p:pic>
            <p:nvPicPr>
              <p:cNvPr id="5" name="Picture 4">
                <a:extLst>
                  <a:ext uri="{FF2B5EF4-FFF2-40B4-BE49-F238E27FC236}">
                    <a16:creationId xmlns:a16="http://schemas.microsoft.com/office/drawing/2014/main" id="{68A88E0F-E7D4-42CF-B811-B8A3DA0E91F1}"/>
                  </a:ext>
                </a:extLst>
              </p:cNvPr>
              <p:cNvPicPr>
                <a:picLocks noChangeAspect="1"/>
              </p:cNvPicPr>
              <p:nvPr/>
            </p:nvPicPr>
            <p:blipFill>
              <a:blip r:embed="rId6"/>
              <a:stretch>
                <a:fillRect/>
              </a:stretch>
            </p:blipFill>
            <p:spPr>
              <a:xfrm>
                <a:off x="8160307" y="4349189"/>
                <a:ext cx="427895" cy="427895"/>
              </a:xfrm>
              <a:prstGeom prst="rect">
                <a:avLst/>
              </a:prstGeom>
            </p:spPr>
          </p:pic>
          <p:sp>
            <p:nvSpPr>
              <p:cNvPr id="54" name="Rectangle 53">
                <a:extLst>
                  <a:ext uri="{FF2B5EF4-FFF2-40B4-BE49-F238E27FC236}">
                    <a16:creationId xmlns:a16="http://schemas.microsoft.com/office/drawing/2014/main" id="{D9BC4CBD-C0DE-471E-A78C-D3733447CDE1}"/>
                  </a:ext>
                </a:extLst>
              </p:cNvPr>
              <p:cNvSpPr/>
              <p:nvPr/>
            </p:nvSpPr>
            <p:spPr>
              <a:xfrm>
                <a:off x="8588202" y="4369573"/>
                <a:ext cx="2834622" cy="369332"/>
              </a:xfrm>
              <a:prstGeom prst="rect">
                <a:avLst/>
              </a:prstGeom>
            </p:spPr>
            <p:txBody>
              <a:bodyPr wrap="none">
                <a:spAutoFit/>
              </a:bodyPr>
              <a:lstStyle/>
              <a:p>
                <a:r>
                  <a:rPr lang="en-US" sz="1800" dirty="0">
                    <a:solidFill>
                      <a:schemeClr val="accent1"/>
                    </a:solidFill>
                  </a:rPr>
                  <a:t>Azure Application Insights</a:t>
                </a:r>
                <a:endParaRPr lang="en-US" sz="1800" dirty="0"/>
              </a:p>
            </p:txBody>
          </p:sp>
        </p:grpSp>
        <p:grpSp>
          <p:nvGrpSpPr>
            <p:cNvPr id="35" name="Group 34">
              <a:extLst>
                <a:ext uri="{FF2B5EF4-FFF2-40B4-BE49-F238E27FC236}">
                  <a16:creationId xmlns:a16="http://schemas.microsoft.com/office/drawing/2014/main" id="{DE1BCC30-C42D-4776-9799-C499BAC39254}"/>
                </a:ext>
              </a:extLst>
            </p:cNvPr>
            <p:cNvGrpSpPr/>
            <p:nvPr/>
          </p:nvGrpSpPr>
          <p:grpSpPr>
            <a:xfrm>
              <a:off x="8122289" y="5661236"/>
              <a:ext cx="2119218" cy="427895"/>
              <a:chOff x="8160307" y="5296519"/>
              <a:chExt cx="2119218" cy="427895"/>
            </a:xfrm>
          </p:grpSpPr>
          <p:pic>
            <p:nvPicPr>
              <p:cNvPr id="9" name="Picture 8">
                <a:extLst>
                  <a:ext uri="{FF2B5EF4-FFF2-40B4-BE49-F238E27FC236}">
                    <a16:creationId xmlns:a16="http://schemas.microsoft.com/office/drawing/2014/main" id="{43EC9E25-4814-46CB-AA31-B74FF5A2A01F}"/>
                  </a:ext>
                </a:extLst>
              </p:cNvPr>
              <p:cNvPicPr>
                <a:picLocks noChangeAspect="1"/>
              </p:cNvPicPr>
              <p:nvPr/>
            </p:nvPicPr>
            <p:blipFill>
              <a:blip r:embed="rId7"/>
              <a:stretch>
                <a:fillRect/>
              </a:stretch>
            </p:blipFill>
            <p:spPr>
              <a:xfrm>
                <a:off x="8160307" y="5296519"/>
                <a:ext cx="427895" cy="427895"/>
              </a:xfrm>
              <a:prstGeom prst="rect">
                <a:avLst/>
              </a:prstGeom>
            </p:spPr>
          </p:pic>
          <p:sp>
            <p:nvSpPr>
              <p:cNvPr id="55" name="Rectangle 54">
                <a:extLst>
                  <a:ext uri="{FF2B5EF4-FFF2-40B4-BE49-F238E27FC236}">
                    <a16:creationId xmlns:a16="http://schemas.microsoft.com/office/drawing/2014/main" id="{B7928B37-C956-433A-8B18-1EE48D184C5B}"/>
                  </a:ext>
                </a:extLst>
              </p:cNvPr>
              <p:cNvSpPr/>
              <p:nvPr/>
            </p:nvSpPr>
            <p:spPr>
              <a:xfrm>
                <a:off x="8632920" y="5310253"/>
                <a:ext cx="1646605" cy="369332"/>
              </a:xfrm>
              <a:prstGeom prst="rect">
                <a:avLst/>
              </a:prstGeom>
            </p:spPr>
            <p:txBody>
              <a:bodyPr wrap="none">
                <a:spAutoFit/>
              </a:bodyPr>
              <a:lstStyle/>
              <a:p>
                <a:r>
                  <a:rPr lang="en-US" sz="1800" dirty="0">
                    <a:solidFill>
                      <a:schemeClr val="accent1"/>
                    </a:solidFill>
                  </a:rPr>
                  <a:t>Azure Monitor</a:t>
                </a:r>
                <a:endParaRPr lang="en-US" sz="1800" dirty="0"/>
              </a:p>
            </p:txBody>
          </p:sp>
        </p:grpSp>
        <p:grpSp>
          <p:nvGrpSpPr>
            <p:cNvPr id="38" name="Group 37">
              <a:extLst>
                <a:ext uri="{FF2B5EF4-FFF2-40B4-BE49-F238E27FC236}">
                  <a16:creationId xmlns:a16="http://schemas.microsoft.com/office/drawing/2014/main" id="{9AD308CA-19A8-4AED-B198-16988ABB277C}"/>
                </a:ext>
              </a:extLst>
            </p:cNvPr>
            <p:cNvGrpSpPr/>
            <p:nvPr/>
          </p:nvGrpSpPr>
          <p:grpSpPr>
            <a:xfrm>
              <a:off x="8182979" y="3845801"/>
              <a:ext cx="1309660" cy="394426"/>
              <a:chOff x="8222534" y="3324051"/>
              <a:chExt cx="1309660" cy="394426"/>
            </a:xfrm>
          </p:grpSpPr>
          <p:sp>
            <p:nvSpPr>
              <p:cNvPr id="57" name="Database_EFC7" title="Icon of a cylinder">
                <a:extLst>
                  <a:ext uri="{FF2B5EF4-FFF2-40B4-BE49-F238E27FC236}">
                    <a16:creationId xmlns:a16="http://schemas.microsoft.com/office/drawing/2014/main" id="{0BA7A05C-9153-4058-A978-182E30920E97}"/>
                  </a:ext>
                </a:extLst>
              </p:cNvPr>
              <p:cNvSpPr>
                <a:spLocks noChangeAspect="1" noEditPoints="1"/>
              </p:cNvSpPr>
              <p:nvPr/>
            </p:nvSpPr>
            <p:spPr bwMode="auto">
              <a:xfrm>
                <a:off x="8222534" y="3324051"/>
                <a:ext cx="303442" cy="3944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9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46" name="Rectangle 45">
                <a:extLst>
                  <a:ext uri="{FF2B5EF4-FFF2-40B4-BE49-F238E27FC236}">
                    <a16:creationId xmlns:a16="http://schemas.microsoft.com/office/drawing/2014/main" id="{2F43D221-245C-4817-A564-6EFDEC634076}"/>
                  </a:ext>
                </a:extLst>
              </p:cNvPr>
              <p:cNvSpPr/>
              <p:nvPr/>
            </p:nvSpPr>
            <p:spPr>
              <a:xfrm>
                <a:off x="8579817" y="3343386"/>
                <a:ext cx="952377" cy="369332"/>
              </a:xfrm>
              <a:prstGeom prst="rect">
                <a:avLst/>
              </a:prstGeom>
            </p:spPr>
            <p:txBody>
              <a:bodyPr wrap="none">
                <a:spAutoFit/>
              </a:bodyPr>
              <a:lstStyle/>
              <a:p>
                <a:r>
                  <a:rPr lang="en-US" sz="1800" dirty="0">
                    <a:solidFill>
                      <a:schemeClr val="accent1"/>
                    </a:solidFill>
                  </a:rPr>
                  <a:t>Volume</a:t>
                </a:r>
                <a:endParaRPr lang="en-US" sz="1800" dirty="0"/>
              </a:p>
            </p:txBody>
          </p:sp>
        </p:grpSp>
        <p:sp>
          <p:nvSpPr>
            <p:cNvPr id="39" name="Arrow: Right 38">
              <a:extLst>
                <a:ext uri="{FF2B5EF4-FFF2-40B4-BE49-F238E27FC236}">
                  <a16:creationId xmlns:a16="http://schemas.microsoft.com/office/drawing/2014/main" id="{9B37D39D-F8FF-4CA6-9879-41472C59E0B8}"/>
                </a:ext>
              </a:extLst>
            </p:cNvPr>
            <p:cNvSpPr/>
            <p:nvPr/>
          </p:nvSpPr>
          <p:spPr bwMode="auto">
            <a:xfrm>
              <a:off x="3885837" y="3901151"/>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F3770DC-748C-406E-95B4-47527E53A28B}"/>
                </a:ext>
              </a:extLst>
            </p:cNvPr>
            <p:cNvSpPr/>
            <p:nvPr/>
          </p:nvSpPr>
          <p:spPr bwMode="auto">
            <a:xfrm>
              <a:off x="3885837" y="4729978"/>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93543A00-B0F7-4B6D-8FF7-63DF35880C2E}"/>
                </a:ext>
              </a:extLst>
            </p:cNvPr>
            <p:cNvSpPr txBox="1"/>
            <p:nvPr/>
          </p:nvSpPr>
          <p:spPr>
            <a:xfrm>
              <a:off x="5219418" y="3650828"/>
              <a:ext cx="1482393" cy="307777"/>
            </a:xfrm>
            <a:prstGeom prst="rect">
              <a:avLst/>
            </a:prstGeom>
            <a:noFill/>
          </p:spPr>
          <p:txBody>
            <a:bodyPr wrap="none" lIns="0" tIns="0" rIns="0" bIns="0" rtlCol="0">
              <a:spAutoFit/>
            </a:bodyPr>
            <a:lstStyle/>
            <a:p>
              <a:pPr algn="l"/>
              <a:r>
                <a:rPr lang="en-US" sz="2000" dirty="0" err="1">
                  <a:solidFill>
                    <a:schemeClr val="accent2">
                      <a:lumMod val="50000"/>
                    </a:schemeClr>
                  </a:solidFill>
                </a:rPr>
                <a:t>stdout</a:t>
              </a:r>
              <a:r>
                <a:rPr lang="en-US" sz="2000" dirty="0">
                  <a:solidFill>
                    <a:schemeClr val="accent2">
                      <a:lumMod val="50000"/>
                    </a:schemeClr>
                  </a:solidFill>
                </a:rPr>
                <a:t>/stderr</a:t>
              </a:r>
            </a:p>
          </p:txBody>
        </p:sp>
        <p:sp>
          <p:nvSpPr>
            <p:cNvPr id="100" name="TextBox 99">
              <a:extLst>
                <a:ext uri="{FF2B5EF4-FFF2-40B4-BE49-F238E27FC236}">
                  <a16:creationId xmlns:a16="http://schemas.microsoft.com/office/drawing/2014/main" id="{3B48268C-DC93-421A-AD3A-DE0CE0539891}"/>
                </a:ext>
              </a:extLst>
            </p:cNvPr>
            <p:cNvSpPr txBox="1"/>
            <p:nvPr/>
          </p:nvSpPr>
          <p:spPr>
            <a:xfrm>
              <a:off x="5083593" y="4462770"/>
              <a:ext cx="1880323" cy="307777"/>
            </a:xfrm>
            <a:prstGeom prst="rect">
              <a:avLst/>
            </a:prstGeom>
            <a:noFill/>
          </p:spPr>
          <p:txBody>
            <a:bodyPr wrap="none" lIns="0" tIns="0" rIns="0" bIns="0" rtlCol="0">
              <a:spAutoFit/>
            </a:bodyPr>
            <a:lstStyle/>
            <a:p>
              <a:pPr algn="l"/>
              <a:r>
                <a:rPr lang="en-US" sz="2000" dirty="0">
                  <a:solidFill>
                    <a:schemeClr val="accent2">
                      <a:lumMod val="50000"/>
                    </a:schemeClr>
                  </a:solidFill>
                </a:rPr>
                <a:t>AppInsights SDK</a:t>
              </a:r>
            </a:p>
          </p:txBody>
        </p:sp>
        <p:sp>
          <p:nvSpPr>
            <p:cNvPr id="101" name="TextBox 100">
              <a:extLst>
                <a:ext uri="{FF2B5EF4-FFF2-40B4-BE49-F238E27FC236}">
                  <a16:creationId xmlns:a16="http://schemas.microsoft.com/office/drawing/2014/main" id="{C6434C53-D227-4B30-9356-347C185F0B5A}"/>
                </a:ext>
              </a:extLst>
            </p:cNvPr>
            <p:cNvSpPr txBox="1"/>
            <p:nvPr/>
          </p:nvSpPr>
          <p:spPr>
            <a:xfrm>
              <a:off x="4654405" y="5452187"/>
              <a:ext cx="2936317" cy="307777"/>
            </a:xfrm>
            <a:prstGeom prst="rect">
              <a:avLst/>
            </a:prstGeom>
            <a:noFill/>
          </p:spPr>
          <p:txBody>
            <a:bodyPr wrap="none" lIns="0" tIns="0" rIns="0" bIns="0" rtlCol="0">
              <a:spAutoFit/>
            </a:bodyPr>
            <a:lstStyle/>
            <a:p>
              <a:pPr algn="l"/>
              <a:r>
                <a:rPr lang="en-US" sz="2000" dirty="0">
                  <a:solidFill>
                    <a:schemeClr val="accent2">
                      <a:lumMod val="50000"/>
                    </a:schemeClr>
                  </a:solidFill>
                </a:rPr>
                <a:t>Platform events &amp; metrics</a:t>
              </a:r>
            </a:p>
          </p:txBody>
        </p:sp>
        <p:sp>
          <p:nvSpPr>
            <p:cNvPr id="45" name="Arrow: Bent-Up 44">
              <a:extLst>
                <a:ext uri="{FF2B5EF4-FFF2-40B4-BE49-F238E27FC236}">
                  <a16:creationId xmlns:a16="http://schemas.microsoft.com/office/drawing/2014/main" id="{B04B87EE-5600-4CE0-9FF2-86020C534524}"/>
                </a:ext>
              </a:extLst>
            </p:cNvPr>
            <p:cNvSpPr/>
            <p:nvPr/>
          </p:nvSpPr>
          <p:spPr bwMode="auto">
            <a:xfrm flipV="1">
              <a:off x="9546480" y="4007791"/>
              <a:ext cx="703329" cy="588637"/>
            </a:xfrm>
            <a:prstGeom prst="bentUpArrow">
              <a:avLst/>
            </a:prstGeom>
            <a:solidFill>
              <a:schemeClr val="bg1"/>
            </a:solidFill>
            <a:ln w="19050">
              <a:solidFill>
                <a:schemeClr val="accent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2572E524-F52E-4A46-A059-81F59FD49C77}"/>
                </a:ext>
              </a:extLst>
            </p:cNvPr>
            <p:cNvSpPr/>
            <p:nvPr/>
          </p:nvSpPr>
          <p:spPr bwMode="auto">
            <a:xfrm>
              <a:off x="3885837" y="5724413"/>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134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 Reliable Collections</a:t>
            </a:r>
          </a:p>
        </p:txBody>
      </p:sp>
      <p:sp>
        <p:nvSpPr>
          <p:cNvPr id="2" name="Rectangle 1">
            <a:extLst>
              <a:ext uri="{FF2B5EF4-FFF2-40B4-BE49-F238E27FC236}">
                <a16:creationId xmlns:a16="http://schemas.microsoft.com/office/drawing/2014/main" id="{74F72878-51E7-4E86-A451-83AEEFF9DE3B}"/>
              </a:ext>
            </a:extLst>
          </p:cNvPr>
          <p:cNvSpPr/>
          <p:nvPr/>
        </p:nvSpPr>
        <p:spPr bwMode="auto">
          <a:xfrm>
            <a:off x="1883876" y="3515007"/>
            <a:ext cx="3799436" cy="64279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Replicated transactional store</a:t>
            </a:r>
          </a:p>
        </p:txBody>
      </p:sp>
      <p:sp>
        <p:nvSpPr>
          <p:cNvPr id="5" name="Rectangle 4">
            <a:extLst>
              <a:ext uri="{FF2B5EF4-FFF2-40B4-BE49-F238E27FC236}">
                <a16:creationId xmlns:a16="http://schemas.microsoft.com/office/drawing/2014/main" id="{0FABEACD-7EE4-4254-926F-1FC0733CB31F}"/>
              </a:ext>
            </a:extLst>
          </p:cNvPr>
          <p:cNvSpPr/>
          <p:nvPr/>
        </p:nvSpPr>
        <p:spPr bwMode="auto">
          <a:xfrm>
            <a:off x="1883876" y="2747726"/>
            <a:ext cx="3799436" cy="64279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Data structures C++ STL API</a:t>
            </a:r>
          </a:p>
        </p:txBody>
      </p:sp>
      <p:sp>
        <p:nvSpPr>
          <p:cNvPr id="7" name="Rectangle 6">
            <a:extLst>
              <a:ext uri="{FF2B5EF4-FFF2-40B4-BE49-F238E27FC236}">
                <a16:creationId xmlns:a16="http://schemas.microsoft.com/office/drawing/2014/main" id="{DFF405B3-9015-442E-8FD5-F77075596F28}"/>
              </a:ext>
            </a:extLst>
          </p:cNvPr>
          <p:cNvSpPr/>
          <p:nvPr/>
        </p:nvSpPr>
        <p:spPr bwMode="auto">
          <a:xfrm>
            <a:off x="1883876" y="2188675"/>
            <a:ext cx="807268"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C#</a:t>
            </a:r>
          </a:p>
        </p:txBody>
      </p:sp>
      <p:sp>
        <p:nvSpPr>
          <p:cNvPr id="8" name="Rectangle 7">
            <a:extLst>
              <a:ext uri="{FF2B5EF4-FFF2-40B4-BE49-F238E27FC236}">
                <a16:creationId xmlns:a16="http://schemas.microsoft.com/office/drawing/2014/main" id="{D766CEBE-AB34-4A3F-A461-9E3C08F8197D}"/>
              </a:ext>
            </a:extLst>
          </p:cNvPr>
          <p:cNvSpPr/>
          <p:nvPr/>
        </p:nvSpPr>
        <p:spPr bwMode="auto">
          <a:xfrm>
            <a:off x="2796766" y="2188675"/>
            <a:ext cx="807268"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Java</a:t>
            </a:r>
          </a:p>
        </p:txBody>
      </p:sp>
      <p:sp>
        <p:nvSpPr>
          <p:cNvPr id="9" name="Rectangle 8">
            <a:extLst>
              <a:ext uri="{FF2B5EF4-FFF2-40B4-BE49-F238E27FC236}">
                <a16:creationId xmlns:a16="http://schemas.microsoft.com/office/drawing/2014/main" id="{28303F26-18C5-4235-B6C1-13F0B02622AB}"/>
              </a:ext>
            </a:extLst>
          </p:cNvPr>
          <p:cNvSpPr/>
          <p:nvPr/>
        </p:nvSpPr>
        <p:spPr bwMode="auto">
          <a:xfrm>
            <a:off x="3709656" y="2188675"/>
            <a:ext cx="807268"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Go</a:t>
            </a:r>
          </a:p>
        </p:txBody>
      </p:sp>
      <p:sp>
        <p:nvSpPr>
          <p:cNvPr id="10" name="Rectangle 9">
            <a:extLst>
              <a:ext uri="{FF2B5EF4-FFF2-40B4-BE49-F238E27FC236}">
                <a16:creationId xmlns:a16="http://schemas.microsoft.com/office/drawing/2014/main" id="{E3EA2A20-AE0B-48C3-8085-F29F8BFD3FBC}"/>
              </a:ext>
            </a:extLst>
          </p:cNvPr>
          <p:cNvSpPr/>
          <p:nvPr/>
        </p:nvSpPr>
        <p:spPr bwMode="auto">
          <a:xfrm>
            <a:off x="4622546" y="2188675"/>
            <a:ext cx="1060766"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Others</a:t>
            </a:r>
          </a:p>
        </p:txBody>
      </p:sp>
      <p:sp>
        <p:nvSpPr>
          <p:cNvPr id="12" name="Rectangle 11">
            <a:extLst>
              <a:ext uri="{FF2B5EF4-FFF2-40B4-BE49-F238E27FC236}">
                <a16:creationId xmlns:a16="http://schemas.microsoft.com/office/drawing/2014/main" id="{1BEADEDE-7664-4179-AB8E-75DEC201CF0F}"/>
              </a:ext>
            </a:extLst>
          </p:cNvPr>
          <p:cNvSpPr/>
          <p:nvPr/>
        </p:nvSpPr>
        <p:spPr bwMode="auto">
          <a:xfrm>
            <a:off x="1883876" y="4414977"/>
            <a:ext cx="3799436" cy="1176197"/>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DF6613"/>
                </a:solidFill>
                <a:ea typeface="Segoe UI" pitchFamily="34" charset="0"/>
                <a:cs typeface="Segoe UI" pitchFamily="34" charset="0"/>
              </a:rPr>
              <a:t>Replication, leader election, orchestration, clustering, federation, etc.</a:t>
            </a:r>
          </a:p>
        </p:txBody>
      </p:sp>
      <p:sp>
        <p:nvSpPr>
          <p:cNvPr id="4" name="Right Bracket 3">
            <a:extLst>
              <a:ext uri="{FF2B5EF4-FFF2-40B4-BE49-F238E27FC236}">
                <a16:creationId xmlns:a16="http://schemas.microsoft.com/office/drawing/2014/main" id="{EBD7AE62-66DB-49FE-90C8-40014373575D}"/>
              </a:ext>
            </a:extLst>
          </p:cNvPr>
          <p:cNvSpPr/>
          <p:nvPr/>
        </p:nvSpPr>
        <p:spPr>
          <a:xfrm>
            <a:off x="5894561" y="4414977"/>
            <a:ext cx="89025" cy="1176197"/>
          </a:xfrm>
          <a:prstGeom prst="rightBracke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1DC989-10F4-41D6-B131-5658A1FD0C1D}"/>
              </a:ext>
            </a:extLst>
          </p:cNvPr>
          <p:cNvSpPr txBox="1"/>
          <p:nvPr/>
        </p:nvSpPr>
        <p:spPr>
          <a:xfrm>
            <a:off x="6298857" y="4849186"/>
            <a:ext cx="2504660" cy="307777"/>
          </a:xfrm>
          <a:prstGeom prst="rect">
            <a:avLst/>
          </a:prstGeom>
          <a:noFill/>
        </p:spPr>
        <p:txBody>
          <a:bodyPr wrap="none" lIns="0" tIns="0" rIns="0" bIns="0" rtlCol="0">
            <a:spAutoFit/>
          </a:bodyPr>
          <a:lstStyle/>
          <a:p>
            <a:pPr algn="l"/>
            <a:r>
              <a:rPr lang="en-US" sz="2000" dirty="0">
                <a:solidFill>
                  <a:schemeClr val="accent2">
                    <a:lumMod val="50000"/>
                  </a:schemeClr>
                </a:solidFill>
              </a:rPr>
              <a:t>Service Fabric runtime</a:t>
            </a:r>
          </a:p>
        </p:txBody>
      </p:sp>
      <p:sp>
        <p:nvSpPr>
          <p:cNvPr id="15" name="TextBox 14">
            <a:extLst>
              <a:ext uri="{FF2B5EF4-FFF2-40B4-BE49-F238E27FC236}">
                <a16:creationId xmlns:a16="http://schemas.microsoft.com/office/drawing/2014/main" id="{E503EAF6-99CC-4E14-8455-3463FD52B95F}"/>
              </a:ext>
            </a:extLst>
          </p:cNvPr>
          <p:cNvSpPr txBox="1"/>
          <p:nvPr/>
        </p:nvSpPr>
        <p:spPr>
          <a:xfrm>
            <a:off x="6298857" y="2806304"/>
            <a:ext cx="4457414" cy="923330"/>
          </a:xfrm>
          <a:prstGeom prst="rect">
            <a:avLst/>
          </a:prstGeom>
          <a:noFill/>
        </p:spPr>
        <p:txBody>
          <a:bodyPr wrap="square" lIns="0" tIns="0" rIns="0" bIns="0" rtlCol="0">
            <a:spAutoFit/>
          </a:bodyPr>
          <a:lstStyle/>
          <a:p>
            <a:pPr algn="l"/>
            <a:r>
              <a:rPr lang="en-US" sz="2000" dirty="0">
                <a:solidFill>
                  <a:schemeClr val="accent2">
                    <a:lumMod val="50000"/>
                  </a:schemeClr>
                </a:solidFill>
              </a:rPr>
              <a:t>Reliable Collection Libraries </a:t>
            </a:r>
          </a:p>
          <a:p>
            <a:pPr algn="l"/>
            <a:r>
              <a:rPr lang="en-US" sz="2000" dirty="0">
                <a:solidFill>
                  <a:schemeClr val="accent2">
                    <a:lumMod val="50000"/>
                  </a:schemeClr>
                </a:solidFill>
              </a:rPr>
              <a:t>Language-specific data structure APIs</a:t>
            </a:r>
          </a:p>
          <a:p>
            <a:pPr algn="l"/>
            <a:endParaRPr lang="en-US" sz="2000" dirty="0">
              <a:solidFill>
                <a:schemeClr val="accent2">
                  <a:lumMod val="50000"/>
                </a:schemeClr>
              </a:solidFill>
            </a:endParaRPr>
          </a:p>
        </p:txBody>
      </p:sp>
      <p:sp>
        <p:nvSpPr>
          <p:cNvPr id="16" name="Right Bracket 15">
            <a:extLst>
              <a:ext uri="{FF2B5EF4-FFF2-40B4-BE49-F238E27FC236}">
                <a16:creationId xmlns:a16="http://schemas.microsoft.com/office/drawing/2014/main" id="{3EC79A7C-C324-441C-A918-DC4C68E25129}"/>
              </a:ext>
            </a:extLst>
          </p:cNvPr>
          <p:cNvSpPr/>
          <p:nvPr/>
        </p:nvSpPr>
        <p:spPr>
          <a:xfrm>
            <a:off x="5894561" y="2188675"/>
            <a:ext cx="89025" cy="1969128"/>
          </a:xfrm>
          <a:prstGeom prst="rightBracke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AB447D-B24E-4064-B2EF-8EDFA86E9CD3}"/>
              </a:ext>
            </a:extLst>
          </p:cNvPr>
          <p:cNvCxnSpPr>
            <a:cxnSpLocks/>
          </p:cNvCxnSpPr>
          <p:nvPr/>
        </p:nvCxnSpPr>
        <p:spPr>
          <a:xfrm>
            <a:off x="1590675" y="4284647"/>
            <a:ext cx="9256131" cy="0"/>
          </a:xfrm>
          <a:prstGeom prst="line">
            <a:avLst/>
          </a:prstGeom>
          <a:ln w="12700">
            <a:solidFill>
              <a:schemeClr val="accent5">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8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Reliable Collections</a:t>
            </a:r>
          </a:p>
        </p:txBody>
      </p:sp>
      <p:sp>
        <p:nvSpPr>
          <p:cNvPr id="20" name="Text Placeholder 2">
            <a:extLst>
              <a:ext uri="{FF2B5EF4-FFF2-40B4-BE49-F238E27FC236}">
                <a16:creationId xmlns:a16="http://schemas.microsoft.com/office/drawing/2014/main" id="{269F153D-A1DC-4497-A5F6-0CE91C8C701B}"/>
              </a:ext>
            </a:extLst>
          </p:cNvPr>
          <p:cNvSpPr>
            <a:spLocks noGrp="1"/>
          </p:cNvSpPr>
          <p:nvPr>
            <p:ph type="body" sz="quarter" idx="10"/>
          </p:nvPr>
        </p:nvSpPr>
        <p:spPr>
          <a:xfrm>
            <a:off x="586390" y="1434370"/>
            <a:ext cx="11018520" cy="1686616"/>
          </a:xfrm>
        </p:spPr>
        <p:txBody>
          <a:bodyPr/>
          <a:lstStyle/>
          <a:p>
            <a:r>
              <a:rPr lang="en-US" dirty="0"/>
              <a:t>Separate lifecycle</a:t>
            </a:r>
          </a:p>
          <a:p>
            <a:pPr marL="685800" lvl="1" indent="-457200">
              <a:buFont typeface="Arial" panose="020B0604020202020204" pitchFamily="34" charset="0"/>
              <a:buChar char="•"/>
            </a:pPr>
            <a:r>
              <a:rPr lang="en-US" dirty="0"/>
              <a:t>Reliable Collections handle Service Fabric state machine events</a:t>
            </a:r>
          </a:p>
          <a:p>
            <a:pPr marL="685800" lvl="1" indent="-457200">
              <a:buFont typeface="Arial" panose="020B0604020202020204" pitchFamily="34" charset="0"/>
              <a:buChar char="•"/>
            </a:pPr>
            <a:r>
              <a:rPr lang="en-US" dirty="0"/>
              <a:t>Your service is stateful, but your code looks stateless</a:t>
            </a:r>
          </a:p>
          <a:p>
            <a:pPr marL="457200" indent="-457200">
              <a:buFont typeface="Arial" panose="020B0604020202020204" pitchFamily="34" charset="0"/>
              <a:buChar char="•"/>
            </a:pPr>
            <a:endParaRPr lang="en-US" dirty="0"/>
          </a:p>
        </p:txBody>
      </p:sp>
      <p:sp>
        <p:nvSpPr>
          <p:cNvPr id="14" name="Rectangle 13">
            <a:extLst>
              <a:ext uri="{FF2B5EF4-FFF2-40B4-BE49-F238E27FC236}">
                <a16:creationId xmlns:a16="http://schemas.microsoft.com/office/drawing/2014/main" id="{DC3E0F50-F64B-4514-BF28-17E2C74CD721}"/>
              </a:ext>
            </a:extLst>
          </p:cNvPr>
          <p:cNvSpPr/>
          <p:nvPr/>
        </p:nvSpPr>
        <p:spPr bwMode="auto">
          <a:xfrm>
            <a:off x="2387922" y="3105149"/>
            <a:ext cx="7416155" cy="2381251"/>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50000"/>
                  </a:schemeClr>
                </a:solidFill>
                <a:ea typeface="Segoe UI" pitchFamily="34" charset="0"/>
                <a:cs typeface="Segoe UI" pitchFamily="34" charset="0"/>
              </a:rPr>
              <a:t>Service Package</a:t>
            </a:r>
          </a:p>
        </p:txBody>
      </p:sp>
      <p:grpSp>
        <p:nvGrpSpPr>
          <p:cNvPr id="3" name="Group 2">
            <a:extLst>
              <a:ext uri="{FF2B5EF4-FFF2-40B4-BE49-F238E27FC236}">
                <a16:creationId xmlns:a16="http://schemas.microsoft.com/office/drawing/2014/main" id="{0078957E-7471-43A1-A674-895AAB658C3A}"/>
              </a:ext>
            </a:extLst>
          </p:cNvPr>
          <p:cNvGrpSpPr/>
          <p:nvPr/>
        </p:nvGrpSpPr>
        <p:grpSpPr>
          <a:xfrm>
            <a:off x="6607022" y="3627991"/>
            <a:ext cx="3020840" cy="1744110"/>
            <a:chOff x="6607022" y="3627991"/>
            <a:chExt cx="3020840" cy="1744110"/>
          </a:xfrm>
        </p:grpSpPr>
        <p:sp>
          <p:nvSpPr>
            <p:cNvPr id="13" name="Rectangle 12">
              <a:extLst>
                <a:ext uri="{FF2B5EF4-FFF2-40B4-BE49-F238E27FC236}">
                  <a16:creationId xmlns:a16="http://schemas.microsoft.com/office/drawing/2014/main" id="{7F40079F-39F7-4C2D-A24B-6A74BC7D850C}"/>
                </a:ext>
              </a:extLst>
            </p:cNvPr>
            <p:cNvSpPr/>
            <p:nvPr/>
          </p:nvSpPr>
          <p:spPr bwMode="auto">
            <a:xfrm>
              <a:off x="6607022" y="3627991"/>
              <a:ext cx="3020840" cy="1744110"/>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50000"/>
                    </a:schemeClr>
                  </a:solidFill>
                  <a:ea typeface="Segoe UI" pitchFamily="34" charset="0"/>
                  <a:cs typeface="Segoe UI" pitchFamily="34" charset="0"/>
                </a:rPr>
                <a:t>Reliable Collections Runtime</a:t>
              </a:r>
            </a:p>
          </p:txBody>
        </p:sp>
        <p:sp>
          <p:nvSpPr>
            <p:cNvPr id="16" name="arrow_11" title="Icon of a circle made of two curved arrows">
              <a:extLst>
                <a:ext uri="{FF2B5EF4-FFF2-40B4-BE49-F238E27FC236}">
                  <a16:creationId xmlns:a16="http://schemas.microsoft.com/office/drawing/2014/main" id="{107D87F6-7F89-4EC2-909C-B3D4F985A09C}"/>
                </a:ext>
              </a:extLst>
            </p:cNvPr>
            <p:cNvSpPr>
              <a:spLocks noChangeAspect="1" noEditPoints="1"/>
            </p:cNvSpPr>
            <p:nvPr/>
          </p:nvSpPr>
          <p:spPr bwMode="auto">
            <a:xfrm>
              <a:off x="7989241" y="4690248"/>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800" dirty="0">
                <a:solidFill>
                  <a:schemeClr val="accent2">
                    <a:lumMod val="50000"/>
                  </a:schemeClr>
                </a:solidFill>
              </a:endParaRPr>
            </a:p>
          </p:txBody>
        </p:sp>
        <p:sp>
          <p:nvSpPr>
            <p:cNvPr id="21" name="Rectangle 20">
              <a:extLst>
                <a:ext uri="{FF2B5EF4-FFF2-40B4-BE49-F238E27FC236}">
                  <a16:creationId xmlns:a16="http://schemas.microsoft.com/office/drawing/2014/main" id="{504837A3-435E-4A2B-A3D4-68216A13B5EB}"/>
                </a:ext>
              </a:extLst>
            </p:cNvPr>
            <p:cNvSpPr/>
            <p:nvPr/>
          </p:nvSpPr>
          <p:spPr bwMode="auto">
            <a:xfrm>
              <a:off x="6786203" y="4173604"/>
              <a:ext cx="2697932" cy="1033284"/>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Stateful lifecycle</a:t>
              </a:r>
            </a:p>
          </p:txBody>
        </p:sp>
      </p:grpSp>
      <p:sp>
        <p:nvSpPr>
          <p:cNvPr id="8" name="Arrow: Left-Right 7">
            <a:extLst>
              <a:ext uri="{FF2B5EF4-FFF2-40B4-BE49-F238E27FC236}">
                <a16:creationId xmlns:a16="http://schemas.microsoft.com/office/drawing/2014/main" id="{17D1E26D-31D3-4D69-A763-F1FDA47910A2}"/>
              </a:ext>
            </a:extLst>
          </p:cNvPr>
          <p:cNvSpPr/>
          <p:nvPr/>
        </p:nvSpPr>
        <p:spPr bwMode="auto">
          <a:xfrm>
            <a:off x="5632127" y="4831126"/>
            <a:ext cx="835907"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chemeClr val="accent2">
                  <a:lumMod val="50000"/>
                </a:schemeClr>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B7E0203F-47FB-47BD-A922-D8E2AE35900C}"/>
              </a:ext>
            </a:extLst>
          </p:cNvPr>
          <p:cNvGrpSpPr/>
          <p:nvPr/>
        </p:nvGrpSpPr>
        <p:grpSpPr>
          <a:xfrm>
            <a:off x="2547861" y="3627989"/>
            <a:ext cx="2949165" cy="1744111"/>
            <a:chOff x="2547861" y="3627989"/>
            <a:chExt cx="2949165" cy="1744111"/>
          </a:xfrm>
        </p:grpSpPr>
        <p:sp>
          <p:nvSpPr>
            <p:cNvPr id="15" name="Rectangle 14">
              <a:extLst>
                <a:ext uri="{FF2B5EF4-FFF2-40B4-BE49-F238E27FC236}">
                  <a16:creationId xmlns:a16="http://schemas.microsoft.com/office/drawing/2014/main" id="{4242D722-F275-4C7C-9B3C-1A890C361E8E}"/>
                </a:ext>
              </a:extLst>
            </p:cNvPr>
            <p:cNvSpPr/>
            <p:nvPr/>
          </p:nvSpPr>
          <p:spPr bwMode="auto">
            <a:xfrm>
              <a:off x="2707865" y="4173604"/>
              <a:ext cx="2629156" cy="1033284"/>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 APIs</a:t>
              </a:r>
            </a:p>
          </p:txBody>
        </p:sp>
        <p:sp>
          <p:nvSpPr>
            <p:cNvPr id="22" name="Relationship_F003" title="Icon of three boxes connected by lines">
              <a:extLst>
                <a:ext uri="{FF2B5EF4-FFF2-40B4-BE49-F238E27FC236}">
                  <a16:creationId xmlns:a16="http://schemas.microsoft.com/office/drawing/2014/main" id="{22451C2A-8E3D-4A04-86AB-822A92A085CF}"/>
                </a:ext>
              </a:extLst>
            </p:cNvPr>
            <p:cNvSpPr>
              <a:spLocks noChangeAspect="1" noEditPoints="1"/>
            </p:cNvSpPr>
            <p:nvPr/>
          </p:nvSpPr>
          <p:spPr bwMode="auto">
            <a:xfrm>
              <a:off x="3847932" y="4690246"/>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solidFill>
                  <a:schemeClr val="accent2">
                    <a:lumMod val="50000"/>
                  </a:schemeClr>
                </a:solidFill>
              </a:endParaRPr>
            </a:p>
          </p:txBody>
        </p:sp>
        <p:sp>
          <p:nvSpPr>
            <p:cNvPr id="23" name="Rectangle 22">
              <a:extLst>
                <a:ext uri="{FF2B5EF4-FFF2-40B4-BE49-F238E27FC236}">
                  <a16:creationId xmlns:a16="http://schemas.microsoft.com/office/drawing/2014/main" id="{F5816723-532F-4B44-A7B0-EB754694AE85}"/>
                </a:ext>
              </a:extLst>
            </p:cNvPr>
            <p:cNvSpPr/>
            <p:nvPr/>
          </p:nvSpPr>
          <p:spPr bwMode="auto">
            <a:xfrm>
              <a:off x="2547861" y="3627989"/>
              <a:ext cx="2949165" cy="1744111"/>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50000"/>
                    </a:schemeClr>
                  </a:solidFill>
                  <a:ea typeface="Segoe UI" pitchFamily="34" charset="0"/>
                  <a:cs typeface="Segoe UI" pitchFamily="34" charset="0"/>
                </a:rPr>
                <a:t>Your Application Code</a:t>
              </a:r>
            </a:p>
          </p:txBody>
        </p:sp>
      </p:grpSp>
      <p:sp>
        <p:nvSpPr>
          <p:cNvPr id="12" name="Rectangle 11">
            <a:extLst>
              <a:ext uri="{FF2B5EF4-FFF2-40B4-BE49-F238E27FC236}">
                <a16:creationId xmlns:a16="http://schemas.microsoft.com/office/drawing/2014/main" id="{84578D71-5F31-404E-ABBA-33E9AD452322}"/>
              </a:ext>
            </a:extLst>
          </p:cNvPr>
          <p:cNvSpPr/>
          <p:nvPr/>
        </p:nvSpPr>
        <p:spPr bwMode="auto">
          <a:xfrm>
            <a:off x="2387923" y="6151355"/>
            <a:ext cx="7416154" cy="498889"/>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Fabric runtime</a:t>
            </a:r>
          </a:p>
        </p:txBody>
      </p:sp>
      <p:sp>
        <p:nvSpPr>
          <p:cNvPr id="18" name="Arrow: Left-Right 17">
            <a:extLst>
              <a:ext uri="{FF2B5EF4-FFF2-40B4-BE49-F238E27FC236}">
                <a16:creationId xmlns:a16="http://schemas.microsoft.com/office/drawing/2014/main" id="{47F676AC-EEA8-4740-B2D1-5E1992BF4863}"/>
              </a:ext>
            </a:extLst>
          </p:cNvPr>
          <p:cNvSpPr/>
          <p:nvPr/>
        </p:nvSpPr>
        <p:spPr bwMode="auto">
          <a:xfrm rot="16200000">
            <a:off x="7692071" y="5533659"/>
            <a:ext cx="944468" cy="298765"/>
          </a:xfrm>
          <a:prstGeom prst="leftRightArrow">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chemeClr val="accent2">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2422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7">
            <a:extLst>
              <a:ext uri="{FF2B5EF4-FFF2-40B4-BE49-F238E27FC236}">
                <a16:creationId xmlns:a16="http://schemas.microsoft.com/office/drawing/2014/main" id="{3ACDF643-E268-45CA-ADE8-8E74B32FB950}"/>
              </a:ext>
            </a:extLst>
          </p:cNvPr>
          <p:cNvGrpSpPr/>
          <p:nvPr/>
        </p:nvGrpSpPr>
        <p:grpSpPr>
          <a:xfrm>
            <a:off x="-221782" y="4494887"/>
            <a:ext cx="12896211" cy="2694796"/>
            <a:chOff x="-359166" y="3595461"/>
            <a:chExt cx="13154807" cy="2748832"/>
          </a:xfrm>
        </p:grpSpPr>
        <p:grpSp>
          <p:nvGrpSpPr>
            <p:cNvPr id="280" name="Group 279">
              <a:extLst>
                <a:ext uri="{FF2B5EF4-FFF2-40B4-BE49-F238E27FC236}">
                  <a16:creationId xmlns:a16="http://schemas.microsoft.com/office/drawing/2014/main" id="{E8310034-1BE8-4116-A30E-7EC7FEC2E080}"/>
                </a:ext>
              </a:extLst>
            </p:cNvPr>
            <p:cNvGrpSpPr/>
            <p:nvPr/>
          </p:nvGrpSpPr>
          <p:grpSpPr>
            <a:xfrm>
              <a:off x="-359166" y="4877425"/>
              <a:ext cx="13154807" cy="1466868"/>
              <a:chOff x="-359166" y="1894404"/>
              <a:chExt cx="13154807" cy="1466868"/>
            </a:xfrm>
          </p:grpSpPr>
          <p:grpSp>
            <p:nvGrpSpPr>
              <p:cNvPr id="454" name="Group 453">
                <a:extLst>
                  <a:ext uri="{FF2B5EF4-FFF2-40B4-BE49-F238E27FC236}">
                    <a16:creationId xmlns:a16="http://schemas.microsoft.com/office/drawing/2014/main" id="{81460BBC-713C-4EC0-BB9F-8FE6941255C6}"/>
                  </a:ext>
                </a:extLst>
              </p:cNvPr>
              <p:cNvGrpSpPr/>
              <p:nvPr/>
            </p:nvGrpSpPr>
            <p:grpSpPr>
              <a:xfrm>
                <a:off x="166743" y="2868963"/>
                <a:ext cx="12106163" cy="492309"/>
                <a:chOff x="166743" y="3220231"/>
                <a:chExt cx="12106163" cy="492309"/>
              </a:xfrm>
              <a:noFill/>
            </p:grpSpPr>
            <p:sp>
              <p:nvSpPr>
                <p:cNvPr id="496" name="Hexagon 495">
                  <a:extLst>
                    <a:ext uri="{FF2B5EF4-FFF2-40B4-BE49-F238E27FC236}">
                      <a16:creationId xmlns:a16="http://schemas.microsoft.com/office/drawing/2014/main" id="{69987455-3D75-4E0B-B66C-1A7232C9B1AE}"/>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id="{0B991C23-1BC6-47C3-A162-F084DFA4245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a16="http://schemas.microsoft.com/office/drawing/2014/main" id="{A9899071-484A-47C2-B988-03B018788002}"/>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a16="http://schemas.microsoft.com/office/drawing/2014/main" id="{E7AC10B4-640A-437F-9D5E-9D1FFE2282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a16="http://schemas.microsoft.com/office/drawing/2014/main" id="{6CF0986F-B7A1-44B3-861C-B63D7362C6E0}"/>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a16="http://schemas.microsoft.com/office/drawing/2014/main" id="{322C0763-4723-4354-B463-C45A09CFDDB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a16="http://schemas.microsoft.com/office/drawing/2014/main" id="{5BB0CBBF-E2F3-4146-A3F1-195A23438D10}"/>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a16="http://schemas.microsoft.com/office/drawing/2014/main" id="{BAE5CC24-7674-4817-A982-02103837AFFA}"/>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a16="http://schemas.microsoft.com/office/drawing/2014/main" id="{43B31AF2-6A8E-4779-90C4-BE19352E5C4B}"/>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Hexagon 504">
                  <a:extLst>
                    <a:ext uri="{FF2B5EF4-FFF2-40B4-BE49-F238E27FC236}">
                      <a16:creationId xmlns:a16="http://schemas.microsoft.com/office/drawing/2014/main" id="{2595764C-030B-4D0D-BBCB-1A0091B58B5E}"/>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a16="http://schemas.microsoft.com/office/drawing/2014/main" id="{B31C39DB-9158-4671-9435-FD1BD08B761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a16="http://schemas.microsoft.com/office/drawing/2014/main" id="{B6C68820-C374-4FE3-B5BE-D61EC087CDE1}"/>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5" name="Group 454">
                <a:extLst>
                  <a:ext uri="{FF2B5EF4-FFF2-40B4-BE49-F238E27FC236}">
                    <a16:creationId xmlns:a16="http://schemas.microsoft.com/office/drawing/2014/main" id="{88639934-9374-4F43-B438-EC5146CDC229}"/>
                  </a:ext>
                </a:extLst>
              </p:cNvPr>
              <p:cNvGrpSpPr/>
              <p:nvPr/>
            </p:nvGrpSpPr>
            <p:grpSpPr>
              <a:xfrm>
                <a:off x="-359166" y="1894404"/>
                <a:ext cx="12106163" cy="492309"/>
                <a:chOff x="-359166" y="1894404"/>
                <a:chExt cx="12106163" cy="492309"/>
              </a:xfrm>
            </p:grpSpPr>
            <p:sp>
              <p:nvSpPr>
                <p:cNvPr id="484" name="Hexagon 483">
                  <a:extLst>
                    <a:ext uri="{FF2B5EF4-FFF2-40B4-BE49-F238E27FC236}">
                      <a16:creationId xmlns:a16="http://schemas.microsoft.com/office/drawing/2014/main" id="{CA1F35B6-BA47-48A5-A5A0-1A909FFA65DB}"/>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id="{A3353996-7466-497B-8759-D609F831147E}"/>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a16="http://schemas.microsoft.com/office/drawing/2014/main" id="{4ACF03CF-0340-4C6B-B22C-CA84A5FB6817}"/>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id="{60CC02E1-C48C-47EC-B86C-2BBB7CCC1C8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id="{85513372-B5D0-47E7-B243-E304FAB8A70C}"/>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id="{6FD16D9D-EF89-4BB6-8270-3CEA67DFCC20}"/>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id="{CFB9C89F-2023-4A24-8924-A569B28B231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id="{8793900B-3C5C-4AC7-96F3-AF041254BF26}"/>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id="{2A0CF86D-0D02-4854-BB45-3121B3D8D479}"/>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a16="http://schemas.microsoft.com/office/drawing/2014/main" id="{34684C85-EF26-4AC3-AD4C-A9984341694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id="{3297FBA1-8283-46B1-9E6A-E7F5AEE0DEBA}"/>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id="{1C231D4F-918A-4553-9066-1750B904301B}"/>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6" name="Group 455">
                <a:extLst>
                  <a:ext uri="{FF2B5EF4-FFF2-40B4-BE49-F238E27FC236}">
                    <a16:creationId xmlns:a16="http://schemas.microsoft.com/office/drawing/2014/main" id="{5225FDA5-5406-4473-B414-7E9675F81895}"/>
                  </a:ext>
                </a:extLst>
              </p:cNvPr>
              <p:cNvGrpSpPr/>
              <p:nvPr/>
            </p:nvGrpSpPr>
            <p:grpSpPr>
              <a:xfrm>
                <a:off x="166743" y="2231934"/>
                <a:ext cx="12106163" cy="492309"/>
                <a:chOff x="166743" y="2231934"/>
                <a:chExt cx="12106163" cy="492309"/>
              </a:xfrm>
            </p:grpSpPr>
            <p:sp>
              <p:nvSpPr>
                <p:cNvPr id="472" name="Hexagon 471">
                  <a:extLst>
                    <a:ext uri="{FF2B5EF4-FFF2-40B4-BE49-F238E27FC236}">
                      <a16:creationId xmlns:a16="http://schemas.microsoft.com/office/drawing/2014/main" id="{0A898783-A511-4E02-AE9C-492B5D3D6AE9}"/>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a16="http://schemas.microsoft.com/office/drawing/2014/main" id="{66EB0806-2985-40E5-A4DB-0E28AE6FFE9E}"/>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Hexagon 473">
                  <a:extLst>
                    <a:ext uri="{FF2B5EF4-FFF2-40B4-BE49-F238E27FC236}">
                      <a16:creationId xmlns:a16="http://schemas.microsoft.com/office/drawing/2014/main" id="{EEEA4A46-5542-403A-821F-C0F35F2DFF7C}"/>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a16="http://schemas.microsoft.com/office/drawing/2014/main" id="{104BD9EF-550C-4673-A727-F40F5897161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a16="http://schemas.microsoft.com/office/drawing/2014/main" id="{053C91A7-3FE7-424B-8000-148E23890FC1}"/>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a16="http://schemas.microsoft.com/office/drawing/2014/main" id="{DEC4E690-9858-4FD3-A655-0D3ED1EE4183}"/>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a16="http://schemas.microsoft.com/office/drawing/2014/main" id="{A1F92765-FB9D-4600-8634-10FD6C581909}"/>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a16="http://schemas.microsoft.com/office/drawing/2014/main" id="{45C14BD9-50B0-401C-BA77-20AF957E1ABE}"/>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a16="http://schemas.microsoft.com/office/drawing/2014/main" id="{D13AEE80-3B1C-4E4F-B37E-E13E023FD0B3}"/>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a16="http://schemas.microsoft.com/office/drawing/2014/main" id="{C979B4CB-0455-449E-AEF2-4714F02FAC00}"/>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id="{8CE2082B-C773-4484-B455-D27B4724787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id="{C77218C4-71D0-4D89-A258-6F9E2CB2E14F}"/>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7" name="Hexagon 456">
                <a:extLst>
                  <a:ext uri="{FF2B5EF4-FFF2-40B4-BE49-F238E27FC236}">
                    <a16:creationId xmlns:a16="http://schemas.microsoft.com/office/drawing/2014/main" id="{E469044C-6DFF-4A1D-8F75-68F78D10AA1B}"/>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8" name="Group 457">
                <a:extLst>
                  <a:ext uri="{FF2B5EF4-FFF2-40B4-BE49-F238E27FC236}">
                    <a16:creationId xmlns:a16="http://schemas.microsoft.com/office/drawing/2014/main" id="{A8559991-7C04-42C8-9382-60664B62E446}"/>
                  </a:ext>
                </a:extLst>
              </p:cNvPr>
              <p:cNvGrpSpPr/>
              <p:nvPr/>
            </p:nvGrpSpPr>
            <p:grpSpPr>
              <a:xfrm>
                <a:off x="-359166" y="2546046"/>
                <a:ext cx="12106163" cy="492309"/>
                <a:chOff x="-359166" y="2546046"/>
                <a:chExt cx="12106163" cy="492309"/>
              </a:xfrm>
            </p:grpSpPr>
            <p:sp>
              <p:nvSpPr>
                <p:cNvPr id="460" name="Hexagon 459">
                  <a:extLst>
                    <a:ext uri="{FF2B5EF4-FFF2-40B4-BE49-F238E27FC236}">
                      <a16:creationId xmlns:a16="http://schemas.microsoft.com/office/drawing/2014/main" id="{8BC6D57D-31C2-487C-B4BA-6A3D68429B3C}"/>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id="{CB259829-85AE-4D0B-8493-F35265DC61EE}"/>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Hexagon 461">
                  <a:extLst>
                    <a:ext uri="{FF2B5EF4-FFF2-40B4-BE49-F238E27FC236}">
                      <a16:creationId xmlns:a16="http://schemas.microsoft.com/office/drawing/2014/main" id="{93E3AD4F-409E-49A8-95A1-3396F334599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a16="http://schemas.microsoft.com/office/drawing/2014/main" id="{C781A108-7964-4DF9-B284-74838D21D3EF}"/>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a16="http://schemas.microsoft.com/office/drawing/2014/main" id="{9C1FF0E0-CAA9-4935-8B12-09B7FE79F3D5}"/>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a16="http://schemas.microsoft.com/office/drawing/2014/main" id="{355C27F9-2CA4-43C3-9F56-D82BAC3EF860}"/>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a16="http://schemas.microsoft.com/office/drawing/2014/main" id="{F6D873C5-336A-4D53-A4D3-6F9F6CE9AC01}"/>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a16="http://schemas.microsoft.com/office/drawing/2014/main" id="{1E360F7E-87BC-42B8-9A94-F315D6A21243}"/>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a16="http://schemas.microsoft.com/office/drawing/2014/main" id="{3EF0861A-C3FA-49E8-BEA4-939B88D64990}"/>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a16="http://schemas.microsoft.com/office/drawing/2014/main" id="{A1DFA8D8-A3D7-4B7D-9EF0-60B0F3EB6077}"/>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a16="http://schemas.microsoft.com/office/drawing/2014/main" id="{0E4DFB0F-84EC-452D-8896-7413A0AD613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a16="http://schemas.microsoft.com/office/drawing/2014/main" id="{35BAFAF2-6400-4E39-A23D-1DABB796EDDA}"/>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9" name="Hexagon 458">
                <a:extLst>
                  <a:ext uri="{FF2B5EF4-FFF2-40B4-BE49-F238E27FC236}">
                    <a16:creationId xmlns:a16="http://schemas.microsoft.com/office/drawing/2014/main" id="{A7CED481-5909-4AE4-B71D-DC645B3E5F68}"/>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FB35D6EE-6776-485D-B112-E1FD130B7377}"/>
                </a:ext>
              </a:extLst>
            </p:cNvPr>
            <p:cNvGrpSpPr/>
            <p:nvPr/>
          </p:nvGrpSpPr>
          <p:grpSpPr>
            <a:xfrm>
              <a:off x="-359166" y="3595461"/>
              <a:ext cx="13154807" cy="1466868"/>
              <a:chOff x="-359166" y="1894404"/>
              <a:chExt cx="13154807" cy="1466868"/>
            </a:xfrm>
          </p:grpSpPr>
          <p:grpSp>
            <p:nvGrpSpPr>
              <p:cNvPr id="282" name="Group 281">
                <a:extLst>
                  <a:ext uri="{FF2B5EF4-FFF2-40B4-BE49-F238E27FC236}">
                    <a16:creationId xmlns:a16="http://schemas.microsoft.com/office/drawing/2014/main" id="{64ABFCF2-894C-4383-9440-2A8D2671CD4F}"/>
                  </a:ext>
                </a:extLst>
              </p:cNvPr>
              <p:cNvGrpSpPr/>
              <p:nvPr/>
            </p:nvGrpSpPr>
            <p:grpSpPr>
              <a:xfrm>
                <a:off x="166743" y="2868963"/>
                <a:ext cx="12106163" cy="492309"/>
                <a:chOff x="166743" y="3220231"/>
                <a:chExt cx="12106163" cy="492309"/>
              </a:xfrm>
              <a:noFill/>
            </p:grpSpPr>
            <p:sp>
              <p:nvSpPr>
                <p:cNvPr id="442" name="Hexagon 441">
                  <a:extLst>
                    <a:ext uri="{FF2B5EF4-FFF2-40B4-BE49-F238E27FC236}">
                      <a16:creationId xmlns:a16="http://schemas.microsoft.com/office/drawing/2014/main" id="{666037EC-69DC-4F2B-8858-DE741067CCC7}"/>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id="{49742267-8C01-4DD7-A91C-739B5BABDDC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Hexagon 443">
                  <a:extLst>
                    <a:ext uri="{FF2B5EF4-FFF2-40B4-BE49-F238E27FC236}">
                      <a16:creationId xmlns:a16="http://schemas.microsoft.com/office/drawing/2014/main" id="{EDF148C1-67EC-4F9F-B202-3F8C0CCD1A3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a16="http://schemas.microsoft.com/office/drawing/2014/main" id="{F3FAB0F9-1519-4B2A-9280-3A47F3F16F36}"/>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Hexagon 445">
                  <a:extLst>
                    <a:ext uri="{FF2B5EF4-FFF2-40B4-BE49-F238E27FC236}">
                      <a16:creationId xmlns:a16="http://schemas.microsoft.com/office/drawing/2014/main" id="{2FD438F0-FD65-47B7-A05F-DDEBE3E2EB0F}"/>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Hexagon 446">
                  <a:extLst>
                    <a:ext uri="{FF2B5EF4-FFF2-40B4-BE49-F238E27FC236}">
                      <a16:creationId xmlns:a16="http://schemas.microsoft.com/office/drawing/2014/main" id="{151737DC-0427-4B23-92E7-CEA54D506F8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8" name="Hexagon 447">
                  <a:extLst>
                    <a:ext uri="{FF2B5EF4-FFF2-40B4-BE49-F238E27FC236}">
                      <a16:creationId xmlns:a16="http://schemas.microsoft.com/office/drawing/2014/main" id="{EC8FBFC1-3B4A-4270-9274-ED513DA5540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Hexagon 448">
                  <a:extLst>
                    <a:ext uri="{FF2B5EF4-FFF2-40B4-BE49-F238E27FC236}">
                      <a16:creationId xmlns:a16="http://schemas.microsoft.com/office/drawing/2014/main" id="{7652CED4-0618-4123-A876-77D21420D593}"/>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a16="http://schemas.microsoft.com/office/drawing/2014/main" id="{E57286C5-D9D7-4C64-BEC7-E01BC7623BD2}"/>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id="{930E294D-BE15-403C-A969-3E38499EFC59}"/>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id="{ACB6873D-ADA9-4A1A-AACE-EA5C24B6B8B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id="{C828B65D-6762-4B8E-9F6D-5DEF87FC4807}"/>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3" name="Group 282">
                <a:extLst>
                  <a:ext uri="{FF2B5EF4-FFF2-40B4-BE49-F238E27FC236}">
                    <a16:creationId xmlns:a16="http://schemas.microsoft.com/office/drawing/2014/main" id="{F114655E-F8C4-4978-A515-193A2880C806}"/>
                  </a:ext>
                </a:extLst>
              </p:cNvPr>
              <p:cNvGrpSpPr/>
              <p:nvPr/>
            </p:nvGrpSpPr>
            <p:grpSpPr>
              <a:xfrm>
                <a:off x="689478" y="1894404"/>
                <a:ext cx="11057519" cy="492309"/>
                <a:chOff x="689478" y="1894404"/>
                <a:chExt cx="11057519" cy="492309"/>
              </a:xfrm>
            </p:grpSpPr>
            <p:sp>
              <p:nvSpPr>
                <p:cNvPr id="438" name="Hexagon 437">
                  <a:extLst>
                    <a:ext uri="{FF2B5EF4-FFF2-40B4-BE49-F238E27FC236}">
                      <a16:creationId xmlns:a16="http://schemas.microsoft.com/office/drawing/2014/main" id="{C530ABB2-2CD1-498D-BA55-B1388F9AED57}"/>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id="{7271B5DA-4A89-48B5-8EF8-7013303C41BF}"/>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id="{13106D72-8B7E-494C-9658-A2683CDF1F45}"/>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6E18328F-954C-46F3-9089-E842AF2975B0}"/>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0B6ECEA6-D337-4CAF-84C7-52746BDBB93E}"/>
                  </a:ext>
                </a:extLst>
              </p:cNvPr>
              <p:cNvGrpSpPr/>
              <p:nvPr/>
            </p:nvGrpSpPr>
            <p:grpSpPr>
              <a:xfrm>
                <a:off x="166743" y="2231934"/>
                <a:ext cx="12106163" cy="492309"/>
                <a:chOff x="166743" y="2231934"/>
                <a:chExt cx="12106163" cy="492309"/>
              </a:xfrm>
            </p:grpSpPr>
            <p:sp>
              <p:nvSpPr>
                <p:cNvPr id="358" name="Hexagon 357">
                  <a:extLst>
                    <a:ext uri="{FF2B5EF4-FFF2-40B4-BE49-F238E27FC236}">
                      <a16:creationId xmlns:a16="http://schemas.microsoft.com/office/drawing/2014/main" id="{068344E5-0FAC-458B-9D5B-10E3C4B96D62}"/>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id="{5F60CBBB-0DFF-4527-A452-98919241CEE6}"/>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id="{79ED7A62-88C5-4F85-B080-897D82343044}"/>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Hexagon 431">
                  <a:extLst>
                    <a:ext uri="{FF2B5EF4-FFF2-40B4-BE49-F238E27FC236}">
                      <a16:creationId xmlns:a16="http://schemas.microsoft.com/office/drawing/2014/main" id="{718BF235-9F86-4BC5-B33F-F5C2405EB275}"/>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a16="http://schemas.microsoft.com/office/drawing/2014/main" id="{92ED66AB-C09C-4EDF-A635-83B87AA2C68C}"/>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a16="http://schemas.microsoft.com/office/drawing/2014/main" id="{9C57D134-B2CF-4C06-AC6B-D6D6BFCA2B7C}"/>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a16="http://schemas.microsoft.com/office/drawing/2014/main" id="{39822025-32F5-4C42-BBC4-C1C6AA78D94F}"/>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a16="http://schemas.microsoft.com/office/drawing/2014/main" id="{F88F3875-E467-42E6-81C0-3F2ABF599485}"/>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a16="http://schemas.microsoft.com/office/drawing/2014/main" id="{ED94D50C-A937-4800-BDB9-F640358E7ECA}"/>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0446FAD8-B156-4F8C-A1B6-46290D3CC2FD}"/>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C15B2B2D-967B-485B-A855-5B52A124A831}"/>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Hexagon 291">
                  <a:extLst>
                    <a:ext uri="{FF2B5EF4-FFF2-40B4-BE49-F238E27FC236}">
                      <a16:creationId xmlns:a16="http://schemas.microsoft.com/office/drawing/2014/main" id="{03E76456-F3BC-456F-8EF1-2777FA11B0E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Hexagon 292">
                  <a:extLst>
                    <a:ext uri="{FF2B5EF4-FFF2-40B4-BE49-F238E27FC236}">
                      <a16:creationId xmlns:a16="http://schemas.microsoft.com/office/drawing/2014/main" id="{1D8EA871-EEE2-4C50-BE5B-02478ACC7E47}"/>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Hexagon 293">
                  <a:extLst>
                    <a:ext uri="{FF2B5EF4-FFF2-40B4-BE49-F238E27FC236}">
                      <a16:creationId xmlns:a16="http://schemas.microsoft.com/office/drawing/2014/main" id="{D9F10EB6-71C2-49F3-AB19-732B5731F530}"/>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Hexagon 297">
                  <a:extLst>
                    <a:ext uri="{FF2B5EF4-FFF2-40B4-BE49-F238E27FC236}">
                      <a16:creationId xmlns:a16="http://schemas.microsoft.com/office/drawing/2014/main" id="{A307179F-8D52-4F20-9D84-86150AB66549}"/>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Hexagon 305">
                  <a:extLst>
                    <a:ext uri="{FF2B5EF4-FFF2-40B4-BE49-F238E27FC236}">
                      <a16:creationId xmlns:a16="http://schemas.microsoft.com/office/drawing/2014/main" id="{4D11814B-C464-4D34-9753-DAAB56B8771F}"/>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Hexagon 306">
                  <a:extLst>
                    <a:ext uri="{FF2B5EF4-FFF2-40B4-BE49-F238E27FC236}">
                      <a16:creationId xmlns:a16="http://schemas.microsoft.com/office/drawing/2014/main" id="{BFFED14C-A3B4-43BD-BC6E-10A6584511B8}"/>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Hexagon 307">
                  <a:extLst>
                    <a:ext uri="{FF2B5EF4-FFF2-40B4-BE49-F238E27FC236}">
                      <a16:creationId xmlns:a16="http://schemas.microsoft.com/office/drawing/2014/main" id="{94EE3A96-5B5E-4252-B6F9-1C6FB55F3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a16="http://schemas.microsoft.com/office/drawing/2014/main" id="{3814D318-CC12-4EF1-AAF5-E67EB55FF250}"/>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a16="http://schemas.microsoft.com/office/drawing/2014/main" id="{D9523DB1-BA59-4E15-882B-85E6119DB86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a16="http://schemas.microsoft.com/office/drawing/2014/main" id="{CFBFD156-5B30-4CE5-AE89-0CDC2F17CE09}"/>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CD60A910-1CD1-4D63-89E3-4FB8897DB0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99" name="Oval 298">
            <a:extLst>
              <a:ext uri="{FF2B5EF4-FFF2-40B4-BE49-F238E27FC236}">
                <a16:creationId xmlns:a16="http://schemas.microsoft.com/office/drawing/2014/main" id="{4F16EEC5-BA3B-4DF6-93B9-90EE3EDE873D}"/>
              </a:ext>
            </a:extLst>
          </p:cNvPr>
          <p:cNvSpPr/>
          <p:nvPr/>
        </p:nvSpPr>
        <p:spPr bwMode="auto">
          <a:xfrm>
            <a:off x="3520822" y="4303312"/>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8928" y="266415"/>
            <a:ext cx="11655840" cy="899537"/>
          </a:xfrm>
        </p:spPr>
        <p:txBody>
          <a:bodyPr/>
          <a:lstStyle/>
          <a:p>
            <a:r>
              <a:rPr lang="en-US" dirty="0">
                <a:solidFill>
                  <a:schemeClr val="tx1"/>
                </a:solidFill>
                <a:cs typeface="Segoe UI Semibold" panose="020B0702040204020203" pitchFamily="34" charset="0"/>
              </a:rPr>
              <a:t>Build: data-aware microservices </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48"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12102" y="2002429"/>
            <a:ext cx="11367796" cy="1323361"/>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a:t>
                </a:r>
              </a:p>
              <a:p>
                <a:pPr lvl="0" algn="ctr">
                  <a:lnSpc>
                    <a:spcPct val="100000"/>
                  </a:lnSpc>
                  <a:defRPr/>
                </a:pPr>
                <a:r>
                  <a:rPr lang="en-US" sz="1372" dirty="0"/>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a:t>
                </a:r>
              </a:p>
              <a:p>
                <a:pPr lvl="0" algn="ctr">
                  <a:lnSpc>
                    <a:spcPct val="100000"/>
                  </a:lnSpc>
                  <a:defRPr/>
                </a:pPr>
                <a:r>
                  <a:rPr lang="en-US" sz="1372" dirty="0"/>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15636" y="3947062"/>
            <a:ext cx="11360728" cy="217960"/>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87880" bIns="43940" numCol="1" spcCol="0" rtlCol="0" fromWordArt="0" anchor="ctr" anchorCtr="0" forceAA="0" compatLnSpc="1">
            <a:prstTxWarp prst="textNoShape">
              <a:avLst/>
            </a:prstTxWarp>
            <a:noAutofit/>
          </a:bodyPr>
          <a:lstStyle/>
          <a:p>
            <a:pPr algn="ctr"/>
            <a:endParaRPr lang="en-US" sz="1730"/>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8144"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65189"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084725"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04261" y="2585169"/>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323797"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6943333"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562868" y="2585170"/>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182406"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0839398" y="2087061"/>
            <a:ext cx="345014" cy="337532"/>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285953" y="2069539"/>
            <a:ext cx="495615" cy="372575"/>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160370" y="2066606"/>
            <a:ext cx="421804" cy="422992"/>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881542" y="2029205"/>
            <a:ext cx="561720" cy="454534"/>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521326" y="2053002"/>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32507" y="2059800"/>
            <a:ext cx="459411" cy="45582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686143" y="2021465"/>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70">
            <a:extLst>
              <a:ext uri="{FF2B5EF4-FFF2-40B4-BE49-F238E27FC236}">
                <a16:creationId xmlns:a16="http://schemas.microsoft.com/office/drawing/2014/main" id="{C04082AE-3D01-4EFC-BAA5-F22AB0ABCC8C}"/>
              </a:ext>
            </a:extLst>
          </p:cNvPr>
          <p:cNvSpPr/>
          <p:nvPr/>
        </p:nvSpPr>
        <p:spPr bwMode="auto">
          <a:xfrm>
            <a:off x="3861562" y="1681974"/>
            <a:ext cx="7909959"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sp>
        <p:nvSpPr>
          <p:cNvPr id="160" name="Oval 19">
            <a:extLst>
              <a:ext uri="{FF2B5EF4-FFF2-40B4-BE49-F238E27FC236}">
                <a16:creationId xmlns:a16="http://schemas.microsoft.com/office/drawing/2014/main" id="{5772A8CE-1ABE-439E-9EE4-32B6E0048446}"/>
              </a:ext>
            </a:extLst>
          </p:cNvPr>
          <p:cNvSpPr>
            <a:spLocks noChangeArrowheads="1"/>
          </p:cNvSpPr>
          <p:nvPr/>
        </p:nvSpPr>
        <p:spPr bwMode="auto">
          <a:xfrm>
            <a:off x="11091721" y="321779"/>
            <a:ext cx="760147" cy="77766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sp>
        <p:nvSpPr>
          <p:cNvPr id="161" name="Freeform 56">
            <a:extLst>
              <a:ext uri="{FF2B5EF4-FFF2-40B4-BE49-F238E27FC236}">
                <a16:creationId xmlns:a16="http://schemas.microsoft.com/office/drawing/2014/main" id="{DC5786B6-D930-4D11-8088-18D887E7C06F}"/>
              </a:ext>
            </a:extLst>
          </p:cNvPr>
          <p:cNvSpPr>
            <a:spLocks/>
          </p:cNvSpPr>
          <p:nvPr/>
        </p:nvSpPr>
        <p:spPr bwMode="auto">
          <a:xfrm>
            <a:off x="11284390" y="555769"/>
            <a:ext cx="374811" cy="309679"/>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2" name="Line 57">
            <a:extLst>
              <a:ext uri="{FF2B5EF4-FFF2-40B4-BE49-F238E27FC236}">
                <a16:creationId xmlns:a16="http://schemas.microsoft.com/office/drawing/2014/main" id="{428518AF-2D41-4251-9D11-EC919674E615}"/>
              </a:ext>
            </a:extLst>
          </p:cNvPr>
          <p:cNvSpPr>
            <a:spLocks noChangeShapeType="1"/>
          </p:cNvSpPr>
          <p:nvPr/>
        </p:nvSpPr>
        <p:spPr bwMode="auto">
          <a:xfrm>
            <a:off x="11284390" y="633010"/>
            <a:ext cx="374811"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3" name="Oval 58">
            <a:extLst>
              <a:ext uri="{FF2B5EF4-FFF2-40B4-BE49-F238E27FC236}">
                <a16:creationId xmlns:a16="http://schemas.microsoft.com/office/drawing/2014/main" id="{6BF294D8-DC24-41E4-A1AC-14DA5A33CE81}"/>
              </a:ext>
            </a:extLst>
          </p:cNvPr>
          <p:cNvSpPr>
            <a:spLocks noChangeArrowheads="1"/>
          </p:cNvSpPr>
          <p:nvPr/>
        </p:nvSpPr>
        <p:spPr bwMode="auto">
          <a:xfrm>
            <a:off x="11526090" y="585807"/>
            <a:ext cx="18916" cy="1931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4" name="Oval 59">
            <a:extLst>
              <a:ext uri="{FF2B5EF4-FFF2-40B4-BE49-F238E27FC236}">
                <a16:creationId xmlns:a16="http://schemas.microsoft.com/office/drawing/2014/main" id="{6744EF29-3F2E-48B5-9FC7-1820F8E8CE95}"/>
              </a:ext>
            </a:extLst>
          </p:cNvPr>
          <p:cNvSpPr>
            <a:spLocks noChangeArrowheads="1"/>
          </p:cNvSpPr>
          <p:nvPr/>
        </p:nvSpPr>
        <p:spPr bwMode="auto">
          <a:xfrm>
            <a:off x="11567423" y="585807"/>
            <a:ext cx="18215" cy="1931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5" name="Oval 60">
            <a:extLst>
              <a:ext uri="{FF2B5EF4-FFF2-40B4-BE49-F238E27FC236}">
                <a16:creationId xmlns:a16="http://schemas.microsoft.com/office/drawing/2014/main" id="{F80272CC-A537-4505-B64E-8729C384BAA1}"/>
              </a:ext>
            </a:extLst>
          </p:cNvPr>
          <p:cNvSpPr>
            <a:spLocks noChangeArrowheads="1"/>
          </p:cNvSpPr>
          <p:nvPr/>
        </p:nvSpPr>
        <p:spPr bwMode="auto">
          <a:xfrm>
            <a:off x="11609459" y="585807"/>
            <a:ext cx="17515" cy="1931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Line 61">
            <a:extLst>
              <a:ext uri="{FF2B5EF4-FFF2-40B4-BE49-F238E27FC236}">
                <a16:creationId xmlns:a16="http://schemas.microsoft.com/office/drawing/2014/main" id="{7FD8E3CE-0052-4755-A198-DEC39DBB07DE}"/>
              </a:ext>
            </a:extLst>
          </p:cNvPr>
          <p:cNvSpPr>
            <a:spLocks noChangeShapeType="1"/>
          </p:cNvSpPr>
          <p:nvPr/>
        </p:nvSpPr>
        <p:spPr bwMode="auto">
          <a:xfrm>
            <a:off x="11350244" y="773903"/>
            <a:ext cx="220684"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7" name="Line 62">
            <a:extLst>
              <a:ext uri="{FF2B5EF4-FFF2-40B4-BE49-F238E27FC236}">
                <a16:creationId xmlns:a16="http://schemas.microsoft.com/office/drawing/2014/main" id="{26CD7ECA-226A-40BA-BD8D-E2275238C030}"/>
              </a:ext>
            </a:extLst>
          </p:cNvPr>
          <p:cNvSpPr>
            <a:spLocks noChangeShapeType="1"/>
          </p:cNvSpPr>
          <p:nvPr/>
        </p:nvSpPr>
        <p:spPr bwMode="auto">
          <a:xfrm>
            <a:off x="11350243" y="720264"/>
            <a:ext cx="13731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cxnSp>
        <p:nvCxnSpPr>
          <p:cNvPr id="5" name="Straight Connector 4">
            <a:extLst>
              <a:ext uri="{FF2B5EF4-FFF2-40B4-BE49-F238E27FC236}">
                <a16:creationId xmlns:a16="http://schemas.microsoft.com/office/drawing/2014/main" id="{923ACADD-9AE5-46DF-A9FB-82908595A9E6}"/>
              </a:ext>
            </a:extLst>
          </p:cNvPr>
          <p:cNvCxnSpPr>
            <a:cxnSpLocks/>
          </p:cNvCxnSpPr>
          <p:nvPr/>
        </p:nvCxnSpPr>
        <p:spPr>
          <a:xfrm>
            <a:off x="1294687" y="3326837"/>
            <a:ext cx="0" cy="62022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C2103B9-4424-4780-806E-B4293AEAC1A6}"/>
              </a:ext>
            </a:extLst>
          </p:cNvPr>
          <p:cNvCxnSpPr>
            <a:cxnSpLocks/>
          </p:cNvCxnSpPr>
          <p:nvPr/>
        </p:nvCxnSpPr>
        <p:spPr>
          <a:xfrm>
            <a:off x="2914223" y="3326837"/>
            <a:ext cx="0" cy="62022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D4DD576-9F80-4BAA-BD20-33320092F356}"/>
              </a:ext>
            </a:extLst>
          </p:cNvPr>
          <p:cNvGrpSpPr/>
          <p:nvPr/>
        </p:nvGrpSpPr>
        <p:grpSpPr>
          <a:xfrm>
            <a:off x="9311137" y="5022508"/>
            <a:ext cx="2624545" cy="1092115"/>
            <a:chOff x="9244928" y="5122723"/>
            <a:chExt cx="2677173" cy="1114014"/>
          </a:xfrm>
        </p:grpSpPr>
        <p:sp>
          <p:nvSpPr>
            <p:cNvPr id="287" name="Text Placeholder 21">
              <a:extLst>
                <a:ext uri="{FF2B5EF4-FFF2-40B4-BE49-F238E27FC236}">
                  <a16:creationId xmlns:a16="http://schemas.microsoft.com/office/drawing/2014/main" id="{5E1CB7E4-8657-4472-9349-9C6726A99795}"/>
                </a:ext>
              </a:extLst>
            </p:cNvPr>
            <p:cNvSpPr txBox="1">
              <a:spLocks/>
            </p:cNvSpPr>
            <p:nvPr/>
          </p:nvSpPr>
          <p:spPr>
            <a:xfrm>
              <a:off x="9244928"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.NET, or Java</a:t>
              </a:r>
            </a:p>
          </p:txBody>
        </p:sp>
        <p:sp>
          <p:nvSpPr>
            <p:cNvPr id="288" name="Text Placeholder 21">
              <a:extLst>
                <a:ext uri="{FF2B5EF4-FFF2-40B4-BE49-F238E27FC236}">
                  <a16:creationId xmlns:a16="http://schemas.microsoft.com/office/drawing/2014/main" id="{36E2C032-1BCA-4D4F-B16C-7DD399E343DF}"/>
                </a:ext>
              </a:extLst>
            </p:cNvPr>
            <p:cNvSpPr txBox="1">
              <a:spLocks/>
            </p:cNvSpPr>
            <p:nvPr/>
          </p:nvSpPr>
          <p:spPr>
            <a:xfrm>
              <a:off x="9459023" y="5442673"/>
              <a:ext cx="2248982" cy="79406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Best platform for .NET and ASP.NET core with Visual Studio 2017 and Java using  </a:t>
              </a:r>
              <a:br>
                <a:rPr lang="en-US" sz="1078" dirty="0">
                  <a:solidFill>
                    <a:srgbClr val="505050"/>
                  </a:solidFill>
                  <a:latin typeface="+mn-lt"/>
                </a:rPr>
              </a:br>
              <a:r>
                <a:rPr lang="en-US" sz="1078" dirty="0">
                  <a:solidFill>
                    <a:srgbClr val="505050"/>
                  </a:solidFill>
                  <a:latin typeface="+mn-lt"/>
                </a:rPr>
                <a:t>Eclipse and Jenkins</a:t>
              </a:r>
            </a:p>
          </p:txBody>
        </p:sp>
      </p:grpSp>
      <p:sp>
        <p:nvSpPr>
          <p:cNvPr id="295" name="Oval 23">
            <a:extLst>
              <a:ext uri="{FF2B5EF4-FFF2-40B4-BE49-F238E27FC236}">
                <a16:creationId xmlns:a16="http://schemas.microsoft.com/office/drawing/2014/main" id="{2AD3C856-7D5C-42C9-9371-3E71AEFFE8E8}"/>
              </a:ext>
            </a:extLst>
          </p:cNvPr>
          <p:cNvSpPr>
            <a:spLocks noChangeArrowheads="1"/>
          </p:cNvSpPr>
          <p:nvPr/>
        </p:nvSpPr>
        <p:spPr bwMode="auto">
          <a:xfrm>
            <a:off x="3672077" y="4449229"/>
            <a:ext cx="356392" cy="356392"/>
          </a:xfrm>
          <a:prstGeom prst="ellips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6" name="Freeform 25">
            <a:extLst>
              <a:ext uri="{FF2B5EF4-FFF2-40B4-BE49-F238E27FC236}">
                <a16:creationId xmlns:a16="http://schemas.microsoft.com/office/drawing/2014/main" id="{DFBD87FB-2CC3-4170-BC34-7F1BAF377455}"/>
              </a:ext>
            </a:extLst>
          </p:cNvPr>
          <p:cNvSpPr>
            <a:spLocks/>
          </p:cNvSpPr>
          <p:nvPr/>
        </p:nvSpPr>
        <p:spPr bwMode="auto">
          <a:xfrm>
            <a:off x="3810835" y="4606532"/>
            <a:ext cx="108445" cy="144595"/>
          </a:xfrm>
          <a:custGeom>
            <a:avLst/>
            <a:gdLst>
              <a:gd name="T0" fmla="*/ 62 w 108"/>
              <a:gd name="T1" fmla="*/ 91 h 142"/>
              <a:gd name="T2" fmla="*/ 107 w 108"/>
              <a:gd name="T3" fmla="*/ 6 h 142"/>
              <a:gd name="T4" fmla="*/ 102 w 108"/>
              <a:gd name="T5" fmla="*/ 2 h 142"/>
              <a:gd name="T6" fmla="*/ 39 w 108"/>
              <a:gd name="T7" fmla="*/ 75 h 142"/>
              <a:gd name="T8" fmla="*/ 7 w 108"/>
              <a:gd name="T9" fmla="*/ 92 h 142"/>
              <a:gd name="T10" fmla="*/ 14 w 108"/>
              <a:gd name="T11" fmla="*/ 130 h 142"/>
              <a:gd name="T12" fmla="*/ 60 w 108"/>
              <a:gd name="T13" fmla="*/ 124 h 142"/>
              <a:gd name="T14" fmla="*/ 62 w 108"/>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2">
                <a:moveTo>
                  <a:pt x="62" y="91"/>
                </a:moveTo>
                <a:cubicBezTo>
                  <a:pt x="107" y="6"/>
                  <a:pt x="107" y="6"/>
                  <a:pt x="107" y="6"/>
                </a:cubicBezTo>
                <a:cubicBezTo>
                  <a:pt x="108" y="3"/>
                  <a:pt x="104" y="0"/>
                  <a:pt x="102" y="2"/>
                </a:cubicBezTo>
                <a:cubicBezTo>
                  <a:pt x="39" y="75"/>
                  <a:pt x="39" y="75"/>
                  <a:pt x="39" y="75"/>
                </a:cubicBezTo>
                <a:cubicBezTo>
                  <a:pt x="26" y="74"/>
                  <a:pt x="13" y="80"/>
                  <a:pt x="7" y="92"/>
                </a:cubicBezTo>
                <a:cubicBezTo>
                  <a:pt x="0" y="105"/>
                  <a:pt x="4" y="120"/>
                  <a:pt x="14" y="130"/>
                </a:cubicBezTo>
                <a:cubicBezTo>
                  <a:pt x="29" y="142"/>
                  <a:pt x="50" y="139"/>
                  <a:pt x="60" y="124"/>
                </a:cubicBezTo>
                <a:cubicBezTo>
                  <a:pt x="67" y="114"/>
                  <a:pt x="67" y="101"/>
                  <a:pt x="62" y="91"/>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97" name="Group 296">
            <a:extLst>
              <a:ext uri="{FF2B5EF4-FFF2-40B4-BE49-F238E27FC236}">
                <a16:creationId xmlns:a16="http://schemas.microsoft.com/office/drawing/2014/main" id="{6B3D29D0-55A5-470C-8D95-1A9978AC4219}"/>
              </a:ext>
            </a:extLst>
          </p:cNvPr>
          <p:cNvGrpSpPr/>
          <p:nvPr/>
        </p:nvGrpSpPr>
        <p:grpSpPr>
          <a:xfrm>
            <a:off x="3726547" y="4517214"/>
            <a:ext cx="250564" cy="94933"/>
            <a:chOff x="5568951" y="5675313"/>
            <a:chExt cx="255588" cy="96837"/>
          </a:xfrm>
        </p:grpSpPr>
        <p:sp>
          <p:nvSpPr>
            <p:cNvPr id="302" name="Freeform 24">
              <a:extLst>
                <a:ext uri="{FF2B5EF4-FFF2-40B4-BE49-F238E27FC236}">
                  <a16:creationId xmlns:a16="http://schemas.microsoft.com/office/drawing/2014/main" id="{E8C07B8A-176E-4828-A56A-370C9B2A0976}"/>
                </a:ext>
              </a:extLst>
            </p:cNvPr>
            <p:cNvSpPr>
              <a:spLocks/>
            </p:cNvSpPr>
            <p:nvPr/>
          </p:nvSpPr>
          <p:spPr bwMode="auto">
            <a:xfrm>
              <a:off x="5568951" y="5675313"/>
              <a:ext cx="255588" cy="77788"/>
            </a:xfrm>
            <a:custGeom>
              <a:avLst/>
              <a:gdLst>
                <a:gd name="T0" fmla="*/ 0 w 205"/>
                <a:gd name="T1" fmla="*/ 62 h 62"/>
                <a:gd name="T2" fmla="*/ 103 w 205"/>
                <a:gd name="T3" fmla="*/ 0 h 62"/>
                <a:gd name="T4" fmla="*/ 205 w 205"/>
                <a:gd name="T5" fmla="*/ 62 h 62"/>
              </a:gdLst>
              <a:ahLst/>
              <a:cxnLst>
                <a:cxn ang="0">
                  <a:pos x="T0" y="T1"/>
                </a:cxn>
                <a:cxn ang="0">
                  <a:pos x="T2" y="T3"/>
                </a:cxn>
                <a:cxn ang="0">
                  <a:pos x="T4" y="T5"/>
                </a:cxn>
              </a:cxnLst>
              <a:rect l="0" t="0" r="r" b="b"/>
              <a:pathLst>
                <a:path w="205" h="62">
                  <a:moveTo>
                    <a:pt x="0" y="62"/>
                  </a:moveTo>
                  <a:cubicBezTo>
                    <a:pt x="20" y="26"/>
                    <a:pt x="58" y="0"/>
                    <a:pt x="103" y="0"/>
                  </a:cubicBezTo>
                  <a:cubicBezTo>
                    <a:pt x="147" y="0"/>
                    <a:pt x="186" y="26"/>
                    <a:pt x="205" y="62"/>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3" name="Line 26">
              <a:extLst>
                <a:ext uri="{FF2B5EF4-FFF2-40B4-BE49-F238E27FC236}">
                  <a16:creationId xmlns:a16="http://schemas.microsoft.com/office/drawing/2014/main" id="{D3D2CA5F-F625-416C-8082-575A7BF17B06}"/>
                </a:ext>
              </a:extLst>
            </p:cNvPr>
            <p:cNvSpPr>
              <a:spLocks noChangeShapeType="1"/>
            </p:cNvSpPr>
            <p:nvPr/>
          </p:nvSpPr>
          <p:spPr bwMode="auto">
            <a:xfrm>
              <a:off x="5697538" y="5675313"/>
              <a:ext cx="0" cy="30163"/>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4" name="Line 27">
              <a:extLst>
                <a:ext uri="{FF2B5EF4-FFF2-40B4-BE49-F238E27FC236}">
                  <a16:creationId xmlns:a16="http://schemas.microsoft.com/office/drawing/2014/main" id="{57B73098-FD0C-44B9-A331-E49EC1F40007}"/>
                </a:ext>
              </a:extLst>
            </p:cNvPr>
            <p:cNvSpPr>
              <a:spLocks noChangeShapeType="1"/>
            </p:cNvSpPr>
            <p:nvPr/>
          </p:nvSpPr>
          <p:spPr bwMode="auto">
            <a:xfrm flipH="1">
              <a:off x="5802313" y="5753100"/>
              <a:ext cx="22225"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5" name="Line 28">
              <a:extLst>
                <a:ext uri="{FF2B5EF4-FFF2-40B4-BE49-F238E27FC236}">
                  <a16:creationId xmlns:a16="http://schemas.microsoft.com/office/drawing/2014/main" id="{D6A61F56-DEEB-478E-8C53-728AC6953CF9}"/>
                </a:ext>
              </a:extLst>
            </p:cNvPr>
            <p:cNvSpPr>
              <a:spLocks noChangeShapeType="1"/>
            </p:cNvSpPr>
            <p:nvPr/>
          </p:nvSpPr>
          <p:spPr bwMode="auto">
            <a:xfrm>
              <a:off x="5568951" y="5753100"/>
              <a:ext cx="23813"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8" name="Group 17">
            <a:extLst>
              <a:ext uri="{FF2B5EF4-FFF2-40B4-BE49-F238E27FC236}">
                <a16:creationId xmlns:a16="http://schemas.microsoft.com/office/drawing/2014/main" id="{3560F3A2-8B21-4DAB-9292-CFF04B8491B5}"/>
              </a:ext>
            </a:extLst>
          </p:cNvPr>
          <p:cNvGrpSpPr/>
          <p:nvPr/>
        </p:nvGrpSpPr>
        <p:grpSpPr>
          <a:xfrm>
            <a:off x="2532663" y="5022508"/>
            <a:ext cx="2624545" cy="1241469"/>
            <a:chOff x="2357835" y="5122723"/>
            <a:chExt cx="2677173" cy="1266363"/>
          </a:xfrm>
        </p:grpSpPr>
        <p:sp>
          <p:nvSpPr>
            <p:cNvPr id="300" name="Text Placeholder 21">
              <a:extLst>
                <a:ext uri="{FF2B5EF4-FFF2-40B4-BE49-F238E27FC236}">
                  <a16:creationId xmlns:a16="http://schemas.microsoft.com/office/drawing/2014/main" id="{4056E7DC-F516-413C-86AE-0C3993A7EF0F}"/>
                </a:ext>
              </a:extLst>
            </p:cNvPr>
            <p:cNvSpPr txBox="1">
              <a:spLocks/>
            </p:cNvSpPr>
            <p:nvPr/>
          </p:nvSpPr>
          <p:spPr>
            <a:xfrm>
              <a:off x="2357835"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Reliable Services</a:t>
              </a:r>
            </a:p>
          </p:txBody>
        </p:sp>
        <p:sp>
          <p:nvSpPr>
            <p:cNvPr id="301" name="Text Placeholder 21">
              <a:extLst>
                <a:ext uri="{FF2B5EF4-FFF2-40B4-BE49-F238E27FC236}">
                  <a16:creationId xmlns:a16="http://schemas.microsoft.com/office/drawing/2014/main" id="{50EB0C52-DE06-4668-BF33-66F64E31CC3D}"/>
                </a:ext>
              </a:extLst>
            </p:cNvPr>
            <p:cNvSpPr txBox="1">
              <a:spLocks/>
            </p:cNvSpPr>
            <p:nvPr/>
          </p:nvSpPr>
          <p:spPr>
            <a:xfrm>
              <a:off x="2760780" y="5442673"/>
              <a:ext cx="1871283" cy="94641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Manage state reliability without a database, lowering latency. Use stateless services to write data to eternal data stores  </a:t>
              </a:r>
            </a:p>
          </p:txBody>
        </p:sp>
      </p:grpSp>
      <p:grpSp>
        <p:nvGrpSpPr>
          <p:cNvPr id="19" name="Group 18">
            <a:extLst>
              <a:ext uri="{FF2B5EF4-FFF2-40B4-BE49-F238E27FC236}">
                <a16:creationId xmlns:a16="http://schemas.microsoft.com/office/drawing/2014/main" id="{A07AC3A4-E4E0-41C7-BAE8-CEA16884795A}"/>
              </a:ext>
            </a:extLst>
          </p:cNvPr>
          <p:cNvGrpSpPr/>
          <p:nvPr/>
        </p:nvGrpSpPr>
        <p:grpSpPr>
          <a:xfrm>
            <a:off x="4792154" y="5022509"/>
            <a:ext cx="2624545" cy="644050"/>
            <a:chOff x="4683662" y="5122723"/>
            <a:chExt cx="2677173" cy="656965"/>
          </a:xfrm>
        </p:grpSpPr>
        <p:sp>
          <p:nvSpPr>
            <p:cNvPr id="310" name="Text Placeholder 21">
              <a:extLst>
                <a:ext uri="{FF2B5EF4-FFF2-40B4-BE49-F238E27FC236}">
                  <a16:creationId xmlns:a16="http://schemas.microsoft.com/office/drawing/2014/main" id="{99E60FA8-AC1D-4725-ABA2-2551AE8AC5EF}"/>
                </a:ext>
              </a:extLst>
            </p:cNvPr>
            <p:cNvSpPr txBox="1">
              <a:spLocks/>
            </p:cNvSpPr>
            <p:nvPr/>
          </p:nvSpPr>
          <p:spPr>
            <a:xfrm>
              <a:off x="4683662"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Guest Executables</a:t>
              </a:r>
            </a:p>
          </p:txBody>
        </p:sp>
        <p:sp>
          <p:nvSpPr>
            <p:cNvPr id="311" name="Text Placeholder 21">
              <a:extLst>
                <a:ext uri="{FF2B5EF4-FFF2-40B4-BE49-F238E27FC236}">
                  <a16:creationId xmlns:a16="http://schemas.microsoft.com/office/drawing/2014/main" id="{24FA8270-A398-4AD3-80F8-91B6EA16F286}"/>
                </a:ext>
              </a:extLst>
            </p:cNvPr>
            <p:cNvSpPr txBox="1">
              <a:spLocks/>
            </p:cNvSpPr>
            <p:nvPr/>
          </p:nvSpPr>
          <p:spPr>
            <a:xfrm>
              <a:off x="4968882" y="5442673"/>
              <a:ext cx="2106733" cy="337015"/>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Run any existing code</a:t>
              </a:r>
            </a:p>
          </p:txBody>
        </p:sp>
      </p:grpSp>
      <p:sp>
        <p:nvSpPr>
          <p:cNvPr id="309" name="Oval 308">
            <a:extLst>
              <a:ext uri="{FF2B5EF4-FFF2-40B4-BE49-F238E27FC236}">
                <a16:creationId xmlns:a16="http://schemas.microsoft.com/office/drawing/2014/main" id="{428EEF7D-65A6-4E37-98D5-8560E69363AC}"/>
              </a:ext>
            </a:extLst>
          </p:cNvPr>
          <p:cNvSpPr/>
          <p:nvPr/>
        </p:nvSpPr>
        <p:spPr bwMode="auto">
          <a:xfrm>
            <a:off x="5780312" y="42905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a:extLst>
              <a:ext uri="{FF2B5EF4-FFF2-40B4-BE49-F238E27FC236}">
                <a16:creationId xmlns:a16="http://schemas.microsoft.com/office/drawing/2014/main" id="{D0A7950F-CAC3-491E-A253-261EDC6F7A41}"/>
              </a:ext>
            </a:extLst>
          </p:cNvPr>
          <p:cNvGrpSpPr/>
          <p:nvPr/>
        </p:nvGrpSpPr>
        <p:grpSpPr>
          <a:xfrm>
            <a:off x="5991759" y="4452814"/>
            <a:ext cx="215107" cy="309096"/>
            <a:chOff x="5681663" y="4995863"/>
            <a:chExt cx="541338" cy="777875"/>
          </a:xfrm>
        </p:grpSpPr>
        <p:sp>
          <p:nvSpPr>
            <p:cNvPr id="313" name="Freeform 32">
              <a:extLst>
                <a:ext uri="{FF2B5EF4-FFF2-40B4-BE49-F238E27FC236}">
                  <a16:creationId xmlns:a16="http://schemas.microsoft.com/office/drawing/2014/main" id="{7E7C3773-DF69-49F3-B7FF-41963540E34C}"/>
                </a:ext>
              </a:extLst>
            </p:cNvPr>
            <p:cNvSpPr>
              <a:spLocks/>
            </p:cNvSpPr>
            <p:nvPr/>
          </p:nvSpPr>
          <p:spPr bwMode="auto">
            <a:xfrm>
              <a:off x="5840413" y="5348288"/>
              <a:ext cx="223838" cy="158750"/>
            </a:xfrm>
            <a:custGeom>
              <a:avLst/>
              <a:gdLst>
                <a:gd name="T0" fmla="*/ 0 w 141"/>
                <a:gd name="T1" fmla="*/ 59 h 100"/>
                <a:gd name="T2" fmla="*/ 39 w 141"/>
                <a:gd name="T3" fmla="*/ 100 h 100"/>
                <a:gd name="T4" fmla="*/ 141 w 141"/>
                <a:gd name="T5" fmla="*/ 0 h 100"/>
              </a:gdLst>
              <a:ahLst/>
              <a:cxnLst>
                <a:cxn ang="0">
                  <a:pos x="T0" y="T1"/>
                </a:cxn>
                <a:cxn ang="0">
                  <a:pos x="T2" y="T3"/>
                </a:cxn>
                <a:cxn ang="0">
                  <a:pos x="T4" y="T5"/>
                </a:cxn>
              </a:cxnLst>
              <a:rect l="0" t="0" r="r" b="b"/>
              <a:pathLst>
                <a:path w="141" h="100">
                  <a:moveTo>
                    <a:pt x="0" y="59"/>
                  </a:moveTo>
                  <a:lnTo>
                    <a:pt x="39" y="100"/>
                  </a:lnTo>
                  <a:lnTo>
                    <a:pt x="141" y="0"/>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4" name="Freeform 33">
              <a:extLst>
                <a:ext uri="{FF2B5EF4-FFF2-40B4-BE49-F238E27FC236}">
                  <a16:creationId xmlns:a16="http://schemas.microsoft.com/office/drawing/2014/main" id="{D3AEC9E9-32CB-4FC4-9EAA-EB2B829E4DA6}"/>
                </a:ext>
              </a:extLst>
            </p:cNvPr>
            <p:cNvSpPr>
              <a:spLocks/>
            </p:cNvSpPr>
            <p:nvPr/>
          </p:nvSpPr>
          <p:spPr bwMode="auto">
            <a:xfrm>
              <a:off x="6045200" y="4997450"/>
              <a:ext cx="176213" cy="176213"/>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5" name="Freeform 34">
              <a:extLst>
                <a:ext uri="{FF2B5EF4-FFF2-40B4-BE49-F238E27FC236}">
                  <a16:creationId xmlns:a16="http://schemas.microsoft.com/office/drawing/2014/main" id="{B04AF58F-7535-4069-AB85-4AB9C614F57E}"/>
                </a:ext>
              </a:extLst>
            </p:cNvPr>
            <p:cNvSpPr>
              <a:spLocks/>
            </p:cNvSpPr>
            <p:nvPr/>
          </p:nvSpPr>
          <p:spPr bwMode="auto">
            <a:xfrm>
              <a:off x="5681663" y="4995863"/>
              <a:ext cx="541338" cy="777875"/>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17" name="Text Placeholder 21">
            <a:extLst>
              <a:ext uri="{FF2B5EF4-FFF2-40B4-BE49-F238E27FC236}">
                <a16:creationId xmlns:a16="http://schemas.microsoft.com/office/drawing/2014/main" id="{808B974D-A232-47D1-A90B-BCA01F76F3EF}"/>
              </a:ext>
            </a:extLst>
          </p:cNvPr>
          <p:cNvSpPr txBox="1">
            <a:spLocks/>
          </p:cNvSpPr>
          <p:nvPr/>
        </p:nvSpPr>
        <p:spPr>
          <a:xfrm>
            <a:off x="273173" y="5022508"/>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Reliable Actors</a:t>
            </a:r>
          </a:p>
        </p:txBody>
      </p:sp>
      <p:sp>
        <p:nvSpPr>
          <p:cNvPr id="334" name="Oval 333">
            <a:extLst>
              <a:ext uri="{FF2B5EF4-FFF2-40B4-BE49-F238E27FC236}">
                <a16:creationId xmlns:a16="http://schemas.microsoft.com/office/drawing/2014/main" id="{6497BC72-C563-4BF3-B6C3-DAE42C2C90D0}"/>
              </a:ext>
            </a:extLst>
          </p:cNvPr>
          <p:cNvSpPr/>
          <p:nvPr/>
        </p:nvSpPr>
        <p:spPr bwMode="auto">
          <a:xfrm>
            <a:off x="1261331" y="43239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id="{40338E9B-FFD6-493C-8B88-F7D4A90442AA}"/>
              </a:ext>
            </a:extLst>
          </p:cNvPr>
          <p:cNvGrpSpPr/>
          <p:nvPr/>
        </p:nvGrpSpPr>
        <p:grpSpPr>
          <a:xfrm>
            <a:off x="1448922" y="4470536"/>
            <a:ext cx="307125" cy="351754"/>
            <a:chOff x="2867479" y="4218109"/>
            <a:chExt cx="313284" cy="358807"/>
          </a:xfrm>
        </p:grpSpPr>
        <p:sp>
          <p:nvSpPr>
            <p:cNvPr id="346" name="Freeform 33">
              <a:extLst>
                <a:ext uri="{FF2B5EF4-FFF2-40B4-BE49-F238E27FC236}">
                  <a16:creationId xmlns:a16="http://schemas.microsoft.com/office/drawing/2014/main" id="{1BDCC074-EA5C-482F-A36A-899D9D3DC187}"/>
                </a:ext>
              </a:extLst>
            </p:cNvPr>
            <p:cNvSpPr>
              <a:spLocks/>
            </p:cNvSpPr>
            <p:nvPr/>
          </p:nvSpPr>
          <p:spPr bwMode="auto">
            <a:xfrm>
              <a:off x="3031307" y="4262265"/>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51" name="Freeform 34">
              <a:extLst>
                <a:ext uri="{FF2B5EF4-FFF2-40B4-BE49-F238E27FC236}">
                  <a16:creationId xmlns:a16="http://schemas.microsoft.com/office/drawing/2014/main" id="{A5672265-001B-4ABD-BEE5-97A4B67E34BF}"/>
                </a:ext>
              </a:extLst>
            </p:cNvPr>
            <p:cNvSpPr>
              <a:spLocks/>
            </p:cNvSpPr>
            <p:nvPr/>
          </p:nvSpPr>
          <p:spPr bwMode="auto">
            <a:xfrm>
              <a:off x="2867479" y="4261622"/>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353" name="Group 352">
              <a:extLst>
                <a:ext uri="{FF2B5EF4-FFF2-40B4-BE49-F238E27FC236}">
                  <a16:creationId xmlns:a16="http://schemas.microsoft.com/office/drawing/2014/main" id="{5446B7D8-0F98-41A3-9625-F59B376904AC}"/>
                </a:ext>
              </a:extLst>
            </p:cNvPr>
            <p:cNvGrpSpPr/>
            <p:nvPr/>
          </p:nvGrpSpPr>
          <p:grpSpPr>
            <a:xfrm>
              <a:off x="2961343" y="4218109"/>
              <a:ext cx="219420" cy="315294"/>
              <a:chOff x="2961343" y="4218109"/>
              <a:chExt cx="219420" cy="315294"/>
            </a:xfrm>
            <a:solidFill>
              <a:schemeClr val="bg1"/>
            </a:solidFill>
          </p:grpSpPr>
          <p:sp>
            <p:nvSpPr>
              <p:cNvPr id="354" name="Freeform 34">
                <a:extLst>
                  <a:ext uri="{FF2B5EF4-FFF2-40B4-BE49-F238E27FC236}">
                    <a16:creationId xmlns:a16="http://schemas.microsoft.com/office/drawing/2014/main" id="{45B80A30-9590-420E-923B-F878020405B7}"/>
                  </a:ext>
                </a:extLst>
              </p:cNvPr>
              <p:cNvSpPr>
                <a:spLocks/>
              </p:cNvSpPr>
              <p:nvPr/>
            </p:nvSpPr>
            <p:spPr bwMode="auto">
              <a:xfrm>
                <a:off x="2961343" y="4218109"/>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grpFill/>
              <a:ln w="19050"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355" name="Freeform 33">
                <a:extLst>
                  <a:ext uri="{FF2B5EF4-FFF2-40B4-BE49-F238E27FC236}">
                    <a16:creationId xmlns:a16="http://schemas.microsoft.com/office/drawing/2014/main" id="{7B9FADEF-8A82-48E3-8AE6-55DCA84C7902}"/>
                  </a:ext>
                </a:extLst>
              </p:cNvPr>
              <p:cNvSpPr>
                <a:spLocks/>
              </p:cNvSpPr>
              <p:nvPr/>
            </p:nvSpPr>
            <p:spPr bwMode="auto">
              <a:xfrm>
                <a:off x="3091762" y="4221171"/>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grpFill/>
              <a:ln w="19050"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1" name="Group 20">
            <a:extLst>
              <a:ext uri="{FF2B5EF4-FFF2-40B4-BE49-F238E27FC236}">
                <a16:creationId xmlns:a16="http://schemas.microsoft.com/office/drawing/2014/main" id="{7688E9D8-0B40-4F45-B959-98F042326C15}"/>
              </a:ext>
            </a:extLst>
          </p:cNvPr>
          <p:cNvGrpSpPr/>
          <p:nvPr/>
        </p:nvGrpSpPr>
        <p:grpSpPr>
          <a:xfrm>
            <a:off x="7051644" y="5022506"/>
            <a:ext cx="2624545" cy="793238"/>
            <a:chOff x="6945594" y="5122723"/>
            <a:chExt cx="2677173" cy="809144"/>
          </a:xfrm>
        </p:grpSpPr>
        <p:sp>
          <p:nvSpPr>
            <p:cNvPr id="361" name="Text Placeholder 21">
              <a:extLst>
                <a:ext uri="{FF2B5EF4-FFF2-40B4-BE49-F238E27FC236}">
                  <a16:creationId xmlns:a16="http://schemas.microsoft.com/office/drawing/2014/main" id="{83664BD1-A3F0-4F77-9AED-035DBCE57763}"/>
                </a:ext>
              </a:extLst>
            </p:cNvPr>
            <p:cNvSpPr txBox="1">
              <a:spLocks/>
            </p:cNvSpPr>
            <p:nvPr/>
          </p:nvSpPr>
          <p:spPr>
            <a:xfrm>
              <a:off x="694559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Containers</a:t>
              </a:r>
            </a:p>
          </p:txBody>
        </p:sp>
        <p:sp>
          <p:nvSpPr>
            <p:cNvPr id="429" name="Text Placeholder 21">
              <a:extLst>
                <a:ext uri="{FF2B5EF4-FFF2-40B4-BE49-F238E27FC236}">
                  <a16:creationId xmlns:a16="http://schemas.microsoft.com/office/drawing/2014/main" id="{4EE841FF-6DD8-4C24-B843-CF3A2ABB1C6F}"/>
                </a:ext>
              </a:extLst>
            </p:cNvPr>
            <p:cNvSpPr txBox="1">
              <a:spLocks/>
            </p:cNvSpPr>
            <p:nvPr/>
          </p:nvSpPr>
          <p:spPr>
            <a:xfrm>
              <a:off x="7193411" y="5442673"/>
              <a:ext cx="2181539" cy="48919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Orchestrate your Windows Server or Linux containers reliably at scale</a:t>
              </a:r>
            </a:p>
          </p:txBody>
        </p:sp>
      </p:grpSp>
      <p:sp>
        <p:nvSpPr>
          <p:cNvPr id="359" name="Oval 358">
            <a:extLst>
              <a:ext uri="{FF2B5EF4-FFF2-40B4-BE49-F238E27FC236}">
                <a16:creationId xmlns:a16="http://schemas.microsoft.com/office/drawing/2014/main" id="{15BE8654-1D0D-4B47-A1E1-AAAB29FB0C46}"/>
              </a:ext>
            </a:extLst>
          </p:cNvPr>
          <p:cNvSpPr/>
          <p:nvPr/>
        </p:nvSpPr>
        <p:spPr bwMode="auto">
          <a:xfrm>
            <a:off x="8039803"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830D9B6E-A1E9-4FD7-8BCC-DC8A377A8281}"/>
              </a:ext>
            </a:extLst>
          </p:cNvPr>
          <p:cNvSpPr/>
          <p:nvPr/>
        </p:nvSpPr>
        <p:spPr bwMode="auto">
          <a:xfrm>
            <a:off x="10299295"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889D0F8-609C-4858-BE54-C75095A6EDDD}"/>
              </a:ext>
            </a:extLst>
          </p:cNvPr>
          <p:cNvSpPr txBox="1"/>
          <p:nvPr/>
        </p:nvSpPr>
        <p:spPr>
          <a:xfrm>
            <a:off x="10328357" y="4447025"/>
            <a:ext cx="590103" cy="298709"/>
          </a:xfrm>
          <a:prstGeom prst="rect">
            <a:avLst/>
          </a:prstGeom>
          <a:noFill/>
          <a:ln w="19050">
            <a:noFill/>
          </a:ln>
        </p:spPr>
        <p:txBody>
          <a:bodyPr wrap="square" lIns="0" tIns="0" rIns="0" bIns="0" rtlCol="0" anchor="ctr">
            <a:spAutoFit/>
          </a:bodyPr>
          <a:lstStyle/>
          <a:p>
            <a:pPr algn="ctr">
              <a:lnSpc>
                <a:spcPct val="90000"/>
              </a:lnSpc>
              <a:spcAft>
                <a:spcPts val="588"/>
              </a:spcAft>
            </a:pPr>
            <a:r>
              <a:rPr lang="en-US" sz="2157" dirty="0">
                <a:solidFill>
                  <a:schemeClr val="accent1"/>
                </a:solidFill>
              </a:rPr>
              <a:t>&lt;/&gt;</a:t>
            </a:r>
          </a:p>
        </p:txBody>
      </p:sp>
      <p:sp>
        <p:nvSpPr>
          <p:cNvPr id="285" name="Rectangle 284">
            <a:extLst>
              <a:ext uri="{FF2B5EF4-FFF2-40B4-BE49-F238E27FC236}">
                <a16:creationId xmlns:a16="http://schemas.microsoft.com/office/drawing/2014/main" id="{549CC0C6-350A-430A-BC33-949E943BEB82}"/>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6" name="Graphic 285">
            <a:extLst>
              <a:ext uri="{FF2B5EF4-FFF2-40B4-BE49-F238E27FC236}">
                <a16:creationId xmlns:a16="http://schemas.microsoft.com/office/drawing/2014/main" id="{E1F543CA-3677-4DB4-9A26-715204CC2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361" y="4407890"/>
            <a:ext cx="329109" cy="376980"/>
          </a:xfrm>
          <a:prstGeom prst="rect">
            <a:avLst/>
          </a:prstGeom>
        </p:spPr>
      </p:pic>
      <p:sp>
        <p:nvSpPr>
          <p:cNvPr id="318" name="Text Placeholder 21">
            <a:extLst>
              <a:ext uri="{FF2B5EF4-FFF2-40B4-BE49-F238E27FC236}">
                <a16:creationId xmlns:a16="http://schemas.microsoft.com/office/drawing/2014/main" id="{9969230A-EEB5-442A-ACD5-47A753DD6A72}"/>
              </a:ext>
            </a:extLst>
          </p:cNvPr>
          <p:cNvSpPr txBox="1">
            <a:spLocks/>
          </p:cNvSpPr>
          <p:nvPr/>
        </p:nvSpPr>
        <p:spPr>
          <a:xfrm>
            <a:off x="449519" y="5336169"/>
            <a:ext cx="2271851" cy="479745"/>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Maximize uptime and scalability with stateful and stateless Actors</a:t>
            </a:r>
          </a:p>
        </p:txBody>
      </p:sp>
    </p:spTree>
    <p:extLst>
      <p:ext uri="{BB962C8B-B14F-4D97-AF65-F5344CB8AC3E}">
        <p14:creationId xmlns:p14="http://schemas.microsoft.com/office/powerpoint/2010/main" val="33370969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Reliable Collections</a:t>
            </a:r>
          </a:p>
        </p:txBody>
      </p:sp>
      <p:sp>
        <p:nvSpPr>
          <p:cNvPr id="20" name="Text Placeholder 2">
            <a:extLst>
              <a:ext uri="{FF2B5EF4-FFF2-40B4-BE49-F238E27FC236}">
                <a16:creationId xmlns:a16="http://schemas.microsoft.com/office/drawing/2014/main" id="{269F153D-A1DC-4497-A5F6-0CE91C8C701B}"/>
              </a:ext>
            </a:extLst>
          </p:cNvPr>
          <p:cNvSpPr>
            <a:spLocks noGrp="1"/>
          </p:cNvSpPr>
          <p:nvPr>
            <p:ph type="body" sz="quarter" idx="10"/>
          </p:nvPr>
        </p:nvSpPr>
        <p:spPr>
          <a:xfrm>
            <a:off x="586390" y="1434370"/>
            <a:ext cx="11018520" cy="1169551"/>
          </a:xfrm>
        </p:spPr>
        <p:txBody>
          <a:bodyPr/>
          <a:lstStyle/>
          <a:p>
            <a:r>
              <a:rPr lang="en-US" dirty="0"/>
              <a:t>Transactional storage anywhere</a:t>
            </a:r>
          </a:p>
          <a:p>
            <a:pPr marL="685800" lvl="1" indent="-457200">
              <a:buFont typeface="Arial" panose="020B0604020202020204" pitchFamily="34" charset="0"/>
              <a:buChar char="•"/>
            </a:pPr>
            <a:r>
              <a:rPr lang="en-US" dirty="0"/>
              <a:t>Local disk storage when running outside of Service Fabric</a:t>
            </a:r>
          </a:p>
          <a:p>
            <a:pPr marL="685800" lvl="1" indent="-457200">
              <a:buFont typeface="Arial" panose="020B0604020202020204" pitchFamily="34" charset="0"/>
              <a:buChar char="•"/>
            </a:pPr>
            <a:r>
              <a:rPr lang="en-US" dirty="0"/>
              <a:t>Replicated and partitioned when running on Service Fabric</a:t>
            </a:r>
          </a:p>
        </p:txBody>
      </p:sp>
      <p:grpSp>
        <p:nvGrpSpPr>
          <p:cNvPr id="4" name="Group 3">
            <a:extLst>
              <a:ext uri="{FF2B5EF4-FFF2-40B4-BE49-F238E27FC236}">
                <a16:creationId xmlns:a16="http://schemas.microsoft.com/office/drawing/2014/main" id="{F15DE062-2CEA-474D-9303-421263B94798}"/>
              </a:ext>
            </a:extLst>
          </p:cNvPr>
          <p:cNvGrpSpPr/>
          <p:nvPr/>
        </p:nvGrpSpPr>
        <p:grpSpPr>
          <a:xfrm>
            <a:off x="4091800" y="3107554"/>
            <a:ext cx="4006990" cy="3031715"/>
            <a:chOff x="3674198" y="2643612"/>
            <a:chExt cx="4843604" cy="3664703"/>
          </a:xfrm>
        </p:grpSpPr>
        <p:grpSp>
          <p:nvGrpSpPr>
            <p:cNvPr id="2" name="Group 1">
              <a:extLst>
                <a:ext uri="{FF2B5EF4-FFF2-40B4-BE49-F238E27FC236}">
                  <a16:creationId xmlns:a16="http://schemas.microsoft.com/office/drawing/2014/main" id="{FFF9597D-0FAD-4DA2-A307-709BD4007239}"/>
                </a:ext>
              </a:extLst>
            </p:cNvPr>
            <p:cNvGrpSpPr/>
            <p:nvPr/>
          </p:nvGrpSpPr>
          <p:grpSpPr>
            <a:xfrm>
              <a:off x="3674198" y="2643612"/>
              <a:ext cx="4843604" cy="2395626"/>
              <a:chOff x="3674198" y="2643612"/>
              <a:chExt cx="4843604" cy="2395626"/>
            </a:xfrm>
          </p:grpSpPr>
          <p:sp>
            <p:nvSpPr>
              <p:cNvPr id="13" name="Rectangle 12">
                <a:extLst>
                  <a:ext uri="{FF2B5EF4-FFF2-40B4-BE49-F238E27FC236}">
                    <a16:creationId xmlns:a16="http://schemas.microsoft.com/office/drawing/2014/main" id="{7F40079F-39F7-4C2D-A24B-6A74BC7D850C}"/>
                  </a:ext>
                </a:extLst>
              </p:cNvPr>
              <p:cNvSpPr/>
              <p:nvPr/>
            </p:nvSpPr>
            <p:spPr bwMode="auto">
              <a:xfrm>
                <a:off x="6650779" y="3213979"/>
                <a:ext cx="1730784" cy="1689457"/>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a:t>
                </a:r>
              </a:p>
            </p:txBody>
          </p:sp>
          <p:sp>
            <p:nvSpPr>
              <p:cNvPr id="14" name="Rectangle 13">
                <a:extLst>
                  <a:ext uri="{FF2B5EF4-FFF2-40B4-BE49-F238E27FC236}">
                    <a16:creationId xmlns:a16="http://schemas.microsoft.com/office/drawing/2014/main" id="{DC3E0F50-F64B-4514-BF28-17E2C74CD721}"/>
                  </a:ext>
                </a:extLst>
              </p:cNvPr>
              <p:cNvSpPr/>
              <p:nvPr/>
            </p:nvSpPr>
            <p:spPr bwMode="auto">
              <a:xfrm>
                <a:off x="3674198" y="2643612"/>
                <a:ext cx="4843604" cy="2395626"/>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Package</a:t>
                </a:r>
              </a:p>
            </p:txBody>
          </p:sp>
          <p:sp>
            <p:nvSpPr>
              <p:cNvPr id="16" name="arrow_11" title="Icon of a circle made of two curved arrows">
                <a:extLst>
                  <a:ext uri="{FF2B5EF4-FFF2-40B4-BE49-F238E27FC236}">
                    <a16:creationId xmlns:a16="http://schemas.microsoft.com/office/drawing/2014/main" id="{107D87F6-7F89-4EC2-909C-B3D4F985A09C}"/>
                  </a:ext>
                </a:extLst>
              </p:cNvPr>
              <p:cNvSpPr>
                <a:spLocks noChangeAspect="1" noEditPoints="1"/>
              </p:cNvSpPr>
              <p:nvPr/>
            </p:nvSpPr>
            <p:spPr bwMode="auto">
              <a:xfrm>
                <a:off x="7341106" y="430644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700" dirty="0">
                  <a:solidFill>
                    <a:schemeClr val="accent2">
                      <a:lumMod val="50000"/>
                    </a:schemeClr>
                  </a:solidFill>
                </a:endParaRPr>
              </a:p>
            </p:txBody>
          </p:sp>
          <p:sp>
            <p:nvSpPr>
              <p:cNvPr id="22" name="Relationship_F003" title="Icon of three boxes connected by lines">
                <a:extLst>
                  <a:ext uri="{FF2B5EF4-FFF2-40B4-BE49-F238E27FC236}">
                    <a16:creationId xmlns:a16="http://schemas.microsoft.com/office/drawing/2014/main" id="{22451C2A-8E3D-4A04-86AB-822A92A085CF}"/>
                  </a:ext>
                </a:extLst>
              </p:cNvPr>
              <p:cNvSpPr>
                <a:spLocks noChangeAspect="1" noEditPoints="1"/>
              </p:cNvSpPr>
              <p:nvPr/>
            </p:nvSpPr>
            <p:spPr bwMode="auto">
              <a:xfrm>
                <a:off x="4407056" y="4306442"/>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solidFill>
                    <a:schemeClr val="accent2">
                      <a:lumMod val="50000"/>
                    </a:schemeClr>
                  </a:solidFill>
                </a:endParaRPr>
              </a:p>
            </p:txBody>
          </p:sp>
          <p:sp>
            <p:nvSpPr>
              <p:cNvPr id="8" name="Arrow: Left-Right 7">
                <a:extLst>
                  <a:ext uri="{FF2B5EF4-FFF2-40B4-BE49-F238E27FC236}">
                    <a16:creationId xmlns:a16="http://schemas.microsoft.com/office/drawing/2014/main" id="{17D1E26D-31D3-4D69-A763-F1FDA47910A2}"/>
                  </a:ext>
                </a:extLst>
              </p:cNvPr>
              <p:cNvSpPr/>
              <p:nvPr/>
            </p:nvSpPr>
            <p:spPr bwMode="auto">
              <a:xfrm>
                <a:off x="5675884" y="4273248"/>
                <a:ext cx="835907"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5816723-532F-4B44-A7B0-EB754694AE85}"/>
                  </a:ext>
                </a:extLst>
              </p:cNvPr>
              <p:cNvSpPr/>
              <p:nvPr/>
            </p:nvSpPr>
            <p:spPr bwMode="auto">
              <a:xfrm>
                <a:off x="3809999" y="3213980"/>
                <a:ext cx="1730784" cy="1689456"/>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Your Application</a:t>
                </a:r>
              </a:p>
            </p:txBody>
          </p:sp>
        </p:grpSp>
        <p:sp>
          <p:nvSpPr>
            <p:cNvPr id="12" name="Rectangle 11">
              <a:extLst>
                <a:ext uri="{FF2B5EF4-FFF2-40B4-BE49-F238E27FC236}">
                  <a16:creationId xmlns:a16="http://schemas.microsoft.com/office/drawing/2014/main" id="{9D1AC85F-0BED-452B-A65F-EE5F2C599C87}"/>
                </a:ext>
              </a:extLst>
            </p:cNvPr>
            <p:cNvSpPr/>
            <p:nvPr/>
          </p:nvSpPr>
          <p:spPr bwMode="auto">
            <a:xfrm>
              <a:off x="3674198" y="5710781"/>
              <a:ext cx="4843603" cy="597534"/>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Local machine</a:t>
              </a:r>
            </a:p>
          </p:txBody>
        </p:sp>
        <p:sp>
          <p:nvSpPr>
            <p:cNvPr id="18" name="Arrow: Left-Right 17">
              <a:extLst>
                <a:ext uri="{FF2B5EF4-FFF2-40B4-BE49-F238E27FC236}">
                  <a16:creationId xmlns:a16="http://schemas.microsoft.com/office/drawing/2014/main" id="{0A8F61D8-549F-423F-BDA8-D09ABD024297}"/>
                </a:ext>
              </a:extLst>
            </p:cNvPr>
            <p:cNvSpPr/>
            <p:nvPr/>
          </p:nvSpPr>
          <p:spPr bwMode="auto">
            <a:xfrm rot="16200000">
              <a:off x="5843242" y="5225627"/>
              <a:ext cx="501189"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6A01B126-8404-4791-8D34-C3E50EE4A6D9}"/>
              </a:ext>
            </a:extLst>
          </p:cNvPr>
          <p:cNvGrpSpPr/>
          <p:nvPr/>
        </p:nvGrpSpPr>
        <p:grpSpPr>
          <a:xfrm>
            <a:off x="5786708" y="3107554"/>
            <a:ext cx="4776071" cy="3031715"/>
            <a:chOff x="9219800" y="2632726"/>
            <a:chExt cx="5773261" cy="3664703"/>
          </a:xfrm>
        </p:grpSpPr>
        <p:grpSp>
          <p:nvGrpSpPr>
            <p:cNvPr id="15" name="Group 14">
              <a:extLst>
                <a:ext uri="{FF2B5EF4-FFF2-40B4-BE49-F238E27FC236}">
                  <a16:creationId xmlns:a16="http://schemas.microsoft.com/office/drawing/2014/main" id="{6603709B-1127-4C74-92C3-06E1304F6F5B}"/>
                </a:ext>
              </a:extLst>
            </p:cNvPr>
            <p:cNvGrpSpPr/>
            <p:nvPr/>
          </p:nvGrpSpPr>
          <p:grpSpPr>
            <a:xfrm>
              <a:off x="12971120" y="2632726"/>
              <a:ext cx="2021941" cy="2395626"/>
              <a:chOff x="9243583" y="2607398"/>
              <a:chExt cx="2021941" cy="2395626"/>
            </a:xfrm>
          </p:grpSpPr>
          <p:sp>
            <p:nvSpPr>
              <p:cNvPr id="19" name="Rectangle 18">
                <a:extLst>
                  <a:ext uri="{FF2B5EF4-FFF2-40B4-BE49-F238E27FC236}">
                    <a16:creationId xmlns:a16="http://schemas.microsoft.com/office/drawing/2014/main" id="{6E9C5A08-FC47-4837-861B-9A623B6CA35B}"/>
                  </a:ext>
                </a:extLst>
              </p:cNvPr>
              <p:cNvSpPr/>
              <p:nvPr/>
            </p:nvSpPr>
            <p:spPr bwMode="auto">
              <a:xfrm>
                <a:off x="9398502" y="3177765"/>
                <a:ext cx="1730784" cy="1689457"/>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a:t>
                </a:r>
              </a:p>
            </p:txBody>
          </p:sp>
          <p:sp>
            <p:nvSpPr>
              <p:cNvPr id="21" name="Rectangle 20">
                <a:extLst>
                  <a:ext uri="{FF2B5EF4-FFF2-40B4-BE49-F238E27FC236}">
                    <a16:creationId xmlns:a16="http://schemas.microsoft.com/office/drawing/2014/main" id="{5C48923C-F8FD-418A-826B-35F28B6C1B38}"/>
                  </a:ext>
                </a:extLst>
              </p:cNvPr>
              <p:cNvSpPr/>
              <p:nvPr/>
            </p:nvSpPr>
            <p:spPr bwMode="auto">
              <a:xfrm>
                <a:off x="9243583" y="2607398"/>
                <a:ext cx="2021941" cy="2395626"/>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Package</a:t>
                </a:r>
              </a:p>
            </p:txBody>
          </p:sp>
          <p:sp>
            <p:nvSpPr>
              <p:cNvPr id="24" name="arrow_11" title="Icon of a circle made of two curved arrows">
                <a:extLst>
                  <a:ext uri="{FF2B5EF4-FFF2-40B4-BE49-F238E27FC236}">
                    <a16:creationId xmlns:a16="http://schemas.microsoft.com/office/drawing/2014/main" id="{B60C57F1-2822-4340-9F6D-85F140ABC19A}"/>
                  </a:ext>
                </a:extLst>
              </p:cNvPr>
              <p:cNvSpPr>
                <a:spLocks noChangeAspect="1" noEditPoints="1"/>
              </p:cNvSpPr>
              <p:nvPr/>
            </p:nvSpPr>
            <p:spPr bwMode="auto">
              <a:xfrm>
                <a:off x="10088829" y="4270228"/>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700" dirty="0">
                  <a:solidFill>
                    <a:schemeClr val="accent2">
                      <a:lumMod val="50000"/>
                    </a:schemeClr>
                  </a:solidFill>
                </a:endParaRPr>
              </a:p>
            </p:txBody>
          </p:sp>
        </p:grpSp>
        <p:sp>
          <p:nvSpPr>
            <p:cNvPr id="25" name="Rectangle 24">
              <a:extLst>
                <a:ext uri="{FF2B5EF4-FFF2-40B4-BE49-F238E27FC236}">
                  <a16:creationId xmlns:a16="http://schemas.microsoft.com/office/drawing/2014/main" id="{46D7D20A-1DFB-4434-8FDC-350367577520}"/>
                </a:ext>
              </a:extLst>
            </p:cNvPr>
            <p:cNvSpPr/>
            <p:nvPr/>
          </p:nvSpPr>
          <p:spPr bwMode="auto">
            <a:xfrm>
              <a:off x="12971120" y="5699895"/>
              <a:ext cx="2021941" cy="597534"/>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SF node</a:t>
              </a:r>
            </a:p>
          </p:txBody>
        </p:sp>
        <p:sp>
          <p:nvSpPr>
            <p:cNvPr id="26" name="Arrow: Left-Right 25">
              <a:extLst>
                <a:ext uri="{FF2B5EF4-FFF2-40B4-BE49-F238E27FC236}">
                  <a16:creationId xmlns:a16="http://schemas.microsoft.com/office/drawing/2014/main" id="{DC3ABEC1-ABFC-435E-B318-92D408C1ED82}"/>
                </a:ext>
              </a:extLst>
            </p:cNvPr>
            <p:cNvSpPr/>
            <p:nvPr/>
          </p:nvSpPr>
          <p:spPr bwMode="auto">
            <a:xfrm rot="16200000">
              <a:off x="13740835" y="5214741"/>
              <a:ext cx="501189"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2B984B1-C1AC-4831-8A56-F80332FA9ADF}"/>
                </a:ext>
              </a:extLst>
            </p:cNvPr>
            <p:cNvGrpSpPr/>
            <p:nvPr/>
          </p:nvGrpSpPr>
          <p:grpSpPr>
            <a:xfrm>
              <a:off x="10040064" y="2632726"/>
              <a:ext cx="2021941" cy="2395626"/>
              <a:chOff x="6312527" y="2607398"/>
              <a:chExt cx="2021941" cy="2395626"/>
            </a:xfrm>
          </p:grpSpPr>
          <p:sp>
            <p:nvSpPr>
              <p:cNvPr id="28" name="Rectangle 27">
                <a:extLst>
                  <a:ext uri="{FF2B5EF4-FFF2-40B4-BE49-F238E27FC236}">
                    <a16:creationId xmlns:a16="http://schemas.microsoft.com/office/drawing/2014/main" id="{FE995E99-3795-4425-B13C-806D0D4F9AA1}"/>
                  </a:ext>
                </a:extLst>
              </p:cNvPr>
              <p:cNvSpPr/>
              <p:nvPr/>
            </p:nvSpPr>
            <p:spPr bwMode="auto">
              <a:xfrm>
                <a:off x="6467446" y="3177765"/>
                <a:ext cx="1730784" cy="1689457"/>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a:t>
                </a:r>
              </a:p>
            </p:txBody>
          </p:sp>
          <p:sp>
            <p:nvSpPr>
              <p:cNvPr id="29" name="Rectangle 28">
                <a:extLst>
                  <a:ext uri="{FF2B5EF4-FFF2-40B4-BE49-F238E27FC236}">
                    <a16:creationId xmlns:a16="http://schemas.microsoft.com/office/drawing/2014/main" id="{164E2EF3-11AD-4798-B35A-E4C7E0EED178}"/>
                  </a:ext>
                </a:extLst>
              </p:cNvPr>
              <p:cNvSpPr/>
              <p:nvPr/>
            </p:nvSpPr>
            <p:spPr bwMode="auto">
              <a:xfrm>
                <a:off x="6312527" y="2607398"/>
                <a:ext cx="2021941" cy="2395626"/>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Package</a:t>
                </a:r>
              </a:p>
            </p:txBody>
          </p:sp>
          <p:sp>
            <p:nvSpPr>
              <p:cNvPr id="30" name="arrow_11" title="Icon of a circle made of two curved arrows">
                <a:extLst>
                  <a:ext uri="{FF2B5EF4-FFF2-40B4-BE49-F238E27FC236}">
                    <a16:creationId xmlns:a16="http://schemas.microsoft.com/office/drawing/2014/main" id="{681E3315-1F74-4750-BD6A-C294E041CD27}"/>
                  </a:ext>
                </a:extLst>
              </p:cNvPr>
              <p:cNvSpPr>
                <a:spLocks noChangeAspect="1" noEditPoints="1"/>
              </p:cNvSpPr>
              <p:nvPr/>
            </p:nvSpPr>
            <p:spPr bwMode="auto">
              <a:xfrm>
                <a:off x="7157773" y="4270228"/>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700" dirty="0">
                  <a:solidFill>
                    <a:schemeClr val="accent2">
                      <a:lumMod val="50000"/>
                    </a:schemeClr>
                  </a:solidFill>
                </a:endParaRPr>
              </a:p>
            </p:txBody>
          </p:sp>
        </p:grpSp>
        <p:sp>
          <p:nvSpPr>
            <p:cNvPr id="31" name="Rectangle 30">
              <a:extLst>
                <a:ext uri="{FF2B5EF4-FFF2-40B4-BE49-F238E27FC236}">
                  <a16:creationId xmlns:a16="http://schemas.microsoft.com/office/drawing/2014/main" id="{907BB216-BD6A-47A5-97F9-F4C6A0020470}"/>
                </a:ext>
              </a:extLst>
            </p:cNvPr>
            <p:cNvSpPr/>
            <p:nvPr/>
          </p:nvSpPr>
          <p:spPr bwMode="auto">
            <a:xfrm>
              <a:off x="10040064" y="5699895"/>
              <a:ext cx="2021941" cy="597534"/>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SF node</a:t>
              </a:r>
            </a:p>
          </p:txBody>
        </p:sp>
        <p:sp>
          <p:nvSpPr>
            <p:cNvPr id="32" name="Arrow: Left-Right 31">
              <a:extLst>
                <a:ext uri="{FF2B5EF4-FFF2-40B4-BE49-F238E27FC236}">
                  <a16:creationId xmlns:a16="http://schemas.microsoft.com/office/drawing/2014/main" id="{293502FD-9C2D-4427-B452-26E76BFC2651}"/>
                </a:ext>
              </a:extLst>
            </p:cNvPr>
            <p:cNvSpPr/>
            <p:nvPr/>
          </p:nvSpPr>
          <p:spPr bwMode="auto">
            <a:xfrm rot="16200000">
              <a:off x="10809779" y="5214741"/>
              <a:ext cx="501189"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sp>
          <p:nvSpPr>
            <p:cNvPr id="33" name="Arrow: Left-Right 32">
              <a:extLst>
                <a:ext uri="{FF2B5EF4-FFF2-40B4-BE49-F238E27FC236}">
                  <a16:creationId xmlns:a16="http://schemas.microsoft.com/office/drawing/2014/main" id="{AEBA67E0-1F51-41D5-ABD7-74F35A227167}"/>
                </a:ext>
              </a:extLst>
            </p:cNvPr>
            <p:cNvSpPr/>
            <p:nvPr/>
          </p:nvSpPr>
          <p:spPr bwMode="auto">
            <a:xfrm>
              <a:off x="9219800" y="5849279"/>
              <a:ext cx="731410"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sp>
          <p:nvSpPr>
            <p:cNvPr id="34" name="Arrow: Left-Right 33">
              <a:extLst>
                <a:ext uri="{FF2B5EF4-FFF2-40B4-BE49-F238E27FC236}">
                  <a16:creationId xmlns:a16="http://schemas.microsoft.com/office/drawing/2014/main" id="{94B04C27-2C43-47CD-951E-F0A7DCCC4881}"/>
                </a:ext>
              </a:extLst>
            </p:cNvPr>
            <p:cNvSpPr/>
            <p:nvPr/>
          </p:nvSpPr>
          <p:spPr bwMode="auto">
            <a:xfrm>
              <a:off x="12150857" y="5849279"/>
              <a:ext cx="731410"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DBF9346A-F08D-446A-A5EC-82B362BE5C3D}"/>
              </a:ext>
            </a:extLst>
          </p:cNvPr>
          <p:cNvSpPr/>
          <p:nvPr/>
        </p:nvSpPr>
        <p:spPr bwMode="auto">
          <a:xfrm>
            <a:off x="2655303" y="5689521"/>
            <a:ext cx="2042772" cy="414622"/>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SF node</a:t>
            </a:r>
          </a:p>
        </p:txBody>
      </p:sp>
    </p:spTree>
    <p:extLst>
      <p:ext uri="{BB962C8B-B14F-4D97-AF65-F5344CB8AC3E}">
        <p14:creationId xmlns:p14="http://schemas.microsoft.com/office/powerpoint/2010/main" val="8470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fade">
                                      <p:cBhvr>
                                        <p:cTn id="7" dur="500"/>
                                        <p:tgtEl>
                                          <p:spTgt spid="2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par>
                                <p:cTn id="16" presetID="42" presetClass="path" presetSubtype="0" accel="50000" decel="50000" fill="hold" nodeType="withEffect">
                                  <p:stCondLst>
                                    <p:cond delay="0"/>
                                  </p:stCondLst>
                                  <p:childTnLst>
                                    <p:animMotion origin="layout" path="M 0 -4.07407E-6 L -0.19518 -4.07407E-6 " pathEditMode="relative" rAng="0" ptsTypes="AA">
                                      <p:cBhvr>
                                        <p:cTn id="17" dur="1300" fill="hold"/>
                                        <p:tgtEl>
                                          <p:spTgt spid="4"/>
                                        </p:tgtEl>
                                        <p:attrNameLst>
                                          <p:attrName>ppt_x</p:attrName>
                                          <p:attrName>ppt_y</p:attrName>
                                        </p:attrNameLst>
                                      </p:cBhvr>
                                      <p:rCtr x="-9766" y="0"/>
                                    </p:animMotion>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Service Fabric Intelligent traffic routing</a:t>
            </a:r>
          </a:p>
        </p:txBody>
      </p:sp>
      <p:sp>
        <p:nvSpPr>
          <p:cNvPr id="30" name="Arrow: Left-Right 29">
            <a:extLst>
              <a:ext uri="{FF2B5EF4-FFF2-40B4-BE49-F238E27FC236}">
                <a16:creationId xmlns:a16="http://schemas.microsoft.com/office/drawing/2014/main" id="{9EDDD36D-CB11-4E0F-8FC9-DBB7070AF78D}"/>
              </a:ext>
            </a:extLst>
          </p:cNvPr>
          <p:cNvSpPr/>
          <p:nvPr/>
        </p:nvSpPr>
        <p:spPr bwMode="auto">
          <a:xfrm rot="2063884">
            <a:off x="5885940" y="2616612"/>
            <a:ext cx="623108" cy="235501"/>
          </a:xfrm>
          <a:prstGeom prst="leftRightArrow">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D40DC7E0-6BFE-4422-B5A0-17AFE0A9F980}"/>
              </a:ext>
            </a:extLst>
          </p:cNvPr>
          <p:cNvGrpSpPr/>
          <p:nvPr/>
        </p:nvGrpSpPr>
        <p:grpSpPr>
          <a:xfrm>
            <a:off x="4998220" y="3691510"/>
            <a:ext cx="817517" cy="705193"/>
            <a:chOff x="6414482" y="3823577"/>
            <a:chExt cx="722483" cy="622830"/>
          </a:xfrm>
        </p:grpSpPr>
        <p:sp>
          <p:nvSpPr>
            <p:cNvPr id="32" name="Hexagon 31">
              <a:extLst>
                <a:ext uri="{FF2B5EF4-FFF2-40B4-BE49-F238E27FC236}">
                  <a16:creationId xmlns:a16="http://schemas.microsoft.com/office/drawing/2014/main" id="{B928D83A-444D-44FA-90F6-86B0B6FA1905}"/>
                </a:ext>
              </a:extLst>
            </p:cNvPr>
            <p:cNvSpPr/>
            <p:nvPr/>
          </p:nvSpPr>
          <p:spPr>
            <a:xfrm>
              <a:off x="6414482" y="3823577"/>
              <a:ext cx="722483" cy="622830"/>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551CA0C1-F436-4733-955F-1CB548E3A6D4}"/>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15616" y="3948805"/>
              <a:ext cx="338413" cy="382036"/>
            </a:xfrm>
            <a:prstGeom prst="rect">
              <a:avLst/>
            </a:prstGeom>
          </p:spPr>
        </p:pic>
      </p:grpSp>
      <p:grpSp>
        <p:nvGrpSpPr>
          <p:cNvPr id="55" name="Group 54">
            <a:extLst>
              <a:ext uri="{FF2B5EF4-FFF2-40B4-BE49-F238E27FC236}">
                <a16:creationId xmlns:a16="http://schemas.microsoft.com/office/drawing/2014/main" id="{ED8656D2-4EA1-4AF5-A9B9-43825088BB2B}"/>
              </a:ext>
            </a:extLst>
          </p:cNvPr>
          <p:cNvGrpSpPr/>
          <p:nvPr/>
        </p:nvGrpSpPr>
        <p:grpSpPr>
          <a:xfrm>
            <a:off x="4988195" y="1982811"/>
            <a:ext cx="817517" cy="701649"/>
            <a:chOff x="3119382" y="2876719"/>
            <a:chExt cx="901964" cy="774127"/>
          </a:xfrm>
        </p:grpSpPr>
        <p:sp>
          <p:nvSpPr>
            <p:cNvPr id="56" name="Hexagon 55">
              <a:extLst>
                <a:ext uri="{FF2B5EF4-FFF2-40B4-BE49-F238E27FC236}">
                  <a16:creationId xmlns:a16="http://schemas.microsoft.com/office/drawing/2014/main" id="{0AAC84BF-6709-4C52-A8F0-38AAEF06101F}"/>
                </a:ext>
              </a:extLst>
            </p:cNvPr>
            <p:cNvSpPr/>
            <p:nvPr/>
          </p:nvSpPr>
          <p:spPr>
            <a:xfrm>
              <a:off x="3119382" y="2876719"/>
              <a:ext cx="901964" cy="77412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D7E84292-EC95-45CF-8225-6CF3BB4673BA}"/>
                </a:ext>
              </a:extLst>
            </p:cNvPr>
            <p:cNvSpPr txBox="1"/>
            <p:nvPr/>
          </p:nvSpPr>
          <p:spPr>
            <a:xfrm>
              <a:off x="3207737" y="3097774"/>
              <a:ext cx="745508" cy="407483"/>
            </a:xfrm>
            <a:prstGeom prst="rect">
              <a:avLst/>
            </a:prstGeom>
          </p:spPr>
          <p:txBody>
            <a:bodyPr wrap="square" lIns="0" tIns="0" rIns="0" bIns="0" rtlCol="0" anchor="t" anchorCtr="0">
              <a:spAutoFit/>
            </a:bodyPr>
            <a:lstStyle/>
            <a:p>
              <a:pPr algn="ctr"/>
              <a:r>
                <a:rPr lang="en-US" sz="1200" dirty="0">
                  <a:solidFill>
                    <a:schemeClr val="accent5">
                      <a:lumMod val="75000"/>
                    </a:schemeClr>
                  </a:solidFill>
                  <a:latin typeface="Segoe UI Semibold" panose="020B0702040204020203" pitchFamily="34" charset="0"/>
                  <a:cs typeface="Segoe UI Semibold" panose="020B0702040204020203" pitchFamily="34" charset="0"/>
                </a:rPr>
                <a:t>ASP.NET Core</a:t>
              </a:r>
            </a:p>
          </p:txBody>
        </p:sp>
      </p:grpSp>
      <p:grpSp>
        <p:nvGrpSpPr>
          <p:cNvPr id="64" name="Group 63">
            <a:extLst>
              <a:ext uri="{FF2B5EF4-FFF2-40B4-BE49-F238E27FC236}">
                <a16:creationId xmlns:a16="http://schemas.microsoft.com/office/drawing/2014/main" id="{0F14DD93-EEED-4412-BDEA-5148E4278B61}"/>
              </a:ext>
            </a:extLst>
          </p:cNvPr>
          <p:cNvGrpSpPr/>
          <p:nvPr/>
        </p:nvGrpSpPr>
        <p:grpSpPr>
          <a:xfrm>
            <a:off x="6507048" y="2843539"/>
            <a:ext cx="817517" cy="705666"/>
            <a:chOff x="4641902" y="3030329"/>
            <a:chExt cx="493265" cy="425229"/>
          </a:xfrm>
        </p:grpSpPr>
        <p:sp>
          <p:nvSpPr>
            <p:cNvPr id="65" name="Hexagon 64">
              <a:extLst>
                <a:ext uri="{FF2B5EF4-FFF2-40B4-BE49-F238E27FC236}">
                  <a16:creationId xmlns:a16="http://schemas.microsoft.com/office/drawing/2014/main" id="{9B4BD514-81D9-4BB7-9C43-9A673792B95C}"/>
                </a:ext>
              </a:extLst>
            </p:cNvPr>
            <p:cNvSpPr/>
            <p:nvPr/>
          </p:nvSpPr>
          <p:spPr>
            <a:xfrm>
              <a:off x="4641902" y="3030329"/>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69CBCE6-B97A-44F2-8A35-72EE2EEA3BD2}"/>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chemeClr val="accent5">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 name="Arrow: Left-Right 72">
            <a:extLst>
              <a:ext uri="{FF2B5EF4-FFF2-40B4-BE49-F238E27FC236}">
                <a16:creationId xmlns:a16="http://schemas.microsoft.com/office/drawing/2014/main" id="{975AD893-5D79-4603-9A18-A5FED1CA4CD2}"/>
              </a:ext>
            </a:extLst>
          </p:cNvPr>
          <p:cNvSpPr/>
          <p:nvPr/>
        </p:nvSpPr>
        <p:spPr bwMode="auto">
          <a:xfrm rot="19523358">
            <a:off x="5890497" y="3519005"/>
            <a:ext cx="623108" cy="235501"/>
          </a:xfrm>
          <a:prstGeom prst="leftRightArrow">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A680F8B-F2B3-4EF4-87AE-24B4D5B2448B}"/>
              </a:ext>
            </a:extLst>
          </p:cNvPr>
          <p:cNvSpPr/>
          <p:nvPr/>
        </p:nvSpPr>
        <p:spPr bwMode="auto">
          <a:xfrm>
            <a:off x="7028274" y="983829"/>
            <a:ext cx="1093014" cy="2908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C9B065E8-75F5-476E-BE12-19ABA236CEFA}"/>
              </a:ext>
            </a:extLst>
          </p:cNvPr>
          <p:cNvSpPr txBox="1"/>
          <p:nvPr/>
        </p:nvSpPr>
        <p:spPr>
          <a:xfrm>
            <a:off x="7419948" y="3060480"/>
            <a:ext cx="1406026" cy="246221"/>
          </a:xfrm>
          <a:prstGeom prst="rect">
            <a:avLst/>
          </a:prstGeom>
          <a:noFill/>
        </p:spPr>
        <p:txBody>
          <a:bodyPr wrap="none" lIns="0" tIns="0" rIns="0" bIns="0" rtlCol="0">
            <a:spAutoFit/>
          </a:bodyPr>
          <a:lstStyle/>
          <a:p>
            <a:pPr algn="l"/>
            <a:r>
              <a:rPr lang="en-US" sz="1600" dirty="0" err="1">
                <a:solidFill>
                  <a:schemeClr val="accent2">
                    <a:lumMod val="50000"/>
                  </a:schemeClr>
                </a:solidFill>
              </a:rPr>
              <a:t>serviceB.myapp</a:t>
            </a:r>
            <a:endParaRPr lang="en-US" sz="1600" dirty="0">
              <a:solidFill>
                <a:schemeClr val="accent2">
                  <a:lumMod val="50000"/>
                </a:schemeClr>
              </a:solidFill>
            </a:endParaRPr>
          </a:p>
        </p:txBody>
      </p:sp>
      <p:sp>
        <p:nvSpPr>
          <p:cNvPr id="79" name="TextBox 78">
            <a:extLst>
              <a:ext uri="{FF2B5EF4-FFF2-40B4-BE49-F238E27FC236}">
                <a16:creationId xmlns:a16="http://schemas.microsoft.com/office/drawing/2014/main" id="{4BDA80B9-0E23-4E2A-90A3-47F4E5795226}"/>
              </a:ext>
            </a:extLst>
          </p:cNvPr>
          <p:cNvSpPr txBox="1"/>
          <p:nvPr/>
        </p:nvSpPr>
        <p:spPr>
          <a:xfrm>
            <a:off x="3417450" y="2196397"/>
            <a:ext cx="1422056" cy="246221"/>
          </a:xfrm>
          <a:prstGeom prst="rect">
            <a:avLst/>
          </a:prstGeom>
          <a:noFill/>
        </p:spPr>
        <p:txBody>
          <a:bodyPr wrap="none" lIns="0" tIns="0" rIns="0" bIns="0" rtlCol="0">
            <a:spAutoFit/>
          </a:bodyPr>
          <a:lstStyle/>
          <a:p>
            <a:pPr algn="l"/>
            <a:r>
              <a:rPr lang="en-US" sz="1600" dirty="0" err="1">
                <a:solidFill>
                  <a:schemeClr val="accent2">
                    <a:lumMod val="50000"/>
                  </a:schemeClr>
                </a:solidFill>
              </a:rPr>
              <a:t>serviceA.myapp</a:t>
            </a:r>
            <a:endParaRPr lang="en-US" sz="1600" dirty="0">
              <a:solidFill>
                <a:schemeClr val="accent2">
                  <a:lumMod val="50000"/>
                </a:schemeClr>
              </a:solidFill>
            </a:endParaRPr>
          </a:p>
        </p:txBody>
      </p:sp>
      <p:sp>
        <p:nvSpPr>
          <p:cNvPr id="80" name="TextBox 79">
            <a:extLst>
              <a:ext uri="{FF2B5EF4-FFF2-40B4-BE49-F238E27FC236}">
                <a16:creationId xmlns:a16="http://schemas.microsoft.com/office/drawing/2014/main" id="{34235434-2491-48B2-9A9B-FC76F002E097}"/>
              </a:ext>
            </a:extLst>
          </p:cNvPr>
          <p:cNvSpPr txBox="1"/>
          <p:nvPr/>
        </p:nvSpPr>
        <p:spPr>
          <a:xfrm>
            <a:off x="3432498" y="3910630"/>
            <a:ext cx="1406026" cy="246221"/>
          </a:xfrm>
          <a:prstGeom prst="rect">
            <a:avLst/>
          </a:prstGeom>
          <a:noFill/>
        </p:spPr>
        <p:txBody>
          <a:bodyPr wrap="none" lIns="0" tIns="0" rIns="0" bIns="0" rtlCol="0">
            <a:spAutoFit/>
          </a:bodyPr>
          <a:lstStyle/>
          <a:p>
            <a:pPr algn="l"/>
            <a:r>
              <a:rPr lang="en-US" sz="1600" dirty="0" err="1">
                <a:solidFill>
                  <a:schemeClr val="accent2">
                    <a:lumMod val="50000"/>
                  </a:schemeClr>
                </a:solidFill>
              </a:rPr>
              <a:t>serviceC.myapp</a:t>
            </a:r>
            <a:endParaRPr lang="en-US" sz="1600" dirty="0">
              <a:solidFill>
                <a:schemeClr val="accent2">
                  <a:lumMod val="50000"/>
                </a:schemeClr>
              </a:solidFill>
            </a:endParaRPr>
          </a:p>
        </p:txBody>
      </p:sp>
      <p:grpSp>
        <p:nvGrpSpPr>
          <p:cNvPr id="12" name="Group 11">
            <a:extLst>
              <a:ext uri="{FF2B5EF4-FFF2-40B4-BE49-F238E27FC236}">
                <a16:creationId xmlns:a16="http://schemas.microsoft.com/office/drawing/2014/main" id="{B12087B8-30F3-4AB5-B383-A17C59DBD322}"/>
              </a:ext>
            </a:extLst>
          </p:cNvPr>
          <p:cNvGrpSpPr/>
          <p:nvPr/>
        </p:nvGrpSpPr>
        <p:grpSpPr>
          <a:xfrm>
            <a:off x="6318102" y="5160997"/>
            <a:ext cx="5161669" cy="858868"/>
            <a:chOff x="527877" y="4189988"/>
            <a:chExt cx="5161669" cy="858868"/>
          </a:xfrm>
        </p:grpSpPr>
        <p:sp>
          <p:nvSpPr>
            <p:cNvPr id="45" name="Rectangle 44">
              <a:extLst>
                <a:ext uri="{FF2B5EF4-FFF2-40B4-BE49-F238E27FC236}">
                  <a16:creationId xmlns:a16="http://schemas.microsoft.com/office/drawing/2014/main" id="{885B5B3A-C8B0-402B-8355-5EEF200C3306}"/>
                </a:ext>
              </a:extLst>
            </p:cNvPr>
            <p:cNvSpPr/>
            <p:nvPr/>
          </p:nvSpPr>
          <p:spPr bwMode="auto">
            <a:xfrm>
              <a:off x="527877" y="4189988"/>
              <a:ext cx="5161669" cy="639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000" dirty="0"/>
            </a:p>
          </p:txBody>
        </p:sp>
        <p:sp>
          <p:nvSpPr>
            <p:cNvPr id="5" name="TextBox 4">
              <a:extLst>
                <a:ext uri="{FF2B5EF4-FFF2-40B4-BE49-F238E27FC236}">
                  <a16:creationId xmlns:a16="http://schemas.microsoft.com/office/drawing/2014/main" id="{3D85ADB8-C772-4132-8BDF-C43122264916}"/>
                </a:ext>
              </a:extLst>
            </p:cNvPr>
            <p:cNvSpPr txBox="1"/>
            <p:nvPr/>
          </p:nvSpPr>
          <p:spPr>
            <a:xfrm>
              <a:off x="625409" y="4279415"/>
              <a:ext cx="5021977" cy="769441"/>
            </a:xfrm>
            <a:prstGeom prst="rect">
              <a:avLst/>
            </a:prstGeom>
            <a:noFill/>
          </p:spPr>
          <p:txBody>
            <a:bodyPr wrap="square" lIns="0" tIns="0" rIns="0" bIns="0" rtlCol="0">
              <a:spAutoFit/>
            </a:bodyPr>
            <a:lstStyle/>
            <a:p>
              <a:r>
                <a:rPr lang="en-US" sz="1600" dirty="0" err="1">
                  <a:solidFill>
                    <a:srgbClr val="000000"/>
                  </a:solidFill>
                  <a:latin typeface="Consolas" panose="020B0609020204030204" pitchFamily="49" charset="0"/>
                </a:rPr>
                <a:t>http.get</a:t>
              </a:r>
              <a:r>
                <a:rPr lang="en-US" sz="1600" dirty="0">
                  <a:solidFill>
                    <a:srgbClr val="000000"/>
                  </a:solidFill>
                  <a:latin typeface="Consolas" panose="020B0609020204030204" pitchFamily="49" charset="0"/>
                </a:rPr>
                <a:t>('http://serviceB.myapp/users/12345’, </a:t>
              </a:r>
            </a:p>
            <a:p>
              <a:r>
                <a:rPr lang="en-US" sz="1600" dirty="0">
                  <a:solidFill>
                    <a:srgbClr val="000000"/>
                  </a:solidFill>
                  <a:latin typeface="Consolas" panose="020B0609020204030204" pitchFamily="49" charset="0"/>
                </a:rPr>
                <a:t>    (response) =&gt; { … });</a:t>
              </a:r>
            </a:p>
            <a:p>
              <a:pPr algn="l"/>
              <a:endParaRPr lang="en-US" sz="1800" dirty="0" err="1">
                <a:gradFill>
                  <a:gsLst>
                    <a:gs pos="2917">
                      <a:schemeClr val="tx1"/>
                    </a:gs>
                    <a:gs pos="30000">
                      <a:schemeClr val="tx1"/>
                    </a:gs>
                  </a:gsLst>
                  <a:lin ang="5400000" scaled="0"/>
                </a:gradFill>
              </a:endParaRPr>
            </a:p>
          </p:txBody>
        </p:sp>
      </p:grpSp>
      <p:grpSp>
        <p:nvGrpSpPr>
          <p:cNvPr id="13" name="Group 12">
            <a:extLst>
              <a:ext uri="{FF2B5EF4-FFF2-40B4-BE49-F238E27FC236}">
                <a16:creationId xmlns:a16="http://schemas.microsoft.com/office/drawing/2014/main" id="{470D29D7-40EC-4F42-9AE7-3F8A11B75A1D}"/>
              </a:ext>
            </a:extLst>
          </p:cNvPr>
          <p:cNvGrpSpPr/>
          <p:nvPr/>
        </p:nvGrpSpPr>
        <p:grpSpPr>
          <a:xfrm>
            <a:off x="742373" y="5160997"/>
            <a:ext cx="5189851" cy="639969"/>
            <a:chOff x="558020" y="5073967"/>
            <a:chExt cx="5189851" cy="639969"/>
          </a:xfrm>
        </p:grpSpPr>
        <p:sp>
          <p:nvSpPr>
            <p:cNvPr id="81" name="Rectangle 80">
              <a:extLst>
                <a:ext uri="{FF2B5EF4-FFF2-40B4-BE49-F238E27FC236}">
                  <a16:creationId xmlns:a16="http://schemas.microsoft.com/office/drawing/2014/main" id="{43B8E6A1-F8D6-43E0-8939-A529E5EF6918}"/>
                </a:ext>
              </a:extLst>
            </p:cNvPr>
            <p:cNvSpPr/>
            <p:nvPr/>
          </p:nvSpPr>
          <p:spPr bwMode="auto">
            <a:xfrm>
              <a:off x="558020" y="5073967"/>
              <a:ext cx="5161669" cy="639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000" dirty="0"/>
            </a:p>
          </p:txBody>
        </p:sp>
        <p:sp>
          <p:nvSpPr>
            <p:cNvPr id="6" name="Rectangle 5">
              <a:extLst>
                <a:ext uri="{FF2B5EF4-FFF2-40B4-BE49-F238E27FC236}">
                  <a16:creationId xmlns:a16="http://schemas.microsoft.com/office/drawing/2014/main" id="{B8381C06-76CB-421E-9EA9-24E838F44563}"/>
                </a:ext>
              </a:extLst>
            </p:cNvPr>
            <p:cNvSpPr/>
            <p:nvPr/>
          </p:nvSpPr>
          <p:spPr>
            <a:xfrm>
              <a:off x="610623" y="5081432"/>
              <a:ext cx="5137248" cy="584775"/>
            </a:xfrm>
            <a:prstGeom prst="rect">
              <a:avLst/>
            </a:prstGeom>
          </p:spPr>
          <p:txBody>
            <a:bodyPr wrap="square">
              <a:spAutoFit/>
            </a:bodyPr>
            <a:lstStyle/>
            <a:p>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httpClient.GetAsync</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"http://serviceB.myapp/users/12345"</a:t>
              </a:r>
              <a:r>
                <a:rPr lang="en-US" sz="1600" dirty="0">
                  <a:solidFill>
                    <a:srgbClr val="000000"/>
                  </a:solidFill>
                  <a:latin typeface="Consolas" panose="020B0609020204030204" pitchFamily="49" charset="0"/>
                </a:rPr>
                <a:t>);</a:t>
              </a:r>
              <a:endParaRPr lang="en-US" sz="1600" dirty="0"/>
            </a:p>
          </p:txBody>
        </p:sp>
      </p:grpSp>
      <p:sp>
        <p:nvSpPr>
          <p:cNvPr id="75" name="Rectangle 74">
            <a:extLst>
              <a:ext uri="{FF2B5EF4-FFF2-40B4-BE49-F238E27FC236}">
                <a16:creationId xmlns:a16="http://schemas.microsoft.com/office/drawing/2014/main" id="{FD0EE0C5-F5B4-43EB-8FF6-94A3CDFBA4AF}"/>
              </a:ext>
            </a:extLst>
          </p:cNvPr>
          <p:cNvSpPr/>
          <p:nvPr/>
        </p:nvSpPr>
        <p:spPr bwMode="auto">
          <a:xfrm>
            <a:off x="2542234" y="1494418"/>
            <a:ext cx="6826280" cy="3287780"/>
          </a:xfrm>
          <a:prstGeom prst="rect">
            <a:avLst/>
          </a:prstGeom>
          <a:noFill/>
          <a:ln w="19050">
            <a:solidFill>
              <a:schemeClr val="accent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4BF389FA-BD80-46E7-994E-15047252BE75}"/>
              </a:ext>
            </a:extLst>
          </p:cNvPr>
          <p:cNvGrpSpPr/>
          <p:nvPr/>
        </p:nvGrpSpPr>
        <p:grpSpPr>
          <a:xfrm>
            <a:off x="5595201" y="1323129"/>
            <a:ext cx="1001598" cy="365760"/>
            <a:chOff x="8090957" y="1332979"/>
            <a:chExt cx="1001598" cy="365760"/>
          </a:xfrm>
        </p:grpSpPr>
        <p:sp>
          <p:nvSpPr>
            <p:cNvPr id="7" name="Rectangle 6">
              <a:extLst>
                <a:ext uri="{FF2B5EF4-FFF2-40B4-BE49-F238E27FC236}">
                  <a16:creationId xmlns:a16="http://schemas.microsoft.com/office/drawing/2014/main" id="{CFE6007E-CB0E-4150-AB1B-DB3FE6C8FD8A}"/>
                </a:ext>
              </a:extLst>
            </p:cNvPr>
            <p:cNvSpPr/>
            <p:nvPr/>
          </p:nvSpPr>
          <p:spPr bwMode="auto">
            <a:xfrm>
              <a:off x="8090957" y="1386868"/>
              <a:ext cx="1001598"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Intelligence" title="Icon of circles connected by crossing lines">
              <a:extLst>
                <a:ext uri="{FF2B5EF4-FFF2-40B4-BE49-F238E27FC236}">
                  <a16:creationId xmlns:a16="http://schemas.microsoft.com/office/drawing/2014/main" id="{33F37D5E-C12A-42D5-9C53-B6EE8A09DAC0}"/>
                </a:ext>
              </a:extLst>
            </p:cNvPr>
            <p:cNvSpPr>
              <a:spLocks noChangeAspect="1" noEditPoints="1"/>
            </p:cNvSpPr>
            <p:nvPr/>
          </p:nvSpPr>
          <p:spPr bwMode="auto">
            <a:xfrm>
              <a:off x="8373472" y="1332979"/>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8" name="Arrow: Left-Right 77">
            <a:extLst>
              <a:ext uri="{FF2B5EF4-FFF2-40B4-BE49-F238E27FC236}">
                <a16:creationId xmlns:a16="http://schemas.microsoft.com/office/drawing/2014/main" id="{51BDE44A-F3F2-496A-BC52-0E793664BDA6}"/>
              </a:ext>
            </a:extLst>
          </p:cNvPr>
          <p:cNvSpPr/>
          <p:nvPr/>
        </p:nvSpPr>
        <p:spPr bwMode="auto">
          <a:xfrm rot="16200000">
            <a:off x="5105720" y="3078622"/>
            <a:ext cx="623108" cy="235501"/>
          </a:xfrm>
          <a:prstGeom prst="leftRightArrow">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120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Service Fabric Intelligent traffic routing</a:t>
            </a:r>
          </a:p>
        </p:txBody>
      </p:sp>
      <p:sp>
        <p:nvSpPr>
          <p:cNvPr id="82" name="Text Placeholder 2">
            <a:extLst>
              <a:ext uri="{FF2B5EF4-FFF2-40B4-BE49-F238E27FC236}">
                <a16:creationId xmlns:a16="http://schemas.microsoft.com/office/drawing/2014/main" id="{A2CAC528-32D2-4800-99B7-BEBD53CC4FCA}"/>
              </a:ext>
            </a:extLst>
          </p:cNvPr>
          <p:cNvSpPr>
            <a:spLocks noGrp="1"/>
          </p:cNvSpPr>
          <p:nvPr>
            <p:ph type="body" sz="quarter" idx="10"/>
          </p:nvPr>
        </p:nvSpPr>
        <p:spPr>
          <a:xfrm>
            <a:off x="586389" y="1434370"/>
            <a:ext cx="11018520" cy="2720745"/>
          </a:xfrm>
        </p:spPr>
        <p:txBody>
          <a:bodyPr/>
          <a:lstStyle/>
          <a:p>
            <a:pPr fontAlgn="ctr"/>
            <a:r>
              <a:rPr lang="en-US" dirty="0"/>
              <a:t>Services address each other by hostnames</a:t>
            </a:r>
          </a:p>
          <a:p>
            <a:pPr fontAlgn="ctr"/>
            <a:r>
              <a:rPr lang="en-US" dirty="0"/>
              <a:t>Services do not implement platform-specific discovery APIs</a:t>
            </a:r>
          </a:p>
          <a:p>
            <a:pPr fontAlgn="ctr"/>
            <a:r>
              <a:rPr lang="en-US" dirty="0"/>
              <a:t>Services do not deal with network-level details</a:t>
            </a:r>
          </a:p>
          <a:p>
            <a:pPr lvl="1" fontAlgn="ctr"/>
            <a:r>
              <a:rPr lang="en-US" dirty="0"/>
              <a:t>Retries, circuit breakers, throttling</a:t>
            </a:r>
          </a:p>
          <a:p>
            <a:pPr fontAlgn="ctr"/>
            <a:r>
              <a:rPr lang="en-US" dirty="0"/>
              <a:t>Services are unaware of the implementation details of other services</a:t>
            </a:r>
          </a:p>
          <a:p>
            <a:pPr lvl="1" fontAlgn="ctr"/>
            <a:r>
              <a:rPr lang="en-US" dirty="0"/>
              <a:t>Stateless, stateful, partitioning, versions</a:t>
            </a:r>
          </a:p>
        </p:txBody>
      </p:sp>
      <p:pic>
        <p:nvPicPr>
          <p:cNvPr id="4" name="Picture 3">
            <a:extLst>
              <a:ext uri="{FF2B5EF4-FFF2-40B4-BE49-F238E27FC236}">
                <a16:creationId xmlns:a16="http://schemas.microsoft.com/office/drawing/2014/main" id="{F643CFF6-4C3B-48BD-9443-B3B45D2066A5}"/>
              </a:ext>
            </a:extLst>
          </p:cNvPr>
          <p:cNvPicPr>
            <a:picLocks noChangeAspect="1"/>
          </p:cNvPicPr>
          <p:nvPr/>
        </p:nvPicPr>
        <p:blipFill>
          <a:blip r:embed="rId3"/>
          <a:stretch>
            <a:fillRect/>
          </a:stretch>
        </p:blipFill>
        <p:spPr>
          <a:xfrm>
            <a:off x="1488716" y="4662948"/>
            <a:ext cx="3451867" cy="1155195"/>
          </a:xfrm>
          <a:prstGeom prst="rect">
            <a:avLst/>
          </a:prstGeom>
        </p:spPr>
      </p:pic>
      <p:sp>
        <p:nvSpPr>
          <p:cNvPr id="5" name="Plus Sign 4">
            <a:extLst>
              <a:ext uri="{FF2B5EF4-FFF2-40B4-BE49-F238E27FC236}">
                <a16:creationId xmlns:a16="http://schemas.microsoft.com/office/drawing/2014/main" id="{6B49E871-FCEF-48DD-BDEA-215CDF831290}"/>
              </a:ext>
            </a:extLst>
          </p:cNvPr>
          <p:cNvSpPr/>
          <p:nvPr/>
        </p:nvSpPr>
        <p:spPr bwMode="auto">
          <a:xfrm>
            <a:off x="5762856" y="4952470"/>
            <a:ext cx="585964" cy="576152"/>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C55335D-88EC-4209-B456-79D0419708E2}"/>
              </a:ext>
            </a:extLst>
          </p:cNvPr>
          <p:cNvPicPr>
            <a:picLocks noChangeAspect="1"/>
          </p:cNvPicPr>
          <p:nvPr/>
        </p:nvPicPr>
        <p:blipFill>
          <a:blip r:embed="rId4"/>
          <a:stretch>
            <a:fillRect/>
          </a:stretch>
        </p:blipFill>
        <p:spPr>
          <a:xfrm>
            <a:off x="7500098" y="4211565"/>
            <a:ext cx="2060346" cy="2057963"/>
          </a:xfrm>
          <a:prstGeom prst="rect">
            <a:avLst/>
          </a:prstGeom>
        </p:spPr>
      </p:pic>
    </p:spTree>
    <p:extLst>
      <p:ext uri="{BB962C8B-B14F-4D97-AF65-F5344CB8AC3E}">
        <p14:creationId xmlns:p14="http://schemas.microsoft.com/office/powerpoint/2010/main" val="7818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xEl>
                                              <p:pRg st="1" end="1"/>
                                            </p:txEl>
                                          </p:spTgt>
                                        </p:tgtEl>
                                        <p:attrNameLst>
                                          <p:attrName>style.visibility</p:attrName>
                                        </p:attrNameLst>
                                      </p:cBhvr>
                                      <p:to>
                                        <p:strVal val="visible"/>
                                      </p:to>
                                    </p:set>
                                    <p:animEffect transition="in" filter="fade">
                                      <p:cBhvr>
                                        <p:cTn id="12" dur="500"/>
                                        <p:tgtEl>
                                          <p:spTgt spid="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fade">
                                      <p:cBhvr>
                                        <p:cTn id="17" dur="500"/>
                                        <p:tgtEl>
                                          <p:spTgt spid="8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2">
                                            <p:txEl>
                                              <p:pRg st="3" end="3"/>
                                            </p:txEl>
                                          </p:spTgt>
                                        </p:tgtEl>
                                        <p:attrNameLst>
                                          <p:attrName>style.visibility</p:attrName>
                                        </p:attrNameLst>
                                      </p:cBhvr>
                                      <p:to>
                                        <p:strVal val="visible"/>
                                      </p:to>
                                    </p:set>
                                    <p:animEffect transition="in" filter="fade">
                                      <p:cBhvr>
                                        <p:cTn id="20" dur="500"/>
                                        <p:tgtEl>
                                          <p:spTgt spid="8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2">
                                            <p:txEl>
                                              <p:pRg st="4" end="4"/>
                                            </p:txEl>
                                          </p:spTgt>
                                        </p:tgtEl>
                                        <p:attrNameLst>
                                          <p:attrName>style.visibility</p:attrName>
                                        </p:attrNameLst>
                                      </p:cBhvr>
                                      <p:to>
                                        <p:strVal val="visible"/>
                                      </p:to>
                                    </p:set>
                                    <p:animEffect transition="in" filter="fade">
                                      <p:cBhvr>
                                        <p:cTn id="25" dur="500"/>
                                        <p:tgtEl>
                                          <p:spTgt spid="82">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xEl>
                                              <p:pRg st="5" end="5"/>
                                            </p:txEl>
                                          </p:spTgt>
                                        </p:tgtEl>
                                        <p:attrNameLst>
                                          <p:attrName>style.visibility</p:attrName>
                                        </p:attrNameLst>
                                      </p:cBhvr>
                                      <p:to>
                                        <p:strVal val="visible"/>
                                      </p:to>
                                    </p:set>
                                    <p:animEffect transition="in" filter="fade">
                                      <p:cBhvr>
                                        <p:cTn id="28" dur="500"/>
                                        <p:tgtEl>
                                          <p:spTgt spid="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Intelligent traffic routing</a:t>
            </a:r>
          </a:p>
        </p:txBody>
      </p:sp>
      <p:sp>
        <p:nvSpPr>
          <p:cNvPr id="4" name="Rectangle 3">
            <a:extLst>
              <a:ext uri="{FF2B5EF4-FFF2-40B4-BE49-F238E27FC236}">
                <a16:creationId xmlns:a16="http://schemas.microsoft.com/office/drawing/2014/main" id="{B3D991FB-56AF-4B94-A18D-BE0C469FDBDA}"/>
              </a:ext>
            </a:extLst>
          </p:cNvPr>
          <p:cNvSpPr/>
          <p:nvPr/>
        </p:nvSpPr>
        <p:spPr bwMode="auto">
          <a:xfrm>
            <a:off x="2719720" y="3248164"/>
            <a:ext cx="1652337" cy="1868905"/>
          </a:xfrm>
          <a:prstGeom prst="rect">
            <a:avLst/>
          </a:prstGeom>
          <a:noFill/>
          <a:ln w="19050">
            <a:solidFill>
              <a:schemeClr val="accent1">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Service package</a:t>
            </a:r>
          </a:p>
        </p:txBody>
      </p:sp>
      <p:sp>
        <p:nvSpPr>
          <p:cNvPr id="7" name="Rectangle 6">
            <a:extLst>
              <a:ext uri="{FF2B5EF4-FFF2-40B4-BE49-F238E27FC236}">
                <a16:creationId xmlns:a16="http://schemas.microsoft.com/office/drawing/2014/main" id="{CF647CF7-CB86-4CEB-A378-1BB3B75C00EF}"/>
              </a:ext>
            </a:extLst>
          </p:cNvPr>
          <p:cNvSpPr/>
          <p:nvPr/>
        </p:nvSpPr>
        <p:spPr bwMode="auto">
          <a:xfrm>
            <a:off x="2795919" y="377755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25000"/>
                  </a:schemeClr>
                </a:solidFill>
                <a:ea typeface="Segoe UI" pitchFamily="34" charset="0"/>
                <a:cs typeface="Segoe UI" pitchFamily="34" charset="0"/>
              </a:rPr>
              <a:t>service 1</a:t>
            </a:r>
          </a:p>
        </p:txBody>
      </p:sp>
      <p:sp>
        <p:nvSpPr>
          <p:cNvPr id="9" name="Rectangle 8">
            <a:extLst>
              <a:ext uri="{FF2B5EF4-FFF2-40B4-BE49-F238E27FC236}">
                <a16:creationId xmlns:a16="http://schemas.microsoft.com/office/drawing/2014/main" id="{9116BC75-53D0-4D75-9F00-CE3DFB448ABD}"/>
              </a:ext>
            </a:extLst>
          </p:cNvPr>
          <p:cNvSpPr/>
          <p:nvPr/>
        </p:nvSpPr>
        <p:spPr bwMode="auto">
          <a:xfrm>
            <a:off x="7233532" y="3248164"/>
            <a:ext cx="1652337" cy="1868905"/>
          </a:xfrm>
          <a:prstGeom prst="rect">
            <a:avLst/>
          </a:prstGeom>
          <a:noFill/>
          <a:ln w="19050">
            <a:solidFill>
              <a:schemeClr val="accent1">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Service package</a:t>
            </a:r>
          </a:p>
        </p:txBody>
      </p:sp>
      <p:sp>
        <p:nvSpPr>
          <p:cNvPr id="10" name="Rectangle 9">
            <a:extLst>
              <a:ext uri="{FF2B5EF4-FFF2-40B4-BE49-F238E27FC236}">
                <a16:creationId xmlns:a16="http://schemas.microsoft.com/office/drawing/2014/main" id="{DBCD36D3-35FC-4AF5-81ED-CE9540E862ED}"/>
              </a:ext>
            </a:extLst>
          </p:cNvPr>
          <p:cNvSpPr/>
          <p:nvPr/>
        </p:nvSpPr>
        <p:spPr bwMode="auto">
          <a:xfrm>
            <a:off x="7309731" y="377755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25000"/>
                  </a:schemeClr>
                </a:solidFill>
                <a:ea typeface="Segoe UI" pitchFamily="34" charset="0"/>
                <a:cs typeface="Segoe UI" pitchFamily="34" charset="0"/>
              </a:rPr>
              <a:t>service 3</a:t>
            </a:r>
          </a:p>
        </p:txBody>
      </p:sp>
      <p:sp>
        <p:nvSpPr>
          <p:cNvPr id="22" name="Rectangle 21">
            <a:extLst>
              <a:ext uri="{FF2B5EF4-FFF2-40B4-BE49-F238E27FC236}">
                <a16:creationId xmlns:a16="http://schemas.microsoft.com/office/drawing/2014/main" id="{73C2FDC5-0C41-4E95-9068-785EBB7AAA16}"/>
              </a:ext>
            </a:extLst>
          </p:cNvPr>
          <p:cNvSpPr/>
          <p:nvPr/>
        </p:nvSpPr>
        <p:spPr bwMode="auto">
          <a:xfrm>
            <a:off x="4976626" y="3248164"/>
            <a:ext cx="1652337" cy="1868905"/>
          </a:xfrm>
          <a:prstGeom prst="rect">
            <a:avLst/>
          </a:prstGeom>
          <a:noFill/>
          <a:ln w="19050">
            <a:solidFill>
              <a:schemeClr val="accent1">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Service package</a:t>
            </a:r>
          </a:p>
        </p:txBody>
      </p:sp>
      <p:sp>
        <p:nvSpPr>
          <p:cNvPr id="24" name="Rectangle 23">
            <a:extLst>
              <a:ext uri="{FF2B5EF4-FFF2-40B4-BE49-F238E27FC236}">
                <a16:creationId xmlns:a16="http://schemas.microsoft.com/office/drawing/2014/main" id="{CCE88488-E3D3-412E-8C12-8DCDA48BE233}"/>
              </a:ext>
            </a:extLst>
          </p:cNvPr>
          <p:cNvSpPr/>
          <p:nvPr/>
        </p:nvSpPr>
        <p:spPr bwMode="auto">
          <a:xfrm>
            <a:off x="5052825" y="377755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25000"/>
                  </a:schemeClr>
                </a:solidFill>
                <a:ea typeface="Segoe UI" pitchFamily="34" charset="0"/>
                <a:cs typeface="Segoe UI" pitchFamily="34" charset="0"/>
              </a:rPr>
              <a:t>service 2</a:t>
            </a:r>
          </a:p>
        </p:txBody>
      </p:sp>
      <p:sp>
        <p:nvSpPr>
          <p:cNvPr id="51" name="Text Placeholder 2">
            <a:extLst>
              <a:ext uri="{FF2B5EF4-FFF2-40B4-BE49-F238E27FC236}">
                <a16:creationId xmlns:a16="http://schemas.microsoft.com/office/drawing/2014/main" id="{61B94FE6-E4C3-41FB-9EE0-3696D13DF850}"/>
              </a:ext>
            </a:extLst>
          </p:cNvPr>
          <p:cNvSpPr>
            <a:spLocks noGrp="1"/>
          </p:cNvSpPr>
          <p:nvPr>
            <p:ph type="body" sz="quarter" idx="10"/>
          </p:nvPr>
        </p:nvSpPr>
        <p:spPr>
          <a:xfrm>
            <a:off x="586390" y="1434370"/>
            <a:ext cx="11018520" cy="1465016"/>
          </a:xfrm>
        </p:spPr>
        <p:txBody>
          <a:bodyPr/>
          <a:lstStyle/>
          <a:p>
            <a:pPr marL="0" indent="0">
              <a:buNone/>
            </a:pPr>
            <a:r>
              <a:rPr lang="en-US" dirty="0"/>
              <a:t>Advanced HTTP/HTTPS traffic routing with load balancing</a:t>
            </a:r>
          </a:p>
          <a:p>
            <a:pPr marL="0" indent="0">
              <a:buNone/>
            </a:pPr>
            <a:r>
              <a:rPr lang="en-US" dirty="0"/>
              <a:t>Proxy handles partition resolution and key hashing</a:t>
            </a:r>
          </a:p>
          <a:p>
            <a:pPr marL="0" indent="0">
              <a:buNone/>
            </a:pPr>
            <a:endParaRPr lang="en-US" dirty="0"/>
          </a:p>
        </p:txBody>
      </p:sp>
      <p:grpSp>
        <p:nvGrpSpPr>
          <p:cNvPr id="53" name="Group 52">
            <a:extLst>
              <a:ext uri="{FF2B5EF4-FFF2-40B4-BE49-F238E27FC236}">
                <a16:creationId xmlns:a16="http://schemas.microsoft.com/office/drawing/2014/main" id="{6102E043-A9F9-40D5-91C1-16396094E55C}"/>
              </a:ext>
            </a:extLst>
          </p:cNvPr>
          <p:cNvGrpSpPr/>
          <p:nvPr/>
        </p:nvGrpSpPr>
        <p:grpSpPr>
          <a:xfrm>
            <a:off x="4183627" y="5902918"/>
            <a:ext cx="3882422" cy="365760"/>
            <a:chOff x="1208115" y="4860849"/>
            <a:chExt cx="3882422" cy="365760"/>
          </a:xfrm>
        </p:grpSpPr>
        <p:sp>
          <p:nvSpPr>
            <p:cNvPr id="54" name="CRMArticles_EFF5" title="Icon of two documents stacked together with writing on them">
              <a:extLst>
                <a:ext uri="{FF2B5EF4-FFF2-40B4-BE49-F238E27FC236}">
                  <a16:creationId xmlns:a16="http://schemas.microsoft.com/office/drawing/2014/main" id="{3415DF9A-0047-4CA8-88A6-541C4B12B25C}"/>
                </a:ext>
              </a:extLst>
            </p:cNvPr>
            <p:cNvSpPr>
              <a:spLocks noChangeAspect="1" noEditPoints="1"/>
            </p:cNvSpPr>
            <p:nvPr/>
          </p:nvSpPr>
          <p:spPr bwMode="auto">
            <a:xfrm>
              <a:off x="1208115" y="4860849"/>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43A7093A-B7DB-4241-B7C8-6DE4760F8CE9}"/>
                </a:ext>
              </a:extLst>
            </p:cNvPr>
            <p:cNvSpPr txBox="1"/>
            <p:nvPr/>
          </p:nvSpPr>
          <p:spPr>
            <a:xfrm>
              <a:off x="1660151" y="4889841"/>
              <a:ext cx="3430386" cy="307777"/>
            </a:xfrm>
            <a:prstGeom prst="rect">
              <a:avLst/>
            </a:prstGeom>
            <a:noFill/>
          </p:spPr>
          <p:txBody>
            <a:bodyPr wrap="square" lIns="0" tIns="0" rIns="0" bIns="0" rtlCol="0">
              <a:spAutoFit/>
            </a:bodyPr>
            <a:lstStyle/>
            <a:p>
              <a:pPr algn="l"/>
              <a:r>
                <a:rPr lang="en-US" sz="2000" dirty="0">
                  <a:solidFill>
                    <a:schemeClr val="accent5">
                      <a:lumMod val="75000"/>
                    </a:schemeClr>
                  </a:solidFill>
                </a:rPr>
                <a:t>Routing Rule resources</a:t>
              </a:r>
            </a:p>
          </p:txBody>
        </p:sp>
      </p:grpSp>
      <p:sp>
        <p:nvSpPr>
          <p:cNvPr id="56" name="Rectangle 55">
            <a:extLst>
              <a:ext uri="{FF2B5EF4-FFF2-40B4-BE49-F238E27FC236}">
                <a16:creationId xmlns:a16="http://schemas.microsoft.com/office/drawing/2014/main" id="{91AF9615-4A46-4103-9A17-ABD0AD6FDA5D}"/>
              </a:ext>
            </a:extLst>
          </p:cNvPr>
          <p:cNvSpPr/>
          <p:nvPr/>
        </p:nvSpPr>
        <p:spPr bwMode="auto">
          <a:xfrm>
            <a:off x="1970116" y="2651106"/>
            <a:ext cx="7697586" cy="2914987"/>
          </a:xfrm>
          <a:prstGeom prst="rect">
            <a:avLst/>
          </a:prstGeom>
          <a:noFill/>
          <a:ln w="19050">
            <a:solidFill>
              <a:schemeClr val="accent2">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Network</a:t>
            </a:r>
          </a:p>
        </p:txBody>
      </p:sp>
      <p:sp>
        <p:nvSpPr>
          <p:cNvPr id="52" name="Arrow: Right 51">
            <a:extLst>
              <a:ext uri="{FF2B5EF4-FFF2-40B4-BE49-F238E27FC236}">
                <a16:creationId xmlns:a16="http://schemas.microsoft.com/office/drawing/2014/main" id="{CF2ED412-B9E2-4E06-8E09-55BC04F9ED27}"/>
              </a:ext>
            </a:extLst>
          </p:cNvPr>
          <p:cNvSpPr/>
          <p:nvPr/>
        </p:nvSpPr>
        <p:spPr bwMode="auto">
          <a:xfrm rot="16200000">
            <a:off x="5561808" y="5400129"/>
            <a:ext cx="494669" cy="358945"/>
          </a:xfrm>
          <a:prstGeom prst="rightArrow">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6557CE28-0729-4553-8B52-1B7C46CA0141}"/>
              </a:ext>
            </a:extLst>
          </p:cNvPr>
          <p:cNvCxnSpPr>
            <a:cxnSpLocks/>
            <a:stCxn id="7" idx="3"/>
            <a:endCxn id="24" idx="1"/>
          </p:cNvCxnSpPr>
          <p:nvPr/>
        </p:nvCxnSpPr>
        <p:spPr>
          <a:xfrm>
            <a:off x="4295856" y="4006154"/>
            <a:ext cx="756969" cy="0"/>
          </a:xfrm>
          <a:prstGeom prst="straightConnector1">
            <a:avLst/>
          </a:prstGeom>
          <a:ln w="1905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DCC3E64-97EA-4413-888E-F552701E1386}"/>
              </a:ext>
            </a:extLst>
          </p:cNvPr>
          <p:cNvCxnSpPr>
            <a:cxnSpLocks/>
            <a:stCxn id="24" idx="3"/>
            <a:endCxn id="10" idx="1"/>
          </p:cNvCxnSpPr>
          <p:nvPr/>
        </p:nvCxnSpPr>
        <p:spPr>
          <a:xfrm>
            <a:off x="6552762" y="4006154"/>
            <a:ext cx="756969" cy="0"/>
          </a:xfrm>
          <a:prstGeom prst="straightConnector1">
            <a:avLst/>
          </a:prstGeom>
          <a:ln w="1905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62102C2-3017-4B45-B81A-E6A818676C13}"/>
              </a:ext>
            </a:extLst>
          </p:cNvPr>
          <p:cNvGrpSpPr/>
          <p:nvPr/>
        </p:nvGrpSpPr>
        <p:grpSpPr>
          <a:xfrm>
            <a:off x="10200157" y="4405727"/>
            <a:ext cx="1731806" cy="586035"/>
            <a:chOff x="10200157" y="4405727"/>
            <a:chExt cx="1731806" cy="586035"/>
          </a:xfrm>
        </p:grpSpPr>
        <p:sp>
          <p:nvSpPr>
            <p:cNvPr id="12" name="TextBox 11">
              <a:extLst>
                <a:ext uri="{FF2B5EF4-FFF2-40B4-BE49-F238E27FC236}">
                  <a16:creationId xmlns:a16="http://schemas.microsoft.com/office/drawing/2014/main" id="{CEAF924B-803C-4CE0-9899-26E203BED6FB}"/>
                </a:ext>
              </a:extLst>
            </p:cNvPr>
            <p:cNvSpPr txBox="1"/>
            <p:nvPr/>
          </p:nvSpPr>
          <p:spPr>
            <a:xfrm>
              <a:off x="10355032" y="4452522"/>
              <a:ext cx="1422056"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Service Fabric</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Naming Service</a:t>
              </a:r>
            </a:p>
          </p:txBody>
        </p:sp>
        <p:sp>
          <p:nvSpPr>
            <p:cNvPr id="33" name="Rectangle 32">
              <a:extLst>
                <a:ext uri="{FF2B5EF4-FFF2-40B4-BE49-F238E27FC236}">
                  <a16:creationId xmlns:a16="http://schemas.microsoft.com/office/drawing/2014/main" id="{621E766F-972E-4AA1-8021-16BE919E22D6}"/>
                </a:ext>
              </a:extLst>
            </p:cNvPr>
            <p:cNvSpPr/>
            <p:nvPr/>
          </p:nvSpPr>
          <p:spPr bwMode="auto">
            <a:xfrm>
              <a:off x="10200157" y="4405727"/>
              <a:ext cx="1731806" cy="586035"/>
            </a:xfrm>
            <a:prstGeom prst="rect">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2">
                    <a:lumMod val="25000"/>
                  </a:schemeClr>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CF08436-EDCC-4526-9A74-EC34379A6BC4}"/>
              </a:ext>
            </a:extLst>
          </p:cNvPr>
          <p:cNvGrpSpPr/>
          <p:nvPr/>
        </p:nvGrpSpPr>
        <p:grpSpPr>
          <a:xfrm>
            <a:off x="10200157" y="3955083"/>
            <a:ext cx="1731806" cy="388742"/>
            <a:chOff x="10200157" y="3955083"/>
            <a:chExt cx="1731806" cy="388742"/>
          </a:xfrm>
        </p:grpSpPr>
        <p:sp>
          <p:nvSpPr>
            <p:cNvPr id="32" name="TextBox 31">
              <a:extLst>
                <a:ext uri="{FF2B5EF4-FFF2-40B4-BE49-F238E27FC236}">
                  <a16:creationId xmlns:a16="http://schemas.microsoft.com/office/drawing/2014/main" id="{A03DB7A4-E694-4748-BB17-2DFCAB722CBD}"/>
                </a:ext>
              </a:extLst>
            </p:cNvPr>
            <p:cNvSpPr txBox="1"/>
            <p:nvPr/>
          </p:nvSpPr>
          <p:spPr>
            <a:xfrm>
              <a:off x="10575348" y="4026343"/>
              <a:ext cx="981423"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Envoy APIs</a:t>
              </a:r>
            </a:p>
          </p:txBody>
        </p:sp>
        <p:sp>
          <p:nvSpPr>
            <p:cNvPr id="34" name="Rectangle 33">
              <a:extLst>
                <a:ext uri="{FF2B5EF4-FFF2-40B4-BE49-F238E27FC236}">
                  <a16:creationId xmlns:a16="http://schemas.microsoft.com/office/drawing/2014/main" id="{DA9DE969-F026-40F6-835D-8AB62050471B}"/>
                </a:ext>
              </a:extLst>
            </p:cNvPr>
            <p:cNvSpPr/>
            <p:nvPr/>
          </p:nvSpPr>
          <p:spPr bwMode="auto">
            <a:xfrm>
              <a:off x="10200157" y="3955083"/>
              <a:ext cx="1731806" cy="388742"/>
            </a:xfrm>
            <a:prstGeom prst="rect">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2">
                    <a:lumMod val="25000"/>
                  </a:schemeClr>
                </a:solidFill>
                <a:ea typeface="Segoe UI" pitchFamily="34" charset="0"/>
                <a:cs typeface="Segoe UI" pitchFamily="34" charset="0"/>
              </a:endParaRPr>
            </a:p>
          </p:txBody>
        </p:sp>
      </p:grpSp>
      <p:sp>
        <p:nvSpPr>
          <p:cNvPr id="35" name="Arrow: Right 34">
            <a:extLst>
              <a:ext uri="{FF2B5EF4-FFF2-40B4-BE49-F238E27FC236}">
                <a16:creationId xmlns:a16="http://schemas.microsoft.com/office/drawing/2014/main" id="{6533AFEE-AD93-42F0-8DAE-AFE553155BB2}"/>
              </a:ext>
            </a:extLst>
          </p:cNvPr>
          <p:cNvSpPr/>
          <p:nvPr/>
        </p:nvSpPr>
        <p:spPr bwMode="auto">
          <a:xfrm rot="10800000">
            <a:off x="9377252" y="4273879"/>
            <a:ext cx="494669" cy="358945"/>
          </a:xfrm>
          <a:prstGeom prst="rightArrow">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D5C5DA39-7EBB-4940-9D14-92BED345B5E4}"/>
              </a:ext>
            </a:extLst>
          </p:cNvPr>
          <p:cNvGrpSpPr/>
          <p:nvPr/>
        </p:nvGrpSpPr>
        <p:grpSpPr>
          <a:xfrm>
            <a:off x="469812" y="4234754"/>
            <a:ext cx="8339855" cy="764340"/>
            <a:chOff x="469812" y="4234754"/>
            <a:chExt cx="8339855" cy="764340"/>
          </a:xfrm>
        </p:grpSpPr>
        <p:sp>
          <p:nvSpPr>
            <p:cNvPr id="8" name="Rectangle 7">
              <a:extLst>
                <a:ext uri="{FF2B5EF4-FFF2-40B4-BE49-F238E27FC236}">
                  <a16:creationId xmlns:a16="http://schemas.microsoft.com/office/drawing/2014/main" id="{B92546FF-100A-4CDF-B9D3-9E86BC3D3118}"/>
                </a:ext>
              </a:extLst>
            </p:cNvPr>
            <p:cNvSpPr/>
            <p:nvPr/>
          </p:nvSpPr>
          <p:spPr bwMode="auto">
            <a:xfrm>
              <a:off x="2795918" y="453554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sp>
          <p:nvSpPr>
            <p:cNvPr id="11" name="Rectangle 10">
              <a:extLst>
                <a:ext uri="{FF2B5EF4-FFF2-40B4-BE49-F238E27FC236}">
                  <a16:creationId xmlns:a16="http://schemas.microsoft.com/office/drawing/2014/main" id="{1E96EA3D-E4A1-4751-AAE1-4D56BE529090}"/>
                </a:ext>
              </a:extLst>
            </p:cNvPr>
            <p:cNvSpPr/>
            <p:nvPr/>
          </p:nvSpPr>
          <p:spPr bwMode="auto">
            <a:xfrm>
              <a:off x="7309730" y="453554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sp>
          <p:nvSpPr>
            <p:cNvPr id="27" name="Rectangle 26">
              <a:extLst>
                <a:ext uri="{FF2B5EF4-FFF2-40B4-BE49-F238E27FC236}">
                  <a16:creationId xmlns:a16="http://schemas.microsoft.com/office/drawing/2014/main" id="{419244B0-4D48-4FC2-86AE-6F61E511046F}"/>
                </a:ext>
              </a:extLst>
            </p:cNvPr>
            <p:cNvSpPr/>
            <p:nvPr/>
          </p:nvSpPr>
          <p:spPr bwMode="auto">
            <a:xfrm>
              <a:off x="5052824" y="453554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sp>
          <p:nvSpPr>
            <p:cNvPr id="57" name="Rectangle 56">
              <a:extLst>
                <a:ext uri="{FF2B5EF4-FFF2-40B4-BE49-F238E27FC236}">
                  <a16:creationId xmlns:a16="http://schemas.microsoft.com/office/drawing/2014/main" id="{F1607027-C8FA-4769-B586-E4B66F05E528}"/>
                </a:ext>
              </a:extLst>
            </p:cNvPr>
            <p:cNvSpPr/>
            <p:nvPr/>
          </p:nvSpPr>
          <p:spPr bwMode="auto">
            <a:xfrm>
              <a:off x="469812" y="4535544"/>
              <a:ext cx="1652337" cy="463550"/>
            </a:xfrm>
            <a:prstGeom prst="rect">
              <a:avLst/>
            </a:prstGeom>
            <a:solidFill>
              <a:schemeClr val="bg1"/>
            </a:solid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cxnSp>
          <p:nvCxnSpPr>
            <p:cNvPr id="71" name="Straight Arrow Connector 70">
              <a:extLst>
                <a:ext uri="{FF2B5EF4-FFF2-40B4-BE49-F238E27FC236}">
                  <a16:creationId xmlns:a16="http://schemas.microsoft.com/office/drawing/2014/main" id="{2F4CECD0-DFE5-4CDA-9D88-439851062B04}"/>
                </a:ext>
              </a:extLst>
            </p:cNvPr>
            <p:cNvCxnSpPr>
              <a:stCxn id="57" idx="3"/>
              <a:endCxn id="8" idx="1"/>
            </p:cNvCxnSpPr>
            <p:nvPr/>
          </p:nvCxnSpPr>
          <p:spPr>
            <a:xfrm flipV="1">
              <a:off x="2122149" y="4764144"/>
              <a:ext cx="673769" cy="3175"/>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AADEB5-EAD9-4588-9076-62A442E17ECF}"/>
                </a:ext>
              </a:extLst>
            </p:cNvPr>
            <p:cNvCxnSpPr>
              <a:stCxn id="27" idx="3"/>
              <a:endCxn id="11" idx="1"/>
            </p:cNvCxnSpPr>
            <p:nvPr/>
          </p:nvCxnSpPr>
          <p:spPr>
            <a:xfrm>
              <a:off x="6552761" y="4764144"/>
              <a:ext cx="756969" cy="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2CDAA0F-9F38-49E4-BAD0-6CEF72F217C8}"/>
                </a:ext>
              </a:extLst>
            </p:cNvPr>
            <p:cNvCxnSpPr>
              <a:stCxn id="8" idx="3"/>
              <a:endCxn id="27" idx="1"/>
            </p:cNvCxnSpPr>
            <p:nvPr/>
          </p:nvCxnSpPr>
          <p:spPr>
            <a:xfrm>
              <a:off x="4295855" y="4764144"/>
              <a:ext cx="756969" cy="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4A56D8-5E87-437D-B910-09AFE5C57FB0}"/>
                </a:ext>
              </a:extLst>
            </p:cNvPr>
            <p:cNvCxnSpPr>
              <a:cxnSpLocks/>
              <a:stCxn id="8" idx="0"/>
              <a:endCxn id="7" idx="2"/>
            </p:cNvCxnSpPr>
            <p:nvPr/>
          </p:nvCxnSpPr>
          <p:spPr>
            <a:xfrm flipV="1">
              <a:off x="3545887" y="4234754"/>
              <a:ext cx="1" cy="30079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08829E-7F3F-4959-AE94-3FB32B36147A}"/>
                </a:ext>
              </a:extLst>
            </p:cNvPr>
            <p:cNvCxnSpPr>
              <a:cxnSpLocks/>
              <a:stCxn id="27" idx="0"/>
              <a:endCxn id="24" idx="2"/>
            </p:cNvCxnSpPr>
            <p:nvPr/>
          </p:nvCxnSpPr>
          <p:spPr>
            <a:xfrm flipV="1">
              <a:off x="5802793" y="4234754"/>
              <a:ext cx="1" cy="30079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BFE39B-4179-4E5B-BF76-F94F0AA620E2}"/>
                </a:ext>
              </a:extLst>
            </p:cNvPr>
            <p:cNvCxnSpPr>
              <a:cxnSpLocks/>
              <a:stCxn id="11" idx="0"/>
              <a:endCxn id="10" idx="2"/>
            </p:cNvCxnSpPr>
            <p:nvPr/>
          </p:nvCxnSpPr>
          <p:spPr>
            <a:xfrm flipV="1">
              <a:off x="8059699" y="4234754"/>
              <a:ext cx="1" cy="30079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9" name="globe_6" title="Icon of a monitor in front of a sphere made of lines">
            <a:extLst>
              <a:ext uri="{FF2B5EF4-FFF2-40B4-BE49-F238E27FC236}">
                <a16:creationId xmlns:a16="http://schemas.microsoft.com/office/drawing/2014/main" id="{76F8AF19-E226-4526-8223-5153E3FBBA04}"/>
              </a:ext>
            </a:extLst>
          </p:cNvPr>
          <p:cNvSpPr>
            <a:spLocks noChangeAspect="1" noEditPoints="1"/>
          </p:cNvSpPr>
          <p:nvPr/>
        </p:nvSpPr>
        <p:spPr bwMode="auto">
          <a:xfrm>
            <a:off x="1124678" y="3843786"/>
            <a:ext cx="338914" cy="36306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0" name="Straight Arrow Connector 39">
            <a:extLst>
              <a:ext uri="{FF2B5EF4-FFF2-40B4-BE49-F238E27FC236}">
                <a16:creationId xmlns:a16="http://schemas.microsoft.com/office/drawing/2014/main" id="{9E99B5DE-4A08-4A1A-8F1D-B7208652BF01}"/>
              </a:ext>
            </a:extLst>
          </p:cNvPr>
          <p:cNvCxnSpPr>
            <a:cxnSpLocks/>
            <a:endCxn id="7" idx="1"/>
          </p:cNvCxnSpPr>
          <p:nvPr/>
        </p:nvCxnSpPr>
        <p:spPr>
          <a:xfrm>
            <a:off x="1539240" y="4006154"/>
            <a:ext cx="1256679" cy="0"/>
          </a:xfrm>
          <a:prstGeom prst="straightConnector1">
            <a:avLst/>
          </a:prstGeom>
          <a:ln w="1905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7F4A1BC-6414-43F4-A937-D5225CD3EE15}"/>
              </a:ext>
            </a:extLst>
          </p:cNvPr>
          <p:cNvCxnSpPr>
            <a:cxnSpLocks/>
            <a:stCxn id="57" idx="0"/>
          </p:cNvCxnSpPr>
          <p:nvPr/>
        </p:nvCxnSpPr>
        <p:spPr>
          <a:xfrm flipV="1">
            <a:off x="1295981" y="4272564"/>
            <a:ext cx="0" cy="26298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3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500"/>
                            </p:stCondLst>
                            <p:childTnLst>
                              <p:par>
                                <p:cTn id="66" presetID="22" presetClass="entr" presetSubtype="2"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righ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22" grpId="0" animBg="1"/>
      <p:bldP spid="24" grpId="0" animBg="1"/>
      <p:bldP spid="56" grpId="0" animBg="1"/>
      <p:bldP spid="52" grpId="0" animBg="1"/>
      <p:bldP spid="35"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3555-B2CA-4868-B697-93589CD3D770}"/>
              </a:ext>
            </a:extLst>
          </p:cNvPr>
          <p:cNvSpPr>
            <a:spLocks noGrp="1"/>
          </p:cNvSpPr>
          <p:nvPr>
            <p:ph type="title"/>
          </p:nvPr>
        </p:nvSpPr>
        <p:spPr/>
        <p:txBody>
          <a:bodyPr>
            <a:normAutofit fontScale="90000"/>
          </a:bodyPr>
          <a:lstStyle/>
          <a:p>
            <a:r>
              <a:rPr lang="en-US" dirty="0"/>
              <a:t>Additional Roadmap Items </a:t>
            </a:r>
          </a:p>
        </p:txBody>
      </p:sp>
      <p:sp>
        <p:nvSpPr>
          <p:cNvPr id="4" name="Content Placeholder 3">
            <a:extLst>
              <a:ext uri="{FF2B5EF4-FFF2-40B4-BE49-F238E27FC236}">
                <a16:creationId xmlns:a16="http://schemas.microsoft.com/office/drawing/2014/main" id="{2D51E6EB-7B1C-4E9D-A5F5-5010EE67C456}"/>
              </a:ext>
            </a:extLst>
          </p:cNvPr>
          <p:cNvSpPr>
            <a:spLocks noGrp="1"/>
          </p:cNvSpPr>
          <p:nvPr>
            <p:ph idx="32"/>
          </p:nvPr>
        </p:nvSpPr>
        <p:spPr>
          <a:xfrm>
            <a:off x="457201" y="1178944"/>
            <a:ext cx="6300158" cy="5202004"/>
          </a:xfrm>
        </p:spPr>
        <p:txBody>
          <a:bodyPr/>
          <a:lstStyle/>
          <a:p>
            <a:r>
              <a:rPr lang="en-US" dirty="0"/>
              <a:t>Managing both stand alone and Azure SF clusters in the portal</a:t>
            </a:r>
          </a:p>
          <a:p>
            <a:r>
              <a:rPr lang="en-US" dirty="0"/>
              <a:t>Service Fabric Secret Store Service – allows agnostic secret storage with rich API support. Has strong integration with Azure Key Vault  </a:t>
            </a:r>
          </a:p>
          <a:p>
            <a:endParaRPr lang="en-US" dirty="0"/>
          </a:p>
          <a:p>
            <a:endParaRPr lang="en-US" dirty="0"/>
          </a:p>
        </p:txBody>
      </p:sp>
      <p:grpSp>
        <p:nvGrpSpPr>
          <p:cNvPr id="7" name="Group 6">
            <a:extLst>
              <a:ext uri="{FF2B5EF4-FFF2-40B4-BE49-F238E27FC236}">
                <a16:creationId xmlns:a16="http://schemas.microsoft.com/office/drawing/2014/main" id="{FA6DC03C-2D25-48C0-8158-5BCCBC3ECDB5}"/>
              </a:ext>
            </a:extLst>
          </p:cNvPr>
          <p:cNvGrpSpPr/>
          <p:nvPr/>
        </p:nvGrpSpPr>
        <p:grpSpPr>
          <a:xfrm>
            <a:off x="9018572" y="5270235"/>
            <a:ext cx="2699600" cy="1460598"/>
            <a:chOff x="9001838" y="5149985"/>
            <a:chExt cx="2699600" cy="1460598"/>
          </a:xfrm>
        </p:grpSpPr>
        <p:sp>
          <p:nvSpPr>
            <p:cNvPr id="8" name="Rectangle 7">
              <a:extLst>
                <a:ext uri="{FF2B5EF4-FFF2-40B4-BE49-F238E27FC236}">
                  <a16:creationId xmlns:a16="http://schemas.microsoft.com/office/drawing/2014/main" id="{EAB8C32A-3AAD-4AB1-A5DF-6790F0E2EBAC}"/>
                </a:ext>
              </a:extLst>
            </p:cNvPr>
            <p:cNvSpPr/>
            <p:nvPr/>
          </p:nvSpPr>
          <p:spPr>
            <a:xfrm>
              <a:off x="9001838" y="5902697"/>
              <a:ext cx="2699600" cy="707886"/>
            </a:xfrm>
            <a:prstGeom prst="rect">
              <a:avLst/>
            </a:prstGeom>
          </p:spPr>
          <p:txBody>
            <a:bodyPr wrap="squar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Azure Service Fabric Cluster</a:t>
              </a:r>
              <a:endParaRPr lang="en-US" sz="2000" dirty="0">
                <a:solidFill>
                  <a:srgbClr val="0078D7"/>
                </a:solidFill>
              </a:endParaRPr>
            </a:p>
          </p:txBody>
        </p:sp>
        <p:grpSp>
          <p:nvGrpSpPr>
            <p:cNvPr id="9" name="Group 8">
              <a:extLst>
                <a:ext uri="{FF2B5EF4-FFF2-40B4-BE49-F238E27FC236}">
                  <a16:creationId xmlns:a16="http://schemas.microsoft.com/office/drawing/2014/main" id="{23A72D87-20CE-41C4-A531-1A4333445100}"/>
                </a:ext>
              </a:extLst>
            </p:cNvPr>
            <p:cNvGrpSpPr/>
            <p:nvPr/>
          </p:nvGrpSpPr>
          <p:grpSpPr>
            <a:xfrm>
              <a:off x="9970493" y="5149985"/>
              <a:ext cx="659051" cy="659051"/>
              <a:chOff x="5253016" y="2304917"/>
              <a:chExt cx="1188720" cy="1188720"/>
            </a:xfrm>
          </p:grpSpPr>
          <p:sp>
            <p:nvSpPr>
              <p:cNvPr id="10" name="Oval 9">
                <a:extLst>
                  <a:ext uri="{FF2B5EF4-FFF2-40B4-BE49-F238E27FC236}">
                    <a16:creationId xmlns:a16="http://schemas.microsoft.com/office/drawing/2014/main" id="{21318EA2-A60F-4A1A-ABBD-5CC4B624E037}"/>
                  </a:ext>
                </a:extLst>
              </p:cNvPr>
              <p:cNvSpPr/>
              <p:nvPr/>
            </p:nvSpPr>
            <p:spPr>
              <a:xfrm>
                <a:off x="5253016" y="230491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26">
                <a:extLst>
                  <a:ext uri="{FF2B5EF4-FFF2-40B4-BE49-F238E27FC236}">
                    <a16:creationId xmlns:a16="http://schemas.microsoft.com/office/drawing/2014/main" id="{18D04CE8-9E37-41FD-B41E-349AD2F5A16E}"/>
                  </a:ext>
                </a:extLst>
              </p:cNvPr>
              <p:cNvSpPr>
                <a:spLocks/>
              </p:cNvSpPr>
              <p:nvPr/>
            </p:nvSpPr>
            <p:spPr bwMode="auto">
              <a:xfrm>
                <a:off x="5479829" y="2670186"/>
                <a:ext cx="735095" cy="458183"/>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381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cxnSp>
        <p:nvCxnSpPr>
          <p:cNvPr id="12" name="Straight Arrow Connector 11">
            <a:extLst>
              <a:ext uri="{FF2B5EF4-FFF2-40B4-BE49-F238E27FC236}">
                <a16:creationId xmlns:a16="http://schemas.microsoft.com/office/drawing/2014/main" id="{760990E9-12AE-42A8-9518-1CCD21450153}"/>
              </a:ext>
            </a:extLst>
          </p:cNvPr>
          <p:cNvCxnSpPr>
            <a:cxnSpLocks/>
            <a:stCxn id="18" idx="2"/>
            <a:endCxn id="23" idx="7"/>
          </p:cNvCxnSpPr>
          <p:nvPr/>
        </p:nvCxnSpPr>
        <p:spPr>
          <a:xfrm flipH="1">
            <a:off x="6323163" y="3593778"/>
            <a:ext cx="2843686" cy="1844221"/>
          </a:xfrm>
          <a:prstGeom prst="straightConnector1">
            <a:avLst/>
          </a:prstGeom>
          <a:noFill/>
          <a:ln w="76200" cap="flat" cmpd="sng" algn="ctr">
            <a:solidFill>
              <a:srgbClr val="0078D7"/>
            </a:solidFill>
            <a:prstDash val="solid"/>
            <a:miter lim="800000"/>
            <a:headEnd type="none" w="lg" len="med"/>
            <a:tailEnd type="triangle"/>
          </a:ln>
          <a:effectLst/>
        </p:spPr>
      </p:cxnSp>
      <p:pic>
        <p:nvPicPr>
          <p:cNvPr id="13" name="Picture 12">
            <a:extLst>
              <a:ext uri="{FF2B5EF4-FFF2-40B4-BE49-F238E27FC236}">
                <a16:creationId xmlns:a16="http://schemas.microsoft.com/office/drawing/2014/main" id="{ACEACE98-771C-4305-8794-D470EECCAB97}"/>
              </a:ext>
            </a:extLst>
          </p:cNvPr>
          <p:cNvPicPr>
            <a:picLocks noChangeAspect="1"/>
          </p:cNvPicPr>
          <p:nvPr/>
        </p:nvPicPr>
        <p:blipFill>
          <a:blip r:embed="rId2"/>
          <a:stretch>
            <a:fillRect/>
          </a:stretch>
        </p:blipFill>
        <p:spPr>
          <a:xfrm>
            <a:off x="2615247" y="5174824"/>
            <a:ext cx="754911" cy="562910"/>
          </a:xfrm>
          <a:prstGeom prst="rect">
            <a:avLst/>
          </a:prstGeom>
        </p:spPr>
      </p:pic>
      <p:cxnSp>
        <p:nvCxnSpPr>
          <p:cNvPr id="14" name="Straight Arrow Connector 13">
            <a:extLst>
              <a:ext uri="{FF2B5EF4-FFF2-40B4-BE49-F238E27FC236}">
                <a16:creationId xmlns:a16="http://schemas.microsoft.com/office/drawing/2014/main" id="{917AB40F-8B86-4B35-84E5-61826D3F9DD9}"/>
              </a:ext>
            </a:extLst>
          </p:cNvPr>
          <p:cNvCxnSpPr>
            <a:cxnSpLocks/>
            <a:stCxn id="18" idx="2"/>
          </p:cNvCxnSpPr>
          <p:nvPr/>
        </p:nvCxnSpPr>
        <p:spPr>
          <a:xfrm>
            <a:off x="9166849" y="3593778"/>
            <a:ext cx="820378" cy="1192737"/>
          </a:xfrm>
          <a:prstGeom prst="straightConnector1">
            <a:avLst/>
          </a:prstGeom>
          <a:noFill/>
          <a:ln w="76200" cap="flat" cmpd="sng" algn="ctr">
            <a:solidFill>
              <a:srgbClr val="0078D7"/>
            </a:solidFill>
            <a:prstDash val="solid"/>
            <a:miter lim="800000"/>
            <a:headEnd type="none" w="lg" len="med"/>
            <a:tailEnd type="triangle"/>
          </a:ln>
          <a:effectLst/>
        </p:spPr>
      </p:cxnSp>
      <p:cxnSp>
        <p:nvCxnSpPr>
          <p:cNvPr id="15" name="Straight Arrow Connector 14">
            <a:extLst>
              <a:ext uri="{FF2B5EF4-FFF2-40B4-BE49-F238E27FC236}">
                <a16:creationId xmlns:a16="http://schemas.microsoft.com/office/drawing/2014/main" id="{2118AE78-0CF8-4FC4-9EE2-919DFA844AC0}"/>
              </a:ext>
            </a:extLst>
          </p:cNvPr>
          <p:cNvCxnSpPr>
            <a:cxnSpLocks/>
            <a:stCxn id="16" idx="3"/>
          </p:cNvCxnSpPr>
          <p:nvPr/>
        </p:nvCxnSpPr>
        <p:spPr>
          <a:xfrm>
            <a:off x="1836028" y="5501966"/>
            <a:ext cx="740819" cy="0"/>
          </a:xfrm>
          <a:prstGeom prst="straightConnector1">
            <a:avLst/>
          </a:prstGeom>
          <a:ln w="7620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81B7CB3-8140-4441-B653-E2934AC618D2}"/>
              </a:ext>
            </a:extLst>
          </p:cNvPr>
          <p:cNvSpPr txBox="1"/>
          <p:nvPr/>
        </p:nvSpPr>
        <p:spPr>
          <a:xfrm>
            <a:off x="339243" y="4963357"/>
            <a:ext cx="1496785" cy="1077218"/>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t>
            </a:r>
          </a:p>
          <a:p>
            <a:pPr algn="l"/>
            <a:r>
              <a:rPr lang="en-US" sz="1400" dirty="0">
                <a:gradFill>
                  <a:gsLst>
                    <a:gs pos="2917">
                      <a:schemeClr val="tx1"/>
                    </a:gs>
                    <a:gs pos="30000">
                      <a:schemeClr val="tx1"/>
                    </a:gs>
                  </a:gsLst>
                  <a:lin ang="5400000" scaled="0"/>
                </a:gradFill>
              </a:rPr>
              <a:t>   104.5.34.98</a:t>
            </a:r>
          </a:p>
          <a:p>
            <a:r>
              <a:rPr lang="en-US" sz="1400" dirty="0">
                <a:gradFill>
                  <a:gsLst>
                    <a:gs pos="2917">
                      <a:schemeClr val="tx1"/>
                    </a:gs>
                    <a:gs pos="30000">
                      <a:schemeClr val="tx1"/>
                    </a:gs>
                  </a:gsLst>
                  <a:lin ang="5400000" scaled="0"/>
                </a:gradFill>
              </a:rPr>
              <a:t>   107.5.34.96</a:t>
            </a:r>
          </a:p>
          <a:p>
            <a:r>
              <a:rPr lang="en-US" sz="1400" dirty="0">
                <a:gradFill>
                  <a:gsLst>
                    <a:gs pos="2917">
                      <a:schemeClr val="tx1"/>
                    </a:gs>
                    <a:gs pos="30000">
                      <a:schemeClr val="tx1"/>
                    </a:gs>
                  </a:gsLst>
                  <a:lin ang="5400000" scaled="0"/>
                </a:gradFill>
              </a:rPr>
              <a:t>    96.4.98.108</a:t>
            </a:r>
          </a:p>
          <a:p>
            <a:r>
              <a:rPr lang="en-US" sz="1400" dirty="0">
                <a:gradFill>
                  <a:gsLst>
                    <a:gs pos="2917">
                      <a:schemeClr val="tx1"/>
                    </a:gs>
                    <a:gs pos="30000">
                      <a:schemeClr val="tx1"/>
                    </a:gs>
                  </a:gsLst>
                  <a:lin ang="5400000" scaled="0"/>
                </a:gradFill>
              </a:rPr>
              <a:t>}</a:t>
            </a:r>
          </a:p>
        </p:txBody>
      </p:sp>
      <p:cxnSp>
        <p:nvCxnSpPr>
          <p:cNvPr id="17" name="Straight Arrow Connector 16">
            <a:extLst>
              <a:ext uri="{FF2B5EF4-FFF2-40B4-BE49-F238E27FC236}">
                <a16:creationId xmlns:a16="http://schemas.microsoft.com/office/drawing/2014/main" id="{F13F7653-0BED-4451-B62C-9C19FE28D449}"/>
              </a:ext>
            </a:extLst>
          </p:cNvPr>
          <p:cNvCxnSpPr>
            <a:cxnSpLocks/>
          </p:cNvCxnSpPr>
          <p:nvPr/>
        </p:nvCxnSpPr>
        <p:spPr>
          <a:xfrm flipV="1">
            <a:off x="3522503" y="5437999"/>
            <a:ext cx="1771420" cy="7766"/>
          </a:xfrm>
          <a:prstGeom prst="straightConnector1">
            <a:avLst/>
          </a:prstGeom>
          <a:ln w="7620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BFBF1A3-6E03-433F-84FE-FCF70F0398A8}"/>
              </a:ext>
            </a:extLst>
          </p:cNvPr>
          <p:cNvPicPr>
            <a:picLocks noChangeAspect="1"/>
          </p:cNvPicPr>
          <p:nvPr/>
        </p:nvPicPr>
        <p:blipFill>
          <a:blip r:embed="rId3"/>
          <a:stretch>
            <a:fillRect/>
          </a:stretch>
        </p:blipFill>
        <p:spPr>
          <a:xfrm>
            <a:off x="7064446" y="1164335"/>
            <a:ext cx="4204806" cy="2429443"/>
          </a:xfrm>
          <a:prstGeom prst="rect">
            <a:avLst/>
          </a:prstGeom>
        </p:spPr>
      </p:pic>
      <p:sp>
        <p:nvSpPr>
          <p:cNvPr id="19" name="TextBox 18">
            <a:extLst>
              <a:ext uri="{FF2B5EF4-FFF2-40B4-BE49-F238E27FC236}">
                <a16:creationId xmlns:a16="http://schemas.microsoft.com/office/drawing/2014/main" id="{BDA12C2C-C450-4325-BCA7-3536D47347CC}"/>
              </a:ext>
            </a:extLst>
          </p:cNvPr>
          <p:cNvSpPr txBox="1"/>
          <p:nvPr/>
        </p:nvSpPr>
        <p:spPr>
          <a:xfrm>
            <a:off x="1808096" y="5773141"/>
            <a:ext cx="2050786" cy="246221"/>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Upload to Azure </a:t>
            </a:r>
          </a:p>
        </p:txBody>
      </p:sp>
      <p:sp>
        <p:nvSpPr>
          <p:cNvPr id="20" name="TextBox 19">
            <a:extLst>
              <a:ext uri="{FF2B5EF4-FFF2-40B4-BE49-F238E27FC236}">
                <a16:creationId xmlns:a16="http://schemas.microsoft.com/office/drawing/2014/main" id="{FC9A7826-C389-4E52-A905-B26169FDE39A}"/>
              </a:ext>
            </a:extLst>
          </p:cNvPr>
          <p:cNvSpPr txBox="1"/>
          <p:nvPr/>
        </p:nvSpPr>
        <p:spPr>
          <a:xfrm>
            <a:off x="4822460" y="3725632"/>
            <a:ext cx="2185188" cy="984885"/>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Standalone cluster package generated for Windows or Linux and deployed on-premises</a:t>
            </a:r>
          </a:p>
        </p:txBody>
      </p:sp>
      <p:grpSp>
        <p:nvGrpSpPr>
          <p:cNvPr id="21" name="Group 20">
            <a:extLst>
              <a:ext uri="{FF2B5EF4-FFF2-40B4-BE49-F238E27FC236}">
                <a16:creationId xmlns:a16="http://schemas.microsoft.com/office/drawing/2014/main" id="{04BDA902-0865-4F71-8960-D01EBA1A3361}"/>
              </a:ext>
            </a:extLst>
          </p:cNvPr>
          <p:cNvGrpSpPr/>
          <p:nvPr/>
        </p:nvGrpSpPr>
        <p:grpSpPr>
          <a:xfrm>
            <a:off x="3738710" y="5341483"/>
            <a:ext cx="4107275" cy="1396377"/>
            <a:chOff x="2064312" y="3213303"/>
            <a:chExt cx="4107275" cy="1396377"/>
          </a:xfrm>
        </p:grpSpPr>
        <p:sp>
          <p:nvSpPr>
            <p:cNvPr id="22" name="Rectangle 21">
              <a:extLst>
                <a:ext uri="{FF2B5EF4-FFF2-40B4-BE49-F238E27FC236}">
                  <a16:creationId xmlns:a16="http://schemas.microsoft.com/office/drawing/2014/main" id="{EB3857ED-9A01-4291-9F29-ABFB806C8F8E}"/>
                </a:ext>
              </a:extLst>
            </p:cNvPr>
            <p:cNvSpPr/>
            <p:nvPr/>
          </p:nvSpPr>
          <p:spPr>
            <a:xfrm>
              <a:off x="2679846" y="3901794"/>
              <a:ext cx="2902042" cy="707886"/>
            </a:xfrm>
            <a:prstGeom prst="rect">
              <a:avLst/>
            </a:prstGeom>
          </p:spPr>
          <p:txBody>
            <a:bodyPr wrap="squar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Service Fabric Standalone Cluster</a:t>
              </a:r>
              <a:endParaRPr lang="en-US" sz="2000" dirty="0">
                <a:solidFill>
                  <a:srgbClr val="0078D7"/>
                </a:solidFill>
              </a:endParaRPr>
            </a:p>
          </p:txBody>
        </p:sp>
        <p:sp>
          <p:nvSpPr>
            <p:cNvPr id="23" name="Oval 22">
              <a:extLst>
                <a:ext uri="{FF2B5EF4-FFF2-40B4-BE49-F238E27FC236}">
                  <a16:creationId xmlns:a16="http://schemas.microsoft.com/office/drawing/2014/main" id="{52AB13CC-785C-4274-AF25-4EC6121906BA}"/>
                </a:ext>
              </a:extLst>
            </p:cNvPr>
            <p:cNvSpPr/>
            <p:nvPr/>
          </p:nvSpPr>
          <p:spPr>
            <a:xfrm>
              <a:off x="4086230"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3C0A6-9D1F-48CC-8D1E-A8910F458DCE}"/>
                </a:ext>
              </a:extLst>
            </p:cNvPr>
            <p:cNvSpPr/>
            <p:nvPr/>
          </p:nvSpPr>
          <p:spPr>
            <a:xfrm>
              <a:off x="3523009"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2968726-78FE-45A9-9E69-3993B439FD2A}"/>
                </a:ext>
              </a:extLst>
            </p:cNvPr>
            <p:cNvGrpSpPr/>
            <p:nvPr/>
          </p:nvGrpSpPr>
          <p:grpSpPr>
            <a:xfrm>
              <a:off x="3620924" y="3439778"/>
              <a:ext cx="463220" cy="206101"/>
              <a:chOff x="7138851" y="5154348"/>
              <a:chExt cx="546890" cy="243328"/>
            </a:xfrm>
          </p:grpSpPr>
          <p:sp>
            <p:nvSpPr>
              <p:cNvPr id="33" name="Freeform 5">
                <a:extLst>
                  <a:ext uri="{FF2B5EF4-FFF2-40B4-BE49-F238E27FC236}">
                    <a16:creationId xmlns:a16="http://schemas.microsoft.com/office/drawing/2014/main" id="{2178C85F-B872-4121-8DF6-D69E8CB07133}"/>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34" name="Freeform 5">
                <a:extLst>
                  <a:ext uri="{FF2B5EF4-FFF2-40B4-BE49-F238E27FC236}">
                    <a16:creationId xmlns:a16="http://schemas.microsoft.com/office/drawing/2014/main" id="{0B92B9F5-A20E-4A5A-968A-5A8EBB8914BE}"/>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26" name="Group 25">
              <a:extLst>
                <a:ext uri="{FF2B5EF4-FFF2-40B4-BE49-F238E27FC236}">
                  <a16:creationId xmlns:a16="http://schemas.microsoft.com/office/drawing/2014/main" id="{32463257-A009-4D18-B7F4-B8DE7C1251B7}"/>
                </a:ext>
              </a:extLst>
            </p:cNvPr>
            <p:cNvGrpSpPr/>
            <p:nvPr/>
          </p:nvGrpSpPr>
          <p:grpSpPr>
            <a:xfrm>
              <a:off x="4283768" y="3373786"/>
              <a:ext cx="263975" cy="338085"/>
              <a:chOff x="10889683" y="4895108"/>
              <a:chExt cx="263975" cy="338085"/>
            </a:xfrm>
          </p:grpSpPr>
          <p:sp>
            <p:nvSpPr>
              <p:cNvPr id="31" name="Freeform 130">
                <a:extLst>
                  <a:ext uri="{FF2B5EF4-FFF2-40B4-BE49-F238E27FC236}">
                    <a16:creationId xmlns:a16="http://schemas.microsoft.com/office/drawing/2014/main" id="{97436D1E-539C-4110-BCD2-2D453E923EF0}"/>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134">
                <a:extLst>
                  <a:ext uri="{FF2B5EF4-FFF2-40B4-BE49-F238E27FC236}">
                    <a16:creationId xmlns:a16="http://schemas.microsoft.com/office/drawing/2014/main" id="{4C5D7AEF-921C-4B88-A73E-15FDBCA4374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27" name="Rectangle 26">
              <a:extLst>
                <a:ext uri="{FF2B5EF4-FFF2-40B4-BE49-F238E27FC236}">
                  <a16:creationId xmlns:a16="http://schemas.microsoft.com/office/drawing/2014/main" id="{4C54D7C5-D540-493D-9897-9CF5134310EE}"/>
                </a:ext>
              </a:extLst>
            </p:cNvPr>
            <p:cNvSpPr/>
            <p:nvPr/>
          </p:nvSpPr>
          <p:spPr>
            <a:xfrm>
              <a:off x="5047357" y="3388507"/>
              <a:ext cx="1124230" cy="276999"/>
            </a:xfrm>
            <a:prstGeom prst="rect">
              <a:avLst/>
            </a:prstGeom>
          </p:spPr>
          <p:txBody>
            <a:bodyPr wrap="square">
              <a:spAutoFit/>
            </a:bodyPr>
            <a:lstStyle/>
            <a:p>
              <a:pPr defTabSz="932574">
                <a:spcBef>
                  <a:spcPts val="300"/>
                </a:spcBef>
                <a:spcAft>
                  <a:spcPts val="2400"/>
                </a:spcAft>
              </a:pPr>
              <a:r>
                <a:rPr lang="en-US" sz="1200" dirty="0">
                  <a:solidFill>
                    <a:srgbClr val="0078D7"/>
                  </a:solidFill>
                  <a:cs typeface="Segoe UI Light" panose="020B0502040204020203" pitchFamily="34" charset="0"/>
                </a:rPr>
                <a:t>On-premises</a:t>
              </a:r>
            </a:p>
          </p:txBody>
        </p:sp>
        <p:cxnSp>
          <p:nvCxnSpPr>
            <p:cNvPr id="28" name="Straight Connector 27">
              <a:extLst>
                <a:ext uri="{FF2B5EF4-FFF2-40B4-BE49-F238E27FC236}">
                  <a16:creationId xmlns:a16="http://schemas.microsoft.com/office/drawing/2014/main" id="{B971C82F-5BAD-4CAB-9244-201FF93F6B6A}"/>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833D7DB-323E-461D-967E-2CEF33D0AF15}"/>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30" name="Straight Connector 29">
              <a:extLst>
                <a:ext uri="{FF2B5EF4-FFF2-40B4-BE49-F238E27FC236}">
                  <a16:creationId xmlns:a16="http://schemas.microsoft.com/office/drawing/2014/main" id="{E57ED749-4CFB-4CDD-AAAA-491B767334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AC6265B-7845-4A58-9209-45210C37BA77}"/>
              </a:ext>
            </a:extLst>
          </p:cNvPr>
          <p:cNvPicPr>
            <a:picLocks noChangeAspect="1"/>
          </p:cNvPicPr>
          <p:nvPr/>
        </p:nvPicPr>
        <p:blipFill>
          <a:blip r:embed="rId4"/>
          <a:stretch>
            <a:fillRect/>
          </a:stretch>
        </p:blipFill>
        <p:spPr>
          <a:xfrm>
            <a:off x="5453541" y="4772769"/>
            <a:ext cx="732937" cy="732937"/>
          </a:xfrm>
          <a:prstGeom prst="rect">
            <a:avLst/>
          </a:prstGeom>
        </p:spPr>
      </p:pic>
      <p:pic>
        <p:nvPicPr>
          <p:cNvPr id="36" name="Picture 35">
            <a:extLst>
              <a:ext uri="{FF2B5EF4-FFF2-40B4-BE49-F238E27FC236}">
                <a16:creationId xmlns:a16="http://schemas.microsoft.com/office/drawing/2014/main" id="{C7FA1092-D3B8-4710-9FAA-A42F412A80A1}"/>
              </a:ext>
            </a:extLst>
          </p:cNvPr>
          <p:cNvPicPr>
            <a:picLocks noChangeAspect="1"/>
          </p:cNvPicPr>
          <p:nvPr/>
        </p:nvPicPr>
        <p:blipFill>
          <a:blip r:embed="rId4"/>
          <a:stretch>
            <a:fillRect/>
          </a:stretch>
        </p:blipFill>
        <p:spPr>
          <a:xfrm>
            <a:off x="9943684" y="4690017"/>
            <a:ext cx="732937" cy="732937"/>
          </a:xfrm>
          <a:prstGeom prst="rect">
            <a:avLst/>
          </a:prstGeom>
        </p:spPr>
      </p:pic>
      <p:sp>
        <p:nvSpPr>
          <p:cNvPr id="37" name="TextBox 36">
            <a:extLst>
              <a:ext uri="{FF2B5EF4-FFF2-40B4-BE49-F238E27FC236}">
                <a16:creationId xmlns:a16="http://schemas.microsoft.com/office/drawing/2014/main" id="{B1825DD7-631E-41A1-9D13-5848922E8197}"/>
              </a:ext>
            </a:extLst>
          </p:cNvPr>
          <p:cNvSpPr txBox="1"/>
          <p:nvPr/>
        </p:nvSpPr>
        <p:spPr>
          <a:xfrm>
            <a:off x="462642" y="6154098"/>
            <a:ext cx="2050786" cy="246221"/>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Cluster configuration</a:t>
            </a:r>
          </a:p>
        </p:txBody>
      </p:sp>
      <p:sp>
        <p:nvSpPr>
          <p:cNvPr id="38" name="TextBox 37">
            <a:extLst>
              <a:ext uri="{FF2B5EF4-FFF2-40B4-BE49-F238E27FC236}">
                <a16:creationId xmlns:a16="http://schemas.microsoft.com/office/drawing/2014/main" id="{509C979F-A595-4EBA-A91A-BF79FBD52348}"/>
              </a:ext>
            </a:extLst>
          </p:cNvPr>
          <p:cNvSpPr txBox="1"/>
          <p:nvPr/>
        </p:nvSpPr>
        <p:spPr>
          <a:xfrm>
            <a:off x="8170053" y="363813"/>
            <a:ext cx="2476225" cy="738664"/>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Manage both on-premises and Azure clusters in the portal</a:t>
            </a:r>
          </a:p>
        </p:txBody>
      </p:sp>
    </p:spTree>
    <p:extLst>
      <p:ext uri="{BB962C8B-B14F-4D97-AF65-F5344CB8AC3E}">
        <p14:creationId xmlns:p14="http://schemas.microsoft.com/office/powerpoint/2010/main" val="31057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par>
                                <p:cTn id="46" presetID="22" presetClass="entr" presetSubtype="1"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7" grpId="0"/>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EE6C2C77-C879-4AC0-AE58-16AF4A8762FE}"/>
              </a:ext>
            </a:extLst>
          </p:cNvPr>
          <p:cNvSpPr/>
          <p:nvPr/>
        </p:nvSpPr>
        <p:spPr bwMode="auto">
          <a:xfrm>
            <a:off x="0" y="5247978"/>
            <a:ext cx="12192000" cy="16100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225" name="Group 224">
            <a:extLst>
              <a:ext uri="{FF2B5EF4-FFF2-40B4-BE49-F238E27FC236}">
                <a16:creationId xmlns:a16="http://schemas.microsoft.com/office/drawing/2014/main" id="{E29EDDA1-624E-4599-A7D2-AE2F88AB6429}"/>
              </a:ext>
            </a:extLst>
          </p:cNvPr>
          <p:cNvGrpSpPr/>
          <p:nvPr/>
        </p:nvGrpSpPr>
        <p:grpSpPr>
          <a:xfrm>
            <a:off x="-232440" y="4050821"/>
            <a:ext cx="12383752" cy="1121463"/>
            <a:chOff x="-359166" y="1894404"/>
            <a:chExt cx="12632072" cy="1143951"/>
          </a:xfrm>
        </p:grpSpPr>
        <p:grpSp>
          <p:nvGrpSpPr>
            <p:cNvPr id="226" name="Group 225">
              <a:extLst>
                <a:ext uri="{FF2B5EF4-FFF2-40B4-BE49-F238E27FC236}">
                  <a16:creationId xmlns:a16="http://schemas.microsoft.com/office/drawing/2014/main" id="{C125FD0A-DFAC-4310-A766-2EB7B40E3688}"/>
                </a:ext>
              </a:extLst>
            </p:cNvPr>
            <p:cNvGrpSpPr/>
            <p:nvPr/>
          </p:nvGrpSpPr>
          <p:grpSpPr>
            <a:xfrm>
              <a:off x="-359166" y="1894404"/>
              <a:ext cx="12106163" cy="492309"/>
              <a:chOff x="-359166" y="1894404"/>
              <a:chExt cx="12106163" cy="492309"/>
            </a:xfrm>
          </p:grpSpPr>
          <p:sp>
            <p:nvSpPr>
              <p:cNvPr id="253" name="Hexagon 252">
                <a:extLst>
                  <a:ext uri="{FF2B5EF4-FFF2-40B4-BE49-F238E27FC236}">
                    <a16:creationId xmlns:a16="http://schemas.microsoft.com/office/drawing/2014/main" id="{84A66414-70BC-4378-BBD4-5422FBDC8BB7}"/>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Hexagon 253">
                <a:extLst>
                  <a:ext uri="{FF2B5EF4-FFF2-40B4-BE49-F238E27FC236}">
                    <a16:creationId xmlns:a16="http://schemas.microsoft.com/office/drawing/2014/main" id="{01CF5C73-F224-4266-8A2C-0B5961E8B1FE}"/>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Hexagon 254">
                <a:extLst>
                  <a:ext uri="{FF2B5EF4-FFF2-40B4-BE49-F238E27FC236}">
                    <a16:creationId xmlns:a16="http://schemas.microsoft.com/office/drawing/2014/main" id="{101D18B3-E909-4526-9D4E-F3310C7BE436}"/>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Hexagon 255">
                <a:extLst>
                  <a:ext uri="{FF2B5EF4-FFF2-40B4-BE49-F238E27FC236}">
                    <a16:creationId xmlns:a16="http://schemas.microsoft.com/office/drawing/2014/main" id="{A78291F0-1516-4557-B41B-DB4976D13909}"/>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Hexagon 256">
                <a:extLst>
                  <a:ext uri="{FF2B5EF4-FFF2-40B4-BE49-F238E27FC236}">
                    <a16:creationId xmlns:a16="http://schemas.microsoft.com/office/drawing/2014/main" id="{A0756976-CFC4-4A1F-8515-1C223A6257DD}"/>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Hexagon 257">
                <a:extLst>
                  <a:ext uri="{FF2B5EF4-FFF2-40B4-BE49-F238E27FC236}">
                    <a16:creationId xmlns:a16="http://schemas.microsoft.com/office/drawing/2014/main" id="{CE6A4B9B-267B-49BD-86F4-8BC44FC4CE6C}"/>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Hexagon 258">
                <a:extLst>
                  <a:ext uri="{FF2B5EF4-FFF2-40B4-BE49-F238E27FC236}">
                    <a16:creationId xmlns:a16="http://schemas.microsoft.com/office/drawing/2014/main" id="{7B83F027-2B80-47A1-8199-1B142CA611A0}"/>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Hexagon 259">
                <a:extLst>
                  <a:ext uri="{FF2B5EF4-FFF2-40B4-BE49-F238E27FC236}">
                    <a16:creationId xmlns:a16="http://schemas.microsoft.com/office/drawing/2014/main" id="{1E64751D-783D-4A88-83F4-7BC12814D733}"/>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Hexagon 260">
                <a:extLst>
                  <a:ext uri="{FF2B5EF4-FFF2-40B4-BE49-F238E27FC236}">
                    <a16:creationId xmlns:a16="http://schemas.microsoft.com/office/drawing/2014/main" id="{1DE01425-CC8D-46B8-9DF8-01CB9ACC48B9}"/>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Hexagon 261">
                <a:extLst>
                  <a:ext uri="{FF2B5EF4-FFF2-40B4-BE49-F238E27FC236}">
                    <a16:creationId xmlns:a16="http://schemas.microsoft.com/office/drawing/2014/main" id="{59E789F4-E943-41E9-87DB-6642A27C3E4C}"/>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Hexagon 262">
                <a:extLst>
                  <a:ext uri="{FF2B5EF4-FFF2-40B4-BE49-F238E27FC236}">
                    <a16:creationId xmlns:a16="http://schemas.microsoft.com/office/drawing/2014/main" id="{2305E81B-CC7A-4684-97E8-9063BBD67904}"/>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Hexagon 263">
                <a:extLst>
                  <a:ext uri="{FF2B5EF4-FFF2-40B4-BE49-F238E27FC236}">
                    <a16:creationId xmlns:a16="http://schemas.microsoft.com/office/drawing/2014/main" id="{22214DE5-F005-4F18-96C5-39C2A919C97B}"/>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307B239F-C9D3-40EB-B1A2-AD5707A599A1}"/>
                </a:ext>
              </a:extLst>
            </p:cNvPr>
            <p:cNvGrpSpPr/>
            <p:nvPr/>
          </p:nvGrpSpPr>
          <p:grpSpPr>
            <a:xfrm>
              <a:off x="166743" y="2231934"/>
              <a:ext cx="12106163" cy="492309"/>
              <a:chOff x="166743" y="2231934"/>
              <a:chExt cx="12106163" cy="492309"/>
            </a:xfrm>
          </p:grpSpPr>
          <p:sp>
            <p:nvSpPr>
              <p:cNvPr id="241" name="Hexagon 240">
                <a:extLst>
                  <a:ext uri="{FF2B5EF4-FFF2-40B4-BE49-F238E27FC236}">
                    <a16:creationId xmlns:a16="http://schemas.microsoft.com/office/drawing/2014/main" id="{85326A46-A731-454C-A2E3-8EE0D4E142C3}"/>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Hexagon 241">
                <a:extLst>
                  <a:ext uri="{FF2B5EF4-FFF2-40B4-BE49-F238E27FC236}">
                    <a16:creationId xmlns:a16="http://schemas.microsoft.com/office/drawing/2014/main" id="{21422E9F-5601-42AD-B6EA-DA8349355DC4}"/>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Hexagon 242">
                <a:extLst>
                  <a:ext uri="{FF2B5EF4-FFF2-40B4-BE49-F238E27FC236}">
                    <a16:creationId xmlns:a16="http://schemas.microsoft.com/office/drawing/2014/main" id="{88C3A68E-7EC1-4B8E-BAB5-B8CE0447007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Hexagon 243">
                <a:extLst>
                  <a:ext uri="{FF2B5EF4-FFF2-40B4-BE49-F238E27FC236}">
                    <a16:creationId xmlns:a16="http://schemas.microsoft.com/office/drawing/2014/main" id="{3EA25EE5-B8A0-4FAE-9E28-BD9F9C09A445}"/>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Hexagon 244">
                <a:extLst>
                  <a:ext uri="{FF2B5EF4-FFF2-40B4-BE49-F238E27FC236}">
                    <a16:creationId xmlns:a16="http://schemas.microsoft.com/office/drawing/2014/main" id="{38F6B975-BFED-4F53-B5C8-22F924910678}"/>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Hexagon 245">
                <a:extLst>
                  <a:ext uri="{FF2B5EF4-FFF2-40B4-BE49-F238E27FC236}">
                    <a16:creationId xmlns:a16="http://schemas.microsoft.com/office/drawing/2014/main" id="{CEB5D094-291A-46D9-9BE1-D6160B0A5875}"/>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Hexagon 246">
                <a:extLst>
                  <a:ext uri="{FF2B5EF4-FFF2-40B4-BE49-F238E27FC236}">
                    <a16:creationId xmlns:a16="http://schemas.microsoft.com/office/drawing/2014/main" id="{071B005E-B059-4CBB-B33E-7A6F49045DFB}"/>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Hexagon 247">
                <a:extLst>
                  <a:ext uri="{FF2B5EF4-FFF2-40B4-BE49-F238E27FC236}">
                    <a16:creationId xmlns:a16="http://schemas.microsoft.com/office/drawing/2014/main" id="{CA581044-643E-4423-A73C-0C36C5FB7907}"/>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Hexagon 248">
                <a:extLst>
                  <a:ext uri="{FF2B5EF4-FFF2-40B4-BE49-F238E27FC236}">
                    <a16:creationId xmlns:a16="http://schemas.microsoft.com/office/drawing/2014/main" id="{FCD2FC3C-891C-46DE-87FC-7A6A360F3465}"/>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Hexagon 249">
                <a:extLst>
                  <a:ext uri="{FF2B5EF4-FFF2-40B4-BE49-F238E27FC236}">
                    <a16:creationId xmlns:a16="http://schemas.microsoft.com/office/drawing/2014/main" id="{08E553BE-697B-4545-8D5E-FAFCA60A9821}"/>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Hexagon 250">
                <a:extLst>
                  <a:ext uri="{FF2B5EF4-FFF2-40B4-BE49-F238E27FC236}">
                    <a16:creationId xmlns:a16="http://schemas.microsoft.com/office/drawing/2014/main" id="{0EF66F3E-B416-4F9F-A86F-5842191D26D1}"/>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Hexagon 251">
                <a:extLst>
                  <a:ext uri="{FF2B5EF4-FFF2-40B4-BE49-F238E27FC236}">
                    <a16:creationId xmlns:a16="http://schemas.microsoft.com/office/drawing/2014/main" id="{55C851CC-0BD6-4766-BA72-153E5CA54804}"/>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A6D84B14-DC72-49B2-A8BE-5849C230B5BB}"/>
                </a:ext>
              </a:extLst>
            </p:cNvPr>
            <p:cNvGrpSpPr/>
            <p:nvPr/>
          </p:nvGrpSpPr>
          <p:grpSpPr>
            <a:xfrm>
              <a:off x="-359166" y="2546046"/>
              <a:ext cx="12106163" cy="492309"/>
              <a:chOff x="-359166" y="2546046"/>
              <a:chExt cx="12106163" cy="492309"/>
            </a:xfrm>
          </p:grpSpPr>
          <p:sp>
            <p:nvSpPr>
              <p:cNvPr id="229" name="Hexagon 228">
                <a:extLst>
                  <a:ext uri="{FF2B5EF4-FFF2-40B4-BE49-F238E27FC236}">
                    <a16:creationId xmlns:a16="http://schemas.microsoft.com/office/drawing/2014/main" id="{9440E82E-4266-4BBE-9255-C718AED7C627}"/>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Hexagon 229">
                <a:extLst>
                  <a:ext uri="{FF2B5EF4-FFF2-40B4-BE49-F238E27FC236}">
                    <a16:creationId xmlns:a16="http://schemas.microsoft.com/office/drawing/2014/main" id="{4CE9727E-3A12-4B0D-AB81-A9413706F97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Hexagon 230">
                <a:extLst>
                  <a:ext uri="{FF2B5EF4-FFF2-40B4-BE49-F238E27FC236}">
                    <a16:creationId xmlns:a16="http://schemas.microsoft.com/office/drawing/2014/main" id="{9F2FDF72-9555-454C-82E6-6F40905EFF8B}"/>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Hexagon 231">
                <a:extLst>
                  <a:ext uri="{FF2B5EF4-FFF2-40B4-BE49-F238E27FC236}">
                    <a16:creationId xmlns:a16="http://schemas.microsoft.com/office/drawing/2014/main" id="{E3D6F09A-1754-4BE6-B26A-890A9E315403}"/>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Hexagon 232">
                <a:extLst>
                  <a:ext uri="{FF2B5EF4-FFF2-40B4-BE49-F238E27FC236}">
                    <a16:creationId xmlns:a16="http://schemas.microsoft.com/office/drawing/2014/main" id="{D0B9B1ED-47F4-4919-83E7-B9B6E49B299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Hexagon 233">
                <a:extLst>
                  <a:ext uri="{FF2B5EF4-FFF2-40B4-BE49-F238E27FC236}">
                    <a16:creationId xmlns:a16="http://schemas.microsoft.com/office/drawing/2014/main" id="{AF7DC4A6-6190-4322-B0B7-BF041695048F}"/>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Hexagon 234">
                <a:extLst>
                  <a:ext uri="{FF2B5EF4-FFF2-40B4-BE49-F238E27FC236}">
                    <a16:creationId xmlns:a16="http://schemas.microsoft.com/office/drawing/2014/main" id="{837C3F33-B70C-4A7B-8194-86B86FA6F505}"/>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Hexagon 235">
                <a:extLst>
                  <a:ext uri="{FF2B5EF4-FFF2-40B4-BE49-F238E27FC236}">
                    <a16:creationId xmlns:a16="http://schemas.microsoft.com/office/drawing/2014/main" id="{E0AF32EA-98CE-4AEC-ACE2-31453273AB60}"/>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Hexagon 236">
                <a:extLst>
                  <a:ext uri="{FF2B5EF4-FFF2-40B4-BE49-F238E27FC236}">
                    <a16:creationId xmlns:a16="http://schemas.microsoft.com/office/drawing/2014/main" id="{1EFECDA1-F135-4B28-A2AF-5662FF66ED20}"/>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Hexagon 237">
                <a:extLst>
                  <a:ext uri="{FF2B5EF4-FFF2-40B4-BE49-F238E27FC236}">
                    <a16:creationId xmlns:a16="http://schemas.microsoft.com/office/drawing/2014/main" id="{8B5A6DF4-EEC0-4C8D-B186-977D8E78D124}"/>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Hexagon 238">
                <a:extLst>
                  <a:ext uri="{FF2B5EF4-FFF2-40B4-BE49-F238E27FC236}">
                    <a16:creationId xmlns:a16="http://schemas.microsoft.com/office/drawing/2014/main" id="{C3A373DD-FF9F-4D83-9436-2AAF2C1EA72D}"/>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Hexagon 239">
                <a:extLst>
                  <a:ext uri="{FF2B5EF4-FFF2-40B4-BE49-F238E27FC236}">
                    <a16:creationId xmlns:a16="http://schemas.microsoft.com/office/drawing/2014/main" id="{794339EF-B570-4650-B29E-CE085799B1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5" name="Rectangle 264">
            <a:extLst>
              <a:ext uri="{FF2B5EF4-FFF2-40B4-BE49-F238E27FC236}">
                <a16:creationId xmlns:a16="http://schemas.microsoft.com/office/drawing/2014/main" id="{3358A629-D122-4306-B49D-BAFC051D0581}"/>
              </a:ext>
            </a:extLst>
          </p:cNvPr>
          <p:cNvSpPr/>
          <p:nvPr/>
        </p:nvSpPr>
        <p:spPr bwMode="auto">
          <a:xfrm>
            <a:off x="0" y="3888226"/>
            <a:ext cx="12192000" cy="1393868"/>
          </a:xfrm>
          <a:prstGeom prst="rect">
            <a:avLst/>
          </a:prstGeom>
          <a:gradFill>
            <a:gsLst>
              <a:gs pos="30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6D65BFA-E2B5-40ED-8453-61FA69BDE627}"/>
              </a:ext>
            </a:extLst>
          </p:cNvPr>
          <p:cNvGrpSpPr/>
          <p:nvPr/>
        </p:nvGrpSpPr>
        <p:grpSpPr>
          <a:xfrm>
            <a:off x="259433" y="5066870"/>
            <a:ext cx="11868183" cy="482631"/>
            <a:chOff x="166743" y="3220231"/>
            <a:chExt cx="12106163" cy="492309"/>
          </a:xfrm>
          <a:solidFill>
            <a:schemeClr val="tx1"/>
          </a:solidFill>
        </p:grpSpPr>
        <p:sp>
          <p:nvSpPr>
            <p:cNvPr id="267" name="Hexagon 266">
              <a:extLst>
                <a:ext uri="{FF2B5EF4-FFF2-40B4-BE49-F238E27FC236}">
                  <a16:creationId xmlns:a16="http://schemas.microsoft.com/office/drawing/2014/main" id="{D63ECFEA-C404-4638-848D-D5A193319D54}"/>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Hexagon 267">
              <a:extLst>
                <a:ext uri="{FF2B5EF4-FFF2-40B4-BE49-F238E27FC236}">
                  <a16:creationId xmlns:a16="http://schemas.microsoft.com/office/drawing/2014/main" id="{362229AE-09DA-44E7-929A-59376ACCC6C9}"/>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Hexagon 268">
              <a:extLst>
                <a:ext uri="{FF2B5EF4-FFF2-40B4-BE49-F238E27FC236}">
                  <a16:creationId xmlns:a16="http://schemas.microsoft.com/office/drawing/2014/main" id="{0D3742AD-309C-43F4-96E8-2F701A2170D2}"/>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Hexagon 269">
              <a:extLst>
                <a:ext uri="{FF2B5EF4-FFF2-40B4-BE49-F238E27FC236}">
                  <a16:creationId xmlns:a16="http://schemas.microsoft.com/office/drawing/2014/main" id="{3977BC17-E635-4EE4-B979-0F4C58C8013F}"/>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Hexagon 270">
              <a:extLst>
                <a:ext uri="{FF2B5EF4-FFF2-40B4-BE49-F238E27FC236}">
                  <a16:creationId xmlns:a16="http://schemas.microsoft.com/office/drawing/2014/main" id="{CC978F3F-C222-4AF6-820C-A2B524AA34D0}"/>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Hexagon 271">
              <a:extLst>
                <a:ext uri="{FF2B5EF4-FFF2-40B4-BE49-F238E27FC236}">
                  <a16:creationId xmlns:a16="http://schemas.microsoft.com/office/drawing/2014/main" id="{E23A1409-3A8C-4BFA-8140-1F438D1D5358}"/>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Hexagon 272">
              <a:extLst>
                <a:ext uri="{FF2B5EF4-FFF2-40B4-BE49-F238E27FC236}">
                  <a16:creationId xmlns:a16="http://schemas.microsoft.com/office/drawing/2014/main" id="{4EE8D502-9D78-42B2-AA54-F9CDDC839F07}"/>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Hexagon 273">
              <a:extLst>
                <a:ext uri="{FF2B5EF4-FFF2-40B4-BE49-F238E27FC236}">
                  <a16:creationId xmlns:a16="http://schemas.microsoft.com/office/drawing/2014/main" id="{E62BD984-F297-4652-88E4-8ACECCBEE4A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Hexagon 274">
              <a:extLst>
                <a:ext uri="{FF2B5EF4-FFF2-40B4-BE49-F238E27FC236}">
                  <a16:creationId xmlns:a16="http://schemas.microsoft.com/office/drawing/2014/main" id="{C7C525C7-9E87-4C20-85E9-15BB8772BDF2}"/>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Hexagon 275">
              <a:extLst>
                <a:ext uri="{FF2B5EF4-FFF2-40B4-BE49-F238E27FC236}">
                  <a16:creationId xmlns:a16="http://schemas.microsoft.com/office/drawing/2014/main" id="{55FC2B0F-1DED-4919-8EF1-A72D03050723}"/>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Hexagon 276">
              <a:extLst>
                <a:ext uri="{FF2B5EF4-FFF2-40B4-BE49-F238E27FC236}">
                  <a16:creationId xmlns:a16="http://schemas.microsoft.com/office/drawing/2014/main" id="{03F64DF3-FC3C-4F76-A485-8074329DF28B}"/>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Hexagon 277">
              <a:extLst>
                <a:ext uri="{FF2B5EF4-FFF2-40B4-BE49-F238E27FC236}">
                  <a16:creationId xmlns:a16="http://schemas.microsoft.com/office/drawing/2014/main" id="{3C323612-55C7-45B4-8FF7-58113D855222}"/>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2" name="Group 281">
            <a:extLst>
              <a:ext uri="{FF2B5EF4-FFF2-40B4-BE49-F238E27FC236}">
                <a16:creationId xmlns:a16="http://schemas.microsoft.com/office/drawing/2014/main" id="{961FD988-B9C7-41BD-BDE4-0D1FE97AA493}"/>
              </a:ext>
            </a:extLst>
          </p:cNvPr>
          <p:cNvGrpSpPr/>
          <p:nvPr/>
        </p:nvGrpSpPr>
        <p:grpSpPr>
          <a:xfrm>
            <a:off x="5611257" y="5802336"/>
            <a:ext cx="648226" cy="648226"/>
            <a:chOff x="5995563" y="6029198"/>
            <a:chExt cx="648226" cy="648226"/>
          </a:xfrm>
        </p:grpSpPr>
        <p:grpSp>
          <p:nvGrpSpPr>
            <p:cNvPr id="283" name="Group 282">
              <a:extLst>
                <a:ext uri="{FF2B5EF4-FFF2-40B4-BE49-F238E27FC236}">
                  <a16:creationId xmlns:a16="http://schemas.microsoft.com/office/drawing/2014/main" id="{F59C46CC-2485-44AA-91F2-6BFB764DB54A}"/>
                </a:ext>
              </a:extLst>
            </p:cNvPr>
            <p:cNvGrpSpPr/>
            <p:nvPr/>
          </p:nvGrpSpPr>
          <p:grpSpPr>
            <a:xfrm>
              <a:off x="6211622" y="6183204"/>
              <a:ext cx="263975" cy="338085"/>
              <a:chOff x="6654800" y="5372100"/>
              <a:chExt cx="593725" cy="760413"/>
            </a:xfrm>
          </p:grpSpPr>
          <p:sp>
            <p:nvSpPr>
              <p:cNvPr id="285" name="Freeform 130">
                <a:extLst>
                  <a:ext uri="{FF2B5EF4-FFF2-40B4-BE49-F238E27FC236}">
                    <a16:creationId xmlns:a16="http://schemas.microsoft.com/office/drawing/2014/main" id="{0341E5F4-66B6-4C40-B43C-122DC1017B77}"/>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86" name="Rectangle 134">
                <a:extLst>
                  <a:ext uri="{FF2B5EF4-FFF2-40B4-BE49-F238E27FC236}">
                    <a16:creationId xmlns:a16="http://schemas.microsoft.com/office/drawing/2014/main" id="{A2BD9B82-FF2C-4588-992A-4D96F09C6B19}"/>
                  </a:ext>
                </a:extLst>
              </p:cNvPr>
              <p:cNvSpPr>
                <a:spLocks noChangeArrowheads="1"/>
              </p:cNvSpPr>
              <p:nvPr/>
            </p:nvSpPr>
            <p:spPr bwMode="auto">
              <a:xfrm>
                <a:off x="6910388" y="5665788"/>
                <a:ext cx="338137" cy="46672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87" name="Freeform 135">
                <a:extLst>
                  <a:ext uri="{FF2B5EF4-FFF2-40B4-BE49-F238E27FC236}">
                    <a16:creationId xmlns:a16="http://schemas.microsoft.com/office/drawing/2014/main" id="{25DF356D-E44F-49E5-896F-BDFC709742A0}"/>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84" name="Oval 283">
              <a:extLst>
                <a:ext uri="{FF2B5EF4-FFF2-40B4-BE49-F238E27FC236}">
                  <a16:creationId xmlns:a16="http://schemas.microsoft.com/office/drawing/2014/main" id="{DE0665E5-D1D9-4107-87CC-A0A42437EFE8}"/>
                </a:ext>
              </a:extLst>
            </p:cNvPr>
            <p:cNvSpPr/>
            <p:nvPr/>
          </p:nvSpPr>
          <p:spPr bwMode="auto">
            <a:xfrm>
              <a:off x="5995563" y="6029198"/>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794E0118-14B1-4862-B4AB-773565696BC1}"/>
              </a:ext>
            </a:extLst>
          </p:cNvPr>
          <p:cNvGrpSpPr/>
          <p:nvPr/>
        </p:nvGrpSpPr>
        <p:grpSpPr>
          <a:xfrm>
            <a:off x="3766871" y="5802336"/>
            <a:ext cx="648226" cy="648225"/>
            <a:chOff x="3333563" y="6055609"/>
            <a:chExt cx="648226" cy="648225"/>
          </a:xfrm>
        </p:grpSpPr>
        <p:grpSp>
          <p:nvGrpSpPr>
            <p:cNvPr id="289" name="Group 288">
              <a:extLst>
                <a:ext uri="{FF2B5EF4-FFF2-40B4-BE49-F238E27FC236}">
                  <a16:creationId xmlns:a16="http://schemas.microsoft.com/office/drawing/2014/main" id="{F73FA567-C081-4B26-AD27-4D57F8585E24}"/>
                </a:ext>
              </a:extLst>
            </p:cNvPr>
            <p:cNvGrpSpPr/>
            <p:nvPr/>
          </p:nvGrpSpPr>
          <p:grpSpPr>
            <a:xfrm>
              <a:off x="3451935" y="6304635"/>
              <a:ext cx="411468" cy="192329"/>
              <a:chOff x="8529638" y="5526088"/>
              <a:chExt cx="1120775" cy="523875"/>
            </a:xfrm>
          </p:grpSpPr>
          <p:sp>
            <p:nvSpPr>
              <p:cNvPr id="291" name="Freeform 139">
                <a:extLst>
                  <a:ext uri="{FF2B5EF4-FFF2-40B4-BE49-F238E27FC236}">
                    <a16:creationId xmlns:a16="http://schemas.microsoft.com/office/drawing/2014/main" id="{AF4245BE-BEE1-4CD2-BD1D-BF94430C65A9}"/>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92" name="Freeform 140">
                <a:extLst>
                  <a:ext uri="{FF2B5EF4-FFF2-40B4-BE49-F238E27FC236}">
                    <a16:creationId xmlns:a16="http://schemas.microsoft.com/office/drawing/2014/main" id="{057F053D-72E3-436B-A588-E00DB823BB14}"/>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90" name="Oval 289">
              <a:extLst>
                <a:ext uri="{FF2B5EF4-FFF2-40B4-BE49-F238E27FC236}">
                  <a16:creationId xmlns:a16="http://schemas.microsoft.com/office/drawing/2014/main" id="{B605BC81-C845-4D15-AD9E-7F292059628F}"/>
                </a:ext>
              </a:extLst>
            </p:cNvPr>
            <p:cNvSpPr/>
            <p:nvPr/>
          </p:nvSpPr>
          <p:spPr bwMode="auto">
            <a:xfrm>
              <a:off x="3333563" y="6055609"/>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A9310AE5-1821-407B-930E-CCC5AFAEC9D1}"/>
              </a:ext>
            </a:extLst>
          </p:cNvPr>
          <p:cNvGrpSpPr/>
          <p:nvPr/>
        </p:nvGrpSpPr>
        <p:grpSpPr>
          <a:xfrm>
            <a:off x="1922485" y="5802336"/>
            <a:ext cx="648226" cy="648226"/>
            <a:chOff x="1922485" y="6015123"/>
            <a:chExt cx="648226" cy="648226"/>
          </a:xfrm>
        </p:grpSpPr>
        <p:grpSp>
          <p:nvGrpSpPr>
            <p:cNvPr id="294" name="Group 293">
              <a:extLst>
                <a:ext uri="{FF2B5EF4-FFF2-40B4-BE49-F238E27FC236}">
                  <a16:creationId xmlns:a16="http://schemas.microsoft.com/office/drawing/2014/main" id="{F1E0DF7C-5BE9-4005-96C4-CD1AABE0BD69}"/>
                </a:ext>
              </a:extLst>
            </p:cNvPr>
            <p:cNvGrpSpPr/>
            <p:nvPr/>
          </p:nvGrpSpPr>
          <p:grpSpPr>
            <a:xfrm>
              <a:off x="2016209" y="6205795"/>
              <a:ext cx="479454" cy="280723"/>
              <a:chOff x="2324101" y="5397500"/>
              <a:chExt cx="1336675" cy="782637"/>
            </a:xfrm>
          </p:grpSpPr>
          <p:sp>
            <p:nvSpPr>
              <p:cNvPr id="296" name="Freeform 121">
                <a:extLst>
                  <a:ext uri="{FF2B5EF4-FFF2-40B4-BE49-F238E27FC236}">
                    <a16:creationId xmlns:a16="http://schemas.microsoft.com/office/drawing/2014/main" id="{5325B243-5FFF-493B-86E6-31828D099DB9}"/>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97" name="Freeform 122">
                <a:extLst>
                  <a:ext uri="{FF2B5EF4-FFF2-40B4-BE49-F238E27FC236}">
                    <a16:creationId xmlns:a16="http://schemas.microsoft.com/office/drawing/2014/main" id="{47C60757-B84C-4043-B0B8-35CE310339B7}"/>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95" name="Oval 294">
              <a:extLst>
                <a:ext uri="{FF2B5EF4-FFF2-40B4-BE49-F238E27FC236}">
                  <a16:creationId xmlns:a16="http://schemas.microsoft.com/office/drawing/2014/main" id="{9A10D715-C526-4514-BFE0-46005E002346}"/>
                </a:ext>
              </a:extLst>
            </p:cNvPr>
            <p:cNvSpPr/>
            <p:nvPr/>
          </p:nvSpPr>
          <p:spPr bwMode="auto">
            <a:xfrm>
              <a:off x="1922485" y="6015123"/>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8" name="Group 297">
            <a:extLst>
              <a:ext uri="{FF2B5EF4-FFF2-40B4-BE49-F238E27FC236}">
                <a16:creationId xmlns:a16="http://schemas.microsoft.com/office/drawing/2014/main" id="{64627B60-E503-43DB-8884-DDE5D1EBD3A7}"/>
              </a:ext>
            </a:extLst>
          </p:cNvPr>
          <p:cNvGrpSpPr/>
          <p:nvPr/>
        </p:nvGrpSpPr>
        <p:grpSpPr>
          <a:xfrm>
            <a:off x="9300028" y="5802336"/>
            <a:ext cx="648226" cy="648225"/>
            <a:chOff x="10435471" y="6046372"/>
            <a:chExt cx="648226" cy="648225"/>
          </a:xfrm>
        </p:grpSpPr>
        <p:pic>
          <p:nvPicPr>
            <p:cNvPr id="299" name="Graphic 298">
              <a:extLst>
                <a:ext uri="{FF2B5EF4-FFF2-40B4-BE49-F238E27FC236}">
                  <a16:creationId xmlns:a16="http://schemas.microsoft.com/office/drawing/2014/main" id="{03A6E085-1464-40B3-A2E4-A15EBE5FFC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966" y="6082802"/>
              <a:ext cx="573236" cy="573236"/>
            </a:xfrm>
            <a:prstGeom prst="rect">
              <a:avLst/>
            </a:prstGeom>
          </p:spPr>
        </p:pic>
        <p:sp>
          <p:nvSpPr>
            <p:cNvPr id="300" name="Oval 299">
              <a:extLst>
                <a:ext uri="{FF2B5EF4-FFF2-40B4-BE49-F238E27FC236}">
                  <a16:creationId xmlns:a16="http://schemas.microsoft.com/office/drawing/2014/main" id="{E69AE997-42FD-4DB9-8C6D-141FAA426365}"/>
                </a:ext>
              </a:extLst>
            </p:cNvPr>
            <p:cNvSpPr/>
            <p:nvPr/>
          </p:nvSpPr>
          <p:spPr bwMode="auto">
            <a:xfrm>
              <a:off x="10435471" y="6046372"/>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301" name="Graphic 300">
            <a:extLst>
              <a:ext uri="{FF2B5EF4-FFF2-40B4-BE49-F238E27FC236}">
                <a16:creationId xmlns:a16="http://schemas.microsoft.com/office/drawing/2014/main" id="{33F25C6F-6162-400C-8FD1-4D940B4DD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7169" y="5254364"/>
            <a:ext cx="459078" cy="459078"/>
          </a:xfrm>
          <a:prstGeom prst="rect">
            <a:avLst/>
          </a:prstGeom>
        </p:spPr>
      </p:pic>
      <p:sp>
        <p:nvSpPr>
          <p:cNvPr id="302" name="Rectangle 301">
            <a:extLst>
              <a:ext uri="{FF2B5EF4-FFF2-40B4-BE49-F238E27FC236}">
                <a16:creationId xmlns:a16="http://schemas.microsoft.com/office/drawing/2014/main" id="{A819EFB4-A08C-490F-9928-D5D4682A3333}"/>
              </a:ext>
            </a:extLst>
          </p:cNvPr>
          <p:cNvSpPr/>
          <p:nvPr/>
        </p:nvSpPr>
        <p:spPr>
          <a:xfrm>
            <a:off x="4973741" y="5290417"/>
            <a:ext cx="2235100" cy="480131"/>
          </a:xfrm>
          <a:prstGeom prst="rect">
            <a:avLst/>
          </a:prstGeom>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The Future of Service Fabric</a:t>
            </a:r>
            <a:endParaRPr lang="en-US" dirty="0">
              <a:solidFill>
                <a:sysClr val="windowText" lastClr="000000"/>
              </a:solidFill>
            </a:endParaRPr>
          </a:p>
        </p:txBody>
      </p:sp>
      <p:grpSp>
        <p:nvGrpSpPr>
          <p:cNvPr id="11" name="Group 10">
            <a:extLst>
              <a:ext uri="{FF2B5EF4-FFF2-40B4-BE49-F238E27FC236}">
                <a16:creationId xmlns:a16="http://schemas.microsoft.com/office/drawing/2014/main" id="{26DE3009-4963-4908-88F0-CB1B15F551E8}"/>
              </a:ext>
            </a:extLst>
          </p:cNvPr>
          <p:cNvGrpSpPr/>
          <p:nvPr/>
        </p:nvGrpSpPr>
        <p:grpSpPr>
          <a:xfrm>
            <a:off x="7455643" y="5802336"/>
            <a:ext cx="648226" cy="648225"/>
            <a:chOff x="7455643" y="6015124"/>
            <a:chExt cx="648226" cy="648225"/>
          </a:xfrm>
        </p:grpSpPr>
        <p:sp>
          <p:nvSpPr>
            <p:cNvPr id="281" name="Oval 280">
              <a:extLst>
                <a:ext uri="{FF2B5EF4-FFF2-40B4-BE49-F238E27FC236}">
                  <a16:creationId xmlns:a16="http://schemas.microsoft.com/office/drawing/2014/main" id="{68B7F42D-FBFB-446B-9DC8-0B6EFCA0EB98}"/>
                </a:ext>
              </a:extLst>
            </p:cNvPr>
            <p:cNvSpPr/>
            <p:nvPr/>
          </p:nvSpPr>
          <p:spPr bwMode="auto">
            <a:xfrm>
              <a:off x="7455643" y="6015124"/>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3" name="Graphic 302">
              <a:extLst>
                <a:ext uri="{FF2B5EF4-FFF2-40B4-BE49-F238E27FC236}">
                  <a16:creationId xmlns:a16="http://schemas.microsoft.com/office/drawing/2014/main" id="{C26797A3-BA2B-4505-BFBC-2DE1E52EA30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11052"/>
            <a:stretch/>
          </p:blipFill>
          <p:spPr>
            <a:xfrm>
              <a:off x="7550265" y="6100217"/>
              <a:ext cx="458980" cy="398976"/>
            </a:xfrm>
            <a:prstGeom prst="rect">
              <a:avLst/>
            </a:prstGeom>
          </p:spPr>
        </p:pic>
      </p:grpSp>
      <p:sp>
        <p:nvSpPr>
          <p:cNvPr id="5" name="TextBox 4">
            <a:extLst>
              <a:ext uri="{FF2B5EF4-FFF2-40B4-BE49-F238E27FC236}">
                <a16:creationId xmlns:a16="http://schemas.microsoft.com/office/drawing/2014/main" id="{847E0309-B1DC-4450-90BD-7F17D1380D79}"/>
              </a:ext>
            </a:extLst>
          </p:cNvPr>
          <p:cNvSpPr txBox="1"/>
          <p:nvPr/>
        </p:nvSpPr>
        <p:spPr>
          <a:xfrm>
            <a:off x="1620770" y="6479685"/>
            <a:ext cx="1176604" cy="246221"/>
          </a:xfrm>
          <a:prstGeom prst="rect">
            <a:avLst/>
          </a:prstGeom>
          <a:noFill/>
        </p:spPr>
        <p:txBody>
          <a:bodyPr wrap="none" lIns="0" tIns="0" rIns="0" bIns="0" rtlCol="0">
            <a:spAutoFit/>
          </a:bodyPr>
          <a:lstStyle/>
          <a:p>
            <a:pPr algn="l"/>
            <a:r>
              <a:rPr lang="en-US" sz="1600" dirty="0">
                <a:solidFill>
                  <a:schemeClr val="bg1"/>
                </a:solidFill>
              </a:rPr>
              <a:t>Dev Machine</a:t>
            </a:r>
          </a:p>
        </p:txBody>
      </p:sp>
      <p:sp>
        <p:nvSpPr>
          <p:cNvPr id="202" name="TextBox 201">
            <a:extLst>
              <a:ext uri="{FF2B5EF4-FFF2-40B4-BE49-F238E27FC236}">
                <a16:creationId xmlns:a16="http://schemas.microsoft.com/office/drawing/2014/main" id="{A85CBA08-B07C-4D21-9FB5-1E15C738AAC0}"/>
              </a:ext>
            </a:extLst>
          </p:cNvPr>
          <p:cNvSpPr txBox="1"/>
          <p:nvPr/>
        </p:nvSpPr>
        <p:spPr>
          <a:xfrm>
            <a:off x="3600005" y="6479685"/>
            <a:ext cx="936154" cy="246221"/>
          </a:xfrm>
          <a:prstGeom prst="rect">
            <a:avLst/>
          </a:prstGeom>
          <a:noFill/>
        </p:spPr>
        <p:txBody>
          <a:bodyPr wrap="none" lIns="0" tIns="0" rIns="0" bIns="0" rtlCol="0">
            <a:spAutoFit/>
          </a:bodyPr>
          <a:lstStyle/>
          <a:p>
            <a:pPr algn="l"/>
            <a:r>
              <a:rPr lang="en-US" sz="1600" dirty="0">
                <a:solidFill>
                  <a:schemeClr val="bg1"/>
                </a:solidFill>
              </a:rPr>
              <a:t>Any Cloud</a:t>
            </a:r>
          </a:p>
        </p:txBody>
      </p:sp>
      <p:sp>
        <p:nvSpPr>
          <p:cNvPr id="203" name="TextBox 202">
            <a:extLst>
              <a:ext uri="{FF2B5EF4-FFF2-40B4-BE49-F238E27FC236}">
                <a16:creationId xmlns:a16="http://schemas.microsoft.com/office/drawing/2014/main" id="{FEF56633-525E-4095-AA78-666587A4D687}"/>
              </a:ext>
            </a:extLst>
          </p:cNvPr>
          <p:cNvSpPr txBox="1"/>
          <p:nvPr/>
        </p:nvSpPr>
        <p:spPr>
          <a:xfrm>
            <a:off x="5561200" y="6479685"/>
            <a:ext cx="821250" cy="246221"/>
          </a:xfrm>
          <a:prstGeom prst="rect">
            <a:avLst/>
          </a:prstGeom>
          <a:noFill/>
        </p:spPr>
        <p:txBody>
          <a:bodyPr wrap="none" lIns="0" tIns="0" rIns="0" bIns="0" rtlCol="0">
            <a:spAutoFit/>
          </a:bodyPr>
          <a:lstStyle/>
          <a:p>
            <a:pPr algn="l"/>
            <a:r>
              <a:rPr lang="en-US" sz="1600" dirty="0">
                <a:solidFill>
                  <a:schemeClr val="bg1"/>
                </a:solidFill>
              </a:rPr>
              <a:t>On-Prem</a:t>
            </a:r>
          </a:p>
        </p:txBody>
      </p:sp>
      <p:sp>
        <p:nvSpPr>
          <p:cNvPr id="208" name="TextBox 207">
            <a:extLst>
              <a:ext uri="{FF2B5EF4-FFF2-40B4-BE49-F238E27FC236}">
                <a16:creationId xmlns:a16="http://schemas.microsoft.com/office/drawing/2014/main" id="{8188E67A-B5BD-4DC3-9D18-DCB27CBAD11D}"/>
              </a:ext>
            </a:extLst>
          </p:cNvPr>
          <p:cNvSpPr txBox="1"/>
          <p:nvPr/>
        </p:nvSpPr>
        <p:spPr>
          <a:xfrm>
            <a:off x="7172371" y="6479685"/>
            <a:ext cx="1287532" cy="246221"/>
          </a:xfrm>
          <a:prstGeom prst="rect">
            <a:avLst/>
          </a:prstGeom>
          <a:noFill/>
        </p:spPr>
        <p:txBody>
          <a:bodyPr wrap="none" lIns="0" tIns="0" rIns="0" bIns="0" rtlCol="0">
            <a:spAutoFit/>
          </a:bodyPr>
          <a:lstStyle/>
          <a:p>
            <a:pPr algn="l"/>
            <a:r>
              <a:rPr lang="en-US" sz="1600" dirty="0">
                <a:solidFill>
                  <a:schemeClr val="bg1"/>
                </a:solidFill>
              </a:rPr>
              <a:t>Azure Clusters</a:t>
            </a:r>
          </a:p>
        </p:txBody>
      </p:sp>
      <p:sp>
        <p:nvSpPr>
          <p:cNvPr id="213" name="TextBox 212">
            <a:extLst>
              <a:ext uri="{FF2B5EF4-FFF2-40B4-BE49-F238E27FC236}">
                <a16:creationId xmlns:a16="http://schemas.microsoft.com/office/drawing/2014/main" id="{B0B66AAA-C2F7-4515-8422-3F6F304C3978}"/>
              </a:ext>
            </a:extLst>
          </p:cNvPr>
          <p:cNvSpPr txBox="1"/>
          <p:nvPr/>
        </p:nvSpPr>
        <p:spPr>
          <a:xfrm>
            <a:off x="9377278" y="6486991"/>
            <a:ext cx="493725" cy="246221"/>
          </a:xfrm>
          <a:prstGeom prst="rect">
            <a:avLst/>
          </a:prstGeom>
          <a:noFill/>
        </p:spPr>
        <p:txBody>
          <a:bodyPr wrap="none" lIns="0" tIns="0" rIns="0" bIns="0" rtlCol="0">
            <a:spAutoFit/>
          </a:bodyPr>
          <a:lstStyle/>
          <a:p>
            <a:pPr algn="l"/>
            <a:r>
              <a:rPr lang="en-US" sz="1600" dirty="0">
                <a:solidFill>
                  <a:schemeClr val="bg1"/>
                </a:solidFill>
              </a:rPr>
              <a:t>Mesh</a:t>
            </a:r>
          </a:p>
        </p:txBody>
      </p:sp>
      <p:sp>
        <p:nvSpPr>
          <p:cNvPr id="7" name="TextBox 6">
            <a:extLst>
              <a:ext uri="{FF2B5EF4-FFF2-40B4-BE49-F238E27FC236}">
                <a16:creationId xmlns:a16="http://schemas.microsoft.com/office/drawing/2014/main" id="{EB7AA9EC-A98C-4818-BA5D-C3655DFD3212}"/>
              </a:ext>
            </a:extLst>
          </p:cNvPr>
          <p:cNvSpPr txBox="1"/>
          <p:nvPr/>
        </p:nvSpPr>
        <p:spPr>
          <a:xfrm>
            <a:off x="652097" y="1201870"/>
            <a:ext cx="5773888" cy="2839688"/>
          </a:xfrm>
          <a:prstGeom prst="rect">
            <a:avLst/>
          </a:prstGeom>
          <a:noFill/>
        </p:spPr>
        <p:txBody>
          <a:bodyPr wrap="none" lIns="0" tIns="0" rIns="0" bIns="0" rtlCol="0">
            <a:spAutoFit/>
          </a:bodyPr>
          <a:lstStyle/>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Polyglot Services </a:t>
            </a:r>
          </a:p>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Described by Service Fabric Resources </a:t>
            </a:r>
          </a:p>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Enhanced through Reliable Collections </a:t>
            </a:r>
          </a:p>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Connected Through intelligent routing </a:t>
            </a:r>
          </a:p>
        </p:txBody>
      </p:sp>
      <p:pic>
        <p:nvPicPr>
          <p:cNvPr id="14" name="Picture 13">
            <a:extLst>
              <a:ext uri="{FF2B5EF4-FFF2-40B4-BE49-F238E27FC236}">
                <a16:creationId xmlns:a16="http://schemas.microsoft.com/office/drawing/2014/main" id="{C0390C64-4930-4324-BD9C-99781C8133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5131" y="1201870"/>
            <a:ext cx="4149165" cy="3001095"/>
          </a:xfrm>
          <a:prstGeom prst="rect">
            <a:avLst/>
          </a:prstGeom>
        </p:spPr>
      </p:pic>
    </p:spTree>
    <p:extLst>
      <p:ext uri="{BB962C8B-B14F-4D97-AF65-F5344CB8AC3E}">
        <p14:creationId xmlns:p14="http://schemas.microsoft.com/office/powerpoint/2010/main" val="18009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3555-B2CA-4868-B697-93589CD3D770}"/>
              </a:ext>
            </a:extLst>
          </p:cNvPr>
          <p:cNvSpPr>
            <a:spLocks noGrp="1"/>
          </p:cNvSpPr>
          <p:nvPr>
            <p:ph type="title"/>
          </p:nvPr>
        </p:nvSpPr>
        <p:spPr>
          <a:xfrm>
            <a:off x="610450" y="73340"/>
            <a:ext cx="4161981" cy="1107996"/>
          </a:xfrm>
        </p:spPr>
        <p:txBody>
          <a:bodyPr>
            <a:normAutofit/>
          </a:bodyPr>
          <a:lstStyle/>
          <a:p>
            <a:r>
              <a:rPr lang="en-US" dirty="0"/>
              <a:t>Questions? </a:t>
            </a:r>
          </a:p>
        </p:txBody>
      </p:sp>
      <p:pic>
        <p:nvPicPr>
          <p:cNvPr id="9" name="Picture Placeholder 8">
            <a:extLst>
              <a:ext uri="{FF2B5EF4-FFF2-40B4-BE49-F238E27FC236}">
                <a16:creationId xmlns:a16="http://schemas.microsoft.com/office/drawing/2014/main" id="{364FEC8D-9029-432F-9C5C-05E4B8748DA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6675" b="16675"/>
          <a:stretch>
            <a:fillRect/>
          </a:stretch>
        </p:blipFill>
        <p:spPr/>
      </p:pic>
      <p:pic>
        <p:nvPicPr>
          <p:cNvPr id="7" name="Graphic 6">
            <a:extLst>
              <a:ext uri="{FF2B5EF4-FFF2-40B4-BE49-F238E27FC236}">
                <a16:creationId xmlns:a16="http://schemas.microsoft.com/office/drawing/2014/main" id="{686F443F-3969-42C5-88E9-83661570C0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8937" y="1002102"/>
            <a:ext cx="1504603" cy="1504603"/>
          </a:xfrm>
          <a:prstGeom prst="rect">
            <a:avLst/>
          </a:prstGeom>
        </p:spPr>
      </p:pic>
      <p:pic>
        <p:nvPicPr>
          <p:cNvPr id="8" name="Picture 7">
            <a:extLst>
              <a:ext uri="{FF2B5EF4-FFF2-40B4-BE49-F238E27FC236}">
                <a16:creationId xmlns:a16="http://schemas.microsoft.com/office/drawing/2014/main" id="{FF6EC8B9-A861-446D-BDE1-05438D34CC4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3874" y="1116130"/>
            <a:ext cx="1504603" cy="1504603"/>
          </a:xfrm>
          <a:prstGeom prst="rect">
            <a:avLst/>
          </a:prstGeom>
        </p:spPr>
      </p:pic>
      <p:sp>
        <p:nvSpPr>
          <p:cNvPr id="3" name="TextBox 2">
            <a:extLst>
              <a:ext uri="{FF2B5EF4-FFF2-40B4-BE49-F238E27FC236}">
                <a16:creationId xmlns:a16="http://schemas.microsoft.com/office/drawing/2014/main" id="{2C0FB773-2F8B-4EC8-9B0E-9C8AC8C178E7}"/>
              </a:ext>
            </a:extLst>
          </p:cNvPr>
          <p:cNvSpPr txBox="1"/>
          <p:nvPr/>
        </p:nvSpPr>
        <p:spPr>
          <a:xfrm flipH="1">
            <a:off x="212615" y="2925569"/>
            <a:ext cx="5089585" cy="4154984"/>
          </a:xfrm>
          <a:prstGeom prst="rect">
            <a:avLst/>
          </a:prstGeom>
          <a:noFill/>
        </p:spPr>
        <p:txBody>
          <a:bodyPr wrap="square" lIns="0" tIns="0" rIns="0" bIns="0" rtlCol="0">
            <a:spAutoFit/>
          </a:bodyPr>
          <a:lstStyle/>
          <a:p>
            <a:pPr algn="l"/>
            <a:r>
              <a:rPr lang="en-US" b="1" dirty="0">
                <a:gradFill>
                  <a:gsLst>
                    <a:gs pos="2917">
                      <a:schemeClr val="tx1"/>
                    </a:gs>
                    <a:gs pos="30000">
                      <a:schemeClr val="tx1"/>
                    </a:gs>
                  </a:gsLst>
                  <a:lin ang="5400000" scaled="0"/>
                </a:gradFill>
              </a:rPr>
              <a:t>Feedback</a:t>
            </a:r>
            <a:r>
              <a:rPr lang="en-US" dirty="0">
                <a:gradFill>
                  <a:gsLst>
                    <a:gs pos="2917">
                      <a:schemeClr val="tx1"/>
                    </a:gs>
                    <a:gs pos="30000">
                      <a:schemeClr val="tx1"/>
                    </a:gs>
                  </a:gsLst>
                  <a:lin ang="5400000" scaled="0"/>
                </a:gradFill>
              </a:rPr>
              <a:t>:</a:t>
            </a:r>
          </a:p>
          <a:p>
            <a:pPr algn="l"/>
            <a:r>
              <a:rPr lang="en-US" dirty="0">
                <a:gradFill>
                  <a:gsLst>
                    <a:gs pos="2917">
                      <a:schemeClr val="tx1"/>
                    </a:gs>
                    <a:gs pos="30000">
                      <a:schemeClr val="tx1"/>
                    </a:gs>
                  </a:gsLst>
                  <a:lin ang="5400000" scaled="0"/>
                </a:gradFill>
              </a:rPr>
              <a:t>Kevin Sauer</a:t>
            </a:r>
          </a:p>
          <a:p>
            <a:pPr algn="l"/>
            <a:r>
              <a:rPr lang="en-US" dirty="0">
                <a:gradFill>
                  <a:gsLst>
                    <a:gs pos="2917">
                      <a:schemeClr val="tx1"/>
                    </a:gs>
                    <a:gs pos="30000">
                      <a:schemeClr val="tx1"/>
                    </a:gs>
                  </a:gsLst>
                  <a:lin ang="5400000" scaled="0"/>
                </a:gradFill>
                <a:hlinkClick r:id="rId6"/>
              </a:rPr>
              <a:t>kesauer@Microsoft.com</a:t>
            </a:r>
            <a:endParaRPr lang="en-US" dirty="0">
              <a:gradFill>
                <a:gsLst>
                  <a:gs pos="2917">
                    <a:schemeClr val="tx1"/>
                  </a:gs>
                  <a:gs pos="30000">
                    <a:schemeClr val="tx1"/>
                  </a:gs>
                </a:gsLst>
                <a:lin ang="5400000" scaled="0"/>
              </a:gradFill>
            </a:endParaRPr>
          </a:p>
          <a:p>
            <a:pPr algn="l"/>
            <a:r>
              <a:rPr lang="en-US" dirty="0">
                <a:gradFill>
                  <a:gsLst>
                    <a:gs pos="2917">
                      <a:schemeClr val="tx1"/>
                    </a:gs>
                    <a:gs pos="30000">
                      <a:schemeClr val="tx1"/>
                    </a:gs>
                  </a:gsLst>
                  <a:lin ang="5400000" scaled="0"/>
                </a:gradFill>
              </a:rPr>
              <a:t>Twitter: @3tornados</a:t>
            </a:r>
          </a:p>
          <a:p>
            <a:r>
              <a:rPr lang="en-US" dirty="0">
                <a:gradFill>
                  <a:gsLst>
                    <a:gs pos="2917">
                      <a:schemeClr val="tx1"/>
                    </a:gs>
                    <a:gs pos="30000">
                      <a:schemeClr val="tx1"/>
                    </a:gs>
                  </a:gsLst>
                  <a:lin ang="5400000" scaled="0"/>
                </a:gradFill>
              </a:rPr>
              <a:t>LinkedIn: </a:t>
            </a:r>
            <a:r>
              <a:rPr lang="en-US" dirty="0">
                <a:gradFill>
                  <a:gsLst>
                    <a:gs pos="2917">
                      <a:schemeClr val="tx1"/>
                    </a:gs>
                    <a:gs pos="30000">
                      <a:schemeClr val="tx1"/>
                    </a:gs>
                  </a:gsLst>
                  <a:lin ang="5400000" scaled="0"/>
                </a:gradFill>
                <a:hlinkClick r:id="rId7"/>
              </a:rPr>
              <a:t>https://www.linkedin.com/in/3tornados/</a:t>
            </a:r>
            <a:endParaRPr lang="en-US" dirty="0">
              <a:gradFill>
                <a:gsLst>
                  <a:gs pos="2917">
                    <a:schemeClr val="tx1"/>
                  </a:gs>
                  <a:gs pos="30000">
                    <a:schemeClr val="tx1"/>
                  </a:gs>
                </a:gsLst>
                <a:lin ang="5400000" scaled="0"/>
              </a:gradFill>
            </a:endParaRPr>
          </a:p>
          <a:p>
            <a:endParaRPr lang="en-US" dirty="0">
              <a:gradFill>
                <a:gsLst>
                  <a:gs pos="2917">
                    <a:schemeClr val="tx1"/>
                  </a:gs>
                  <a:gs pos="30000">
                    <a:schemeClr val="tx1"/>
                  </a:gs>
                </a:gsLst>
                <a:lin ang="5400000" scaled="0"/>
              </a:gradFill>
            </a:endParaRPr>
          </a:p>
          <a:p>
            <a:r>
              <a:rPr lang="en-US" dirty="0">
                <a:gradFill>
                  <a:gsLst>
                    <a:gs pos="2917">
                      <a:schemeClr val="tx1"/>
                    </a:gs>
                    <a:gs pos="30000">
                      <a:schemeClr val="tx1"/>
                    </a:gs>
                  </a:gsLst>
                  <a:lin ang="5400000" scaled="0"/>
                </a:gradFill>
              </a:rPr>
              <a:t>Lynn Orrell</a:t>
            </a:r>
          </a:p>
          <a:p>
            <a:r>
              <a:rPr lang="en-US" dirty="0">
                <a:gradFill>
                  <a:gsLst>
                    <a:gs pos="2917">
                      <a:schemeClr val="tx1"/>
                    </a:gs>
                    <a:gs pos="30000">
                      <a:schemeClr val="tx1"/>
                    </a:gs>
                  </a:gsLst>
                  <a:lin ang="5400000" scaled="0"/>
                </a:gradFill>
                <a:hlinkClick r:id="rId8"/>
              </a:rPr>
              <a:t>lyorrell@Microsoft.com</a:t>
            </a:r>
            <a:endParaRPr lang="en-US" dirty="0">
              <a:gradFill>
                <a:gsLst>
                  <a:gs pos="2917">
                    <a:schemeClr val="tx1"/>
                  </a:gs>
                  <a:gs pos="30000">
                    <a:schemeClr val="tx1"/>
                  </a:gs>
                </a:gsLst>
                <a:lin ang="5400000" scaled="0"/>
              </a:gradFill>
            </a:endParaRPr>
          </a:p>
          <a:p>
            <a:r>
              <a:rPr lang="en-US" dirty="0">
                <a:gradFill>
                  <a:gsLst>
                    <a:gs pos="2917">
                      <a:schemeClr val="tx1"/>
                    </a:gs>
                    <a:gs pos="30000">
                      <a:schemeClr val="tx1"/>
                    </a:gs>
                  </a:gsLst>
                  <a:lin ang="5400000" scaled="0"/>
                </a:gradFill>
              </a:rPr>
              <a:t>Twitter: @</a:t>
            </a:r>
            <a:r>
              <a:rPr lang="en-US" dirty="0" err="1">
                <a:gradFill>
                  <a:gsLst>
                    <a:gs pos="2917">
                      <a:schemeClr val="tx1"/>
                    </a:gs>
                    <a:gs pos="30000">
                      <a:schemeClr val="tx1"/>
                    </a:gs>
                  </a:gsLst>
                  <a:lin ang="5400000" scaled="0"/>
                </a:gradFill>
              </a:rPr>
              <a:t>lynn_orrell</a:t>
            </a:r>
            <a:endParaRPr lang="en-US" dirty="0">
              <a:gradFill>
                <a:gsLst>
                  <a:gs pos="2917">
                    <a:schemeClr val="tx1"/>
                  </a:gs>
                  <a:gs pos="30000">
                    <a:schemeClr val="tx1"/>
                  </a:gs>
                </a:gsLst>
                <a:lin ang="5400000" scaled="0"/>
              </a:gradFill>
            </a:endParaRPr>
          </a:p>
          <a:p>
            <a:r>
              <a:rPr lang="en-US" dirty="0">
                <a:gradFill>
                  <a:gsLst>
                    <a:gs pos="2917">
                      <a:schemeClr val="tx1"/>
                    </a:gs>
                    <a:gs pos="30000">
                      <a:schemeClr val="tx1"/>
                    </a:gs>
                  </a:gsLst>
                  <a:lin ang="5400000" scaled="0"/>
                </a:gradFill>
              </a:rPr>
              <a:t>LinkedIn: </a:t>
            </a:r>
            <a:r>
              <a:rPr lang="en-US" dirty="0">
                <a:gradFill>
                  <a:gsLst>
                    <a:gs pos="2917">
                      <a:schemeClr val="tx1"/>
                    </a:gs>
                    <a:gs pos="30000">
                      <a:schemeClr val="tx1"/>
                    </a:gs>
                  </a:gsLst>
                  <a:lin ang="5400000" scaled="0"/>
                </a:gradFill>
                <a:hlinkClick r:id="rId9"/>
              </a:rPr>
              <a:t>https://www.linkedin.com/in/lynn-orrell-304bb21/</a:t>
            </a:r>
            <a:r>
              <a:rPr lang="en-US" dirty="0">
                <a:gradFill>
                  <a:gsLst>
                    <a:gs pos="2917">
                      <a:schemeClr val="tx1"/>
                    </a:gs>
                    <a:gs pos="30000">
                      <a:schemeClr val="tx1"/>
                    </a:gs>
                  </a:gsLst>
                  <a:lin ang="5400000" scaled="0"/>
                </a:gradFill>
              </a:rPr>
              <a:t>   </a:t>
            </a:r>
          </a:p>
          <a:p>
            <a:pPr algn="l"/>
            <a:endParaRPr lang="en-US" dirty="0">
              <a:gradFill>
                <a:gsLst>
                  <a:gs pos="2917">
                    <a:schemeClr val="tx1"/>
                  </a:gs>
                  <a:gs pos="30000">
                    <a:schemeClr val="tx1"/>
                  </a:gs>
                </a:gsLst>
                <a:lin ang="5400000" scaled="0"/>
              </a:gradFill>
            </a:endParaRPr>
          </a:p>
          <a:p>
            <a:pPr algn="l"/>
            <a:r>
              <a:rPr lang="en-US" dirty="0" err="1">
                <a:gradFill>
                  <a:gsLst>
                    <a:gs pos="2917">
                      <a:schemeClr val="tx1"/>
                    </a:gs>
                    <a:gs pos="30000">
                      <a:schemeClr val="tx1"/>
                    </a:gs>
                  </a:gsLst>
                  <a:lin ang="5400000" scaled="0"/>
                </a:gradFill>
              </a:rPr>
              <a:t>Github</a:t>
            </a:r>
            <a:r>
              <a:rPr lang="en-US" dirty="0">
                <a:gradFill>
                  <a:gsLst>
                    <a:gs pos="2917">
                      <a:schemeClr val="tx1"/>
                    </a:gs>
                    <a:gs pos="30000">
                      <a:schemeClr val="tx1"/>
                    </a:gs>
                  </a:gsLst>
                  <a:lin ang="5400000" scaled="0"/>
                </a:gradFill>
              </a:rPr>
              <a:t>: /</a:t>
            </a:r>
            <a:r>
              <a:rPr lang="en-US" dirty="0" err="1">
                <a:gradFill>
                  <a:gsLst>
                    <a:gs pos="2917">
                      <a:schemeClr val="tx1"/>
                    </a:gs>
                    <a:gs pos="30000">
                      <a:schemeClr val="tx1"/>
                    </a:gs>
                  </a:gsLst>
                  <a:lin ang="5400000" scaled="0"/>
                </a:gradFill>
              </a:rPr>
              <a:t>CodingWithSasquatch</a:t>
            </a: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Codeslinger-ServiceFabric</a:t>
            </a:r>
            <a:endParaRPr lang="en-US" dirty="0">
              <a:gradFill>
                <a:gsLst>
                  <a:gs pos="2917">
                    <a:schemeClr val="tx1"/>
                  </a:gs>
                  <a:gs pos="30000">
                    <a:schemeClr val="tx1"/>
                  </a:gs>
                </a:gsLst>
                <a:lin ang="5400000" scaled="0"/>
              </a:gradFill>
            </a:endParaRPr>
          </a:p>
          <a:p>
            <a:pPr algn="l"/>
            <a:endParaRPr lang="en-US" dirty="0">
              <a:gradFill>
                <a:gsLst>
                  <a:gs pos="2917">
                    <a:schemeClr val="tx1"/>
                  </a:gs>
                  <a:gs pos="30000">
                    <a:schemeClr val="tx1"/>
                  </a:gs>
                </a:gsLst>
                <a:lin ang="5400000" scaled="0"/>
              </a:gradFill>
            </a:endParaRPr>
          </a:p>
        </p:txBody>
      </p:sp>
      <p:cxnSp>
        <p:nvCxnSpPr>
          <p:cNvPr id="5" name="Straight Connector 4">
            <a:extLst>
              <a:ext uri="{FF2B5EF4-FFF2-40B4-BE49-F238E27FC236}">
                <a16:creationId xmlns:a16="http://schemas.microsoft.com/office/drawing/2014/main" id="{489F52D1-D036-4035-9D13-66580DDBC55C}"/>
              </a:ext>
            </a:extLst>
          </p:cNvPr>
          <p:cNvCxnSpPr/>
          <p:nvPr/>
        </p:nvCxnSpPr>
        <p:spPr>
          <a:xfrm>
            <a:off x="149525" y="4364966"/>
            <a:ext cx="514134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ADAC2C-8E4D-4496-BF3A-9039FEC1DB19}"/>
              </a:ext>
            </a:extLst>
          </p:cNvPr>
          <p:cNvCxnSpPr/>
          <p:nvPr/>
        </p:nvCxnSpPr>
        <p:spPr>
          <a:xfrm>
            <a:off x="166607" y="6058619"/>
            <a:ext cx="514134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79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4887A-6BE5-4EF8-9FAB-0F1E3EBC9D46}"/>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defTabSz="914400">
              <a:lnSpc>
                <a:spcPct val="90000"/>
              </a:lnSpc>
            </a:pPr>
            <a:r>
              <a:rPr lang="en-US" sz="6000">
                <a:solidFill>
                  <a:schemeClr val="tx1"/>
                </a:solidFill>
                <a:latin typeface="+mj-lt"/>
                <a:ea typeface="+mj-ea"/>
                <a:cs typeface="+mj-cs"/>
              </a:rPr>
              <a:t>Service Fabric Hackathon </a:t>
            </a:r>
          </a:p>
        </p:txBody>
      </p:sp>
      <p:pic>
        <p:nvPicPr>
          <p:cNvPr id="7" name="Graphic 6">
            <a:extLst>
              <a:ext uri="{FF2B5EF4-FFF2-40B4-BE49-F238E27FC236}">
                <a16:creationId xmlns:a16="http://schemas.microsoft.com/office/drawing/2014/main" id="{BA311212-DA98-46BA-A69F-A7FD9C24C3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Picture Placeholder 5">
            <a:extLst>
              <a:ext uri="{FF2B5EF4-FFF2-40B4-BE49-F238E27FC236}">
                <a16:creationId xmlns:a16="http://schemas.microsoft.com/office/drawing/2014/main" id="{A861F67C-CC4A-423B-BE34-CA2573A08981}"/>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t="33384"/>
          <a:stretch/>
        </p:blipFill>
        <p:spPr>
          <a:xfrm>
            <a:off x="4332788" y="597744"/>
            <a:ext cx="3526424" cy="3532575"/>
          </a:xfrm>
          <a:prstGeom prst="rect">
            <a:avLst/>
          </a:prstGeom>
        </p:spPr>
      </p:pic>
      <p:pic>
        <p:nvPicPr>
          <p:cNvPr id="9" name="Picture 8">
            <a:extLst>
              <a:ext uri="{FF2B5EF4-FFF2-40B4-BE49-F238E27FC236}">
                <a16:creationId xmlns:a16="http://schemas.microsoft.com/office/drawing/2014/main" id="{EE83047E-7ADB-4AC7-97CA-6974F5EB5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53400" y="587047"/>
            <a:ext cx="3553968" cy="3553968"/>
          </a:xfrm>
          <a:prstGeom prst="rect">
            <a:avLst/>
          </a:prstGeom>
        </p:spPr>
      </p:pic>
      <p:cxnSp>
        <p:nvCxnSpPr>
          <p:cNvPr id="29"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a:solidFill>
              <a:srgbClr val="5889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21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8BB12-377E-4AFA-A487-B2790463133A}"/>
              </a:ext>
            </a:extLst>
          </p:cNvPr>
          <p:cNvSpPr>
            <a:spLocks noGrp="1"/>
          </p:cNvSpPr>
          <p:nvPr>
            <p:ph type="title"/>
          </p:nvPr>
        </p:nvSpPr>
        <p:spPr>
          <a:xfrm>
            <a:off x="588263" y="457200"/>
            <a:ext cx="5927479" cy="1107996"/>
          </a:xfrm>
        </p:spPr>
        <p:txBody>
          <a:bodyPr/>
          <a:lstStyle/>
          <a:p>
            <a:r>
              <a:rPr lang="en-US" dirty="0"/>
              <a:t>Scenario 1: Microservices and Container </a:t>
            </a:r>
          </a:p>
        </p:txBody>
      </p:sp>
      <p:sp>
        <p:nvSpPr>
          <p:cNvPr id="6" name="Text Placeholder 5">
            <a:extLst>
              <a:ext uri="{FF2B5EF4-FFF2-40B4-BE49-F238E27FC236}">
                <a16:creationId xmlns:a16="http://schemas.microsoft.com/office/drawing/2014/main" id="{A2354405-DA86-41FA-8BDE-C4B3BC03BB46}"/>
              </a:ext>
            </a:extLst>
          </p:cNvPr>
          <p:cNvSpPr>
            <a:spLocks noGrp="1"/>
          </p:cNvSpPr>
          <p:nvPr>
            <p:ph type="body" sz="quarter" idx="10"/>
          </p:nvPr>
        </p:nvSpPr>
        <p:spPr>
          <a:xfrm>
            <a:off x="561868" y="1648518"/>
            <a:ext cx="5480538" cy="4850559"/>
          </a:xfrm>
        </p:spPr>
        <p:txBody>
          <a:bodyPr/>
          <a:lstStyle/>
          <a:p>
            <a:r>
              <a:rPr lang="en-US" sz="2400" dirty="0">
                <a:latin typeface="+mn-lt"/>
              </a:rPr>
              <a:t>Build the scenario out on the right</a:t>
            </a:r>
          </a:p>
          <a:p>
            <a:r>
              <a:rPr lang="en-US" sz="2400" dirty="0">
                <a:latin typeface="+mn-lt"/>
              </a:rPr>
              <a:t>Challenge:</a:t>
            </a:r>
          </a:p>
          <a:p>
            <a:pPr lvl="1"/>
            <a:r>
              <a:rPr lang="en-US" sz="1600" dirty="0"/>
              <a:t>Using Visual Studio Construct an application that defines all the stateless and container services in the illustration </a:t>
            </a:r>
          </a:p>
          <a:p>
            <a:r>
              <a:rPr lang="en-US" sz="2400" dirty="0">
                <a:latin typeface="+mn-lt"/>
              </a:rPr>
              <a:t>Challenge: </a:t>
            </a:r>
          </a:p>
          <a:p>
            <a:pPr lvl="1"/>
            <a:r>
              <a:rPr lang="en-US" sz="1600" dirty="0"/>
              <a:t>Set up the Cluster to resemble what is in the picture</a:t>
            </a:r>
          </a:p>
          <a:p>
            <a:pPr lvl="1"/>
            <a:r>
              <a:rPr lang="en-US" sz="1600" dirty="0">
                <a:latin typeface="+mn-lt"/>
              </a:rPr>
              <a:t>Deploy the application into the cluster </a:t>
            </a:r>
          </a:p>
          <a:p>
            <a:r>
              <a:rPr lang="en-US" sz="2400" dirty="0">
                <a:latin typeface="+mn-lt"/>
              </a:rPr>
              <a:t>Core concepts:</a:t>
            </a:r>
          </a:p>
          <a:p>
            <a:pPr lvl="1"/>
            <a:r>
              <a:rPr lang="en-US" sz="2400" dirty="0"/>
              <a:t>Node Types </a:t>
            </a:r>
          </a:p>
          <a:p>
            <a:pPr lvl="1"/>
            <a:r>
              <a:rPr lang="en-US" sz="2400" dirty="0"/>
              <a:t>Placement constraints </a:t>
            </a:r>
          </a:p>
          <a:p>
            <a:pPr lvl="1"/>
            <a:r>
              <a:rPr lang="en-US" sz="2400" dirty="0"/>
              <a:t>Autoscaling </a:t>
            </a:r>
          </a:p>
          <a:p>
            <a:pPr lvl="1"/>
            <a:r>
              <a:rPr lang="en-US" sz="2400" dirty="0"/>
              <a:t>Service Affinity </a:t>
            </a:r>
          </a:p>
        </p:txBody>
      </p:sp>
      <p:sp>
        <p:nvSpPr>
          <p:cNvPr id="7" name="Rectangle 6">
            <a:extLst>
              <a:ext uri="{FF2B5EF4-FFF2-40B4-BE49-F238E27FC236}">
                <a16:creationId xmlns:a16="http://schemas.microsoft.com/office/drawing/2014/main" id="{5C266447-EF30-4EDA-AA42-EFBDB2FAB445}"/>
              </a:ext>
            </a:extLst>
          </p:cNvPr>
          <p:cNvSpPr/>
          <p:nvPr/>
        </p:nvSpPr>
        <p:spPr bwMode="auto">
          <a:xfrm>
            <a:off x="7198431" y="3147834"/>
            <a:ext cx="4547799" cy="3432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946A934-5225-4769-B056-2148D9105BC2}"/>
              </a:ext>
            </a:extLst>
          </p:cNvPr>
          <p:cNvSpPr/>
          <p:nvPr/>
        </p:nvSpPr>
        <p:spPr bwMode="auto">
          <a:xfrm>
            <a:off x="7230725" y="502920"/>
            <a:ext cx="4515505" cy="21073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EAD23F1-EFE1-43D4-AA57-0C352E8C9D9A}"/>
              </a:ext>
            </a:extLst>
          </p:cNvPr>
          <p:cNvSpPr/>
          <p:nvPr/>
        </p:nvSpPr>
        <p:spPr bwMode="auto">
          <a:xfrm>
            <a:off x="10281099" y="3964494"/>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A959EB-6E4F-40E0-AD40-C14C8BE3C411}"/>
              </a:ext>
            </a:extLst>
          </p:cNvPr>
          <p:cNvSpPr/>
          <p:nvPr/>
        </p:nvSpPr>
        <p:spPr bwMode="auto">
          <a:xfrm>
            <a:off x="11179476" y="3932373"/>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E0DC4474-7EE0-4FF4-AF6E-CA60C7052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0438" y="911102"/>
            <a:ext cx="774700" cy="774700"/>
          </a:xfrm>
          <a:prstGeom prst="rect">
            <a:avLst/>
          </a:prstGeom>
        </p:spPr>
      </p:pic>
      <p:pic>
        <p:nvPicPr>
          <p:cNvPr id="12" name="Picture 11">
            <a:extLst>
              <a:ext uri="{FF2B5EF4-FFF2-40B4-BE49-F238E27FC236}">
                <a16:creationId xmlns:a16="http://schemas.microsoft.com/office/drawing/2014/main" id="{6EBC278D-1DCB-416C-8F00-67BEB808A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818" y="911102"/>
            <a:ext cx="774700" cy="774700"/>
          </a:xfrm>
          <a:prstGeom prst="rect">
            <a:avLst/>
          </a:prstGeom>
        </p:spPr>
      </p:pic>
      <p:pic>
        <p:nvPicPr>
          <p:cNvPr id="13" name="Picture 12">
            <a:extLst>
              <a:ext uri="{FF2B5EF4-FFF2-40B4-BE49-F238E27FC236}">
                <a16:creationId xmlns:a16="http://schemas.microsoft.com/office/drawing/2014/main" id="{9E884BA6-E721-4CA4-AFDF-1A99536DC8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6058" y="904590"/>
            <a:ext cx="774700" cy="774700"/>
          </a:xfrm>
          <a:prstGeom prst="rect">
            <a:avLst/>
          </a:prstGeom>
        </p:spPr>
      </p:pic>
      <p:pic>
        <p:nvPicPr>
          <p:cNvPr id="14" name="Picture 13">
            <a:extLst>
              <a:ext uri="{FF2B5EF4-FFF2-40B4-BE49-F238E27FC236}">
                <a16:creationId xmlns:a16="http://schemas.microsoft.com/office/drawing/2014/main" id="{F162768C-E74B-470F-A026-41F14A5239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15" y="911102"/>
            <a:ext cx="774700" cy="774700"/>
          </a:xfrm>
          <a:prstGeom prst="rect">
            <a:avLst/>
          </a:prstGeom>
        </p:spPr>
      </p:pic>
      <p:pic>
        <p:nvPicPr>
          <p:cNvPr id="15" name="Picture 14">
            <a:extLst>
              <a:ext uri="{FF2B5EF4-FFF2-40B4-BE49-F238E27FC236}">
                <a16:creationId xmlns:a16="http://schemas.microsoft.com/office/drawing/2014/main" id="{857A4B9F-0B30-4205-94E1-8EDB649D50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0508" y="904590"/>
            <a:ext cx="774700" cy="774700"/>
          </a:xfrm>
          <a:prstGeom prst="rect">
            <a:avLst/>
          </a:prstGeom>
        </p:spPr>
      </p:pic>
      <p:pic>
        <p:nvPicPr>
          <p:cNvPr id="16" name="Picture 15">
            <a:extLst>
              <a:ext uri="{FF2B5EF4-FFF2-40B4-BE49-F238E27FC236}">
                <a16:creationId xmlns:a16="http://schemas.microsoft.com/office/drawing/2014/main" id="{8AE979F6-D93E-4D36-BC7F-7B44383EDD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4227" y="2024325"/>
            <a:ext cx="944204" cy="944204"/>
          </a:xfrm>
          <a:prstGeom prst="rect">
            <a:avLst/>
          </a:prstGeom>
        </p:spPr>
      </p:pic>
      <p:pic>
        <p:nvPicPr>
          <p:cNvPr id="17" name="Graphic 16" descr="Fir tree">
            <a:extLst>
              <a:ext uri="{FF2B5EF4-FFF2-40B4-BE49-F238E27FC236}">
                <a16:creationId xmlns:a16="http://schemas.microsoft.com/office/drawing/2014/main" id="{1070511D-BB1F-454D-8D3A-C3258BC357D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6228" y="1641079"/>
            <a:ext cx="337482" cy="337482"/>
          </a:xfrm>
          <a:prstGeom prst="rect">
            <a:avLst/>
          </a:prstGeom>
        </p:spPr>
      </p:pic>
      <p:grpSp>
        <p:nvGrpSpPr>
          <p:cNvPr id="18" name="Group 17">
            <a:extLst>
              <a:ext uri="{FF2B5EF4-FFF2-40B4-BE49-F238E27FC236}">
                <a16:creationId xmlns:a16="http://schemas.microsoft.com/office/drawing/2014/main" id="{476DACBA-1B99-40A7-9A74-48F94BE930CA}"/>
              </a:ext>
            </a:extLst>
          </p:cNvPr>
          <p:cNvGrpSpPr/>
          <p:nvPr/>
        </p:nvGrpSpPr>
        <p:grpSpPr>
          <a:xfrm>
            <a:off x="7349258" y="4733888"/>
            <a:ext cx="342117" cy="337483"/>
            <a:chOff x="7386420" y="4724620"/>
            <a:chExt cx="342117" cy="337483"/>
          </a:xfrm>
        </p:grpSpPr>
        <p:sp>
          <p:nvSpPr>
            <p:cNvPr id="19" name="Rectangle 18">
              <a:extLst>
                <a:ext uri="{FF2B5EF4-FFF2-40B4-BE49-F238E27FC236}">
                  <a16:creationId xmlns:a16="http://schemas.microsoft.com/office/drawing/2014/main" id="{92AF0FDC-239A-4909-A1B3-486F5F27DC0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Rabbit">
              <a:extLst>
                <a:ext uri="{FF2B5EF4-FFF2-40B4-BE49-F238E27FC236}">
                  <a16:creationId xmlns:a16="http://schemas.microsoft.com/office/drawing/2014/main" id="{5071E69C-639D-487A-99CC-0923EF2AA6C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21" name="Graphic 20" descr="Turtle">
            <a:extLst>
              <a:ext uri="{FF2B5EF4-FFF2-40B4-BE49-F238E27FC236}">
                <a16:creationId xmlns:a16="http://schemas.microsoft.com/office/drawing/2014/main" id="{5FCFFB60-90FF-442F-825A-88F2E61A793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4883" y="3888443"/>
            <a:ext cx="337482" cy="337482"/>
          </a:xfrm>
          <a:prstGeom prst="rect">
            <a:avLst/>
          </a:prstGeom>
        </p:spPr>
      </p:pic>
      <p:pic>
        <p:nvPicPr>
          <p:cNvPr id="22" name="Graphic 21" descr="Cow">
            <a:extLst>
              <a:ext uri="{FF2B5EF4-FFF2-40B4-BE49-F238E27FC236}">
                <a16:creationId xmlns:a16="http://schemas.microsoft.com/office/drawing/2014/main" id="{6C3F1B90-C1B2-4DF1-AA23-41183383A9D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33236" y="1656123"/>
            <a:ext cx="337482" cy="337482"/>
          </a:xfrm>
          <a:prstGeom prst="rect">
            <a:avLst/>
          </a:prstGeom>
        </p:spPr>
      </p:pic>
      <p:pic>
        <p:nvPicPr>
          <p:cNvPr id="23" name="Graphic 22" descr="Sun">
            <a:extLst>
              <a:ext uri="{FF2B5EF4-FFF2-40B4-BE49-F238E27FC236}">
                <a16:creationId xmlns:a16="http://schemas.microsoft.com/office/drawing/2014/main" id="{A5133407-B3A9-4856-A010-2E31446DE95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60133" y="3917524"/>
            <a:ext cx="337482" cy="337482"/>
          </a:xfrm>
          <a:prstGeom prst="rect">
            <a:avLst/>
          </a:prstGeom>
        </p:spPr>
      </p:pic>
      <p:pic>
        <p:nvPicPr>
          <p:cNvPr id="24" name="Graphic 23" descr="Lightning">
            <a:extLst>
              <a:ext uri="{FF2B5EF4-FFF2-40B4-BE49-F238E27FC236}">
                <a16:creationId xmlns:a16="http://schemas.microsoft.com/office/drawing/2014/main" id="{A6BC5A51-B6FB-4EE9-896B-8558D3622FF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77505" y="4202107"/>
            <a:ext cx="337482" cy="337482"/>
          </a:xfrm>
          <a:prstGeom prst="rect">
            <a:avLst/>
          </a:prstGeom>
        </p:spPr>
      </p:pic>
      <p:pic>
        <p:nvPicPr>
          <p:cNvPr id="25" name="Graphic 24" descr="Motorcycle">
            <a:extLst>
              <a:ext uri="{FF2B5EF4-FFF2-40B4-BE49-F238E27FC236}">
                <a16:creationId xmlns:a16="http://schemas.microsoft.com/office/drawing/2014/main" id="{10B6BBAF-C2CC-4D5F-8584-61131366BE9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22052" y="1859688"/>
            <a:ext cx="337482" cy="337482"/>
          </a:xfrm>
          <a:prstGeom prst="rect">
            <a:avLst/>
          </a:prstGeom>
        </p:spPr>
      </p:pic>
      <p:pic>
        <p:nvPicPr>
          <p:cNvPr id="26" name="Graphic 25" descr="Football">
            <a:extLst>
              <a:ext uri="{FF2B5EF4-FFF2-40B4-BE49-F238E27FC236}">
                <a16:creationId xmlns:a16="http://schemas.microsoft.com/office/drawing/2014/main" id="{2581CC01-865A-4E7D-90D0-2B1E5A07C5D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49258" y="4439821"/>
            <a:ext cx="337482" cy="337482"/>
          </a:xfrm>
          <a:prstGeom prst="rect">
            <a:avLst/>
          </a:prstGeom>
        </p:spPr>
      </p:pic>
      <p:pic>
        <p:nvPicPr>
          <p:cNvPr id="27" name="Graphic 26" descr="Lock">
            <a:extLst>
              <a:ext uri="{FF2B5EF4-FFF2-40B4-BE49-F238E27FC236}">
                <a16:creationId xmlns:a16="http://schemas.microsoft.com/office/drawing/2014/main" id="{BD467ABC-E644-4B97-BABB-51C2D440BBA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62513" y="1648518"/>
            <a:ext cx="337482" cy="337482"/>
          </a:xfrm>
          <a:prstGeom prst="rect">
            <a:avLst/>
          </a:prstGeom>
        </p:spPr>
      </p:pic>
      <p:pic>
        <p:nvPicPr>
          <p:cNvPr id="28" name="Graphic 27" descr="Rubber duck">
            <a:extLst>
              <a:ext uri="{FF2B5EF4-FFF2-40B4-BE49-F238E27FC236}">
                <a16:creationId xmlns:a16="http://schemas.microsoft.com/office/drawing/2014/main" id="{9D4491CA-5567-4DB6-941E-488B7CED22E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40875" y="4169217"/>
            <a:ext cx="337482" cy="337482"/>
          </a:xfrm>
          <a:prstGeom prst="rect">
            <a:avLst/>
          </a:prstGeom>
        </p:spPr>
      </p:pic>
      <p:pic>
        <p:nvPicPr>
          <p:cNvPr id="29" name="Picture 28">
            <a:extLst>
              <a:ext uri="{FF2B5EF4-FFF2-40B4-BE49-F238E27FC236}">
                <a16:creationId xmlns:a16="http://schemas.microsoft.com/office/drawing/2014/main" id="{878108D4-39DF-42F5-8533-74B612AE1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438" y="3180621"/>
            <a:ext cx="774700" cy="774700"/>
          </a:xfrm>
          <a:prstGeom prst="rect">
            <a:avLst/>
          </a:prstGeom>
        </p:spPr>
      </p:pic>
      <p:pic>
        <p:nvPicPr>
          <p:cNvPr id="30" name="Picture 29">
            <a:extLst>
              <a:ext uri="{FF2B5EF4-FFF2-40B4-BE49-F238E27FC236}">
                <a16:creationId xmlns:a16="http://schemas.microsoft.com/office/drawing/2014/main" id="{1A5EDC5F-33E2-483F-983B-627BA45F35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818" y="3180621"/>
            <a:ext cx="774700" cy="774700"/>
          </a:xfrm>
          <a:prstGeom prst="rect">
            <a:avLst/>
          </a:prstGeom>
        </p:spPr>
      </p:pic>
      <p:pic>
        <p:nvPicPr>
          <p:cNvPr id="31" name="Picture 30">
            <a:extLst>
              <a:ext uri="{FF2B5EF4-FFF2-40B4-BE49-F238E27FC236}">
                <a16:creationId xmlns:a16="http://schemas.microsoft.com/office/drawing/2014/main" id="{CFF37F96-A6F5-4C31-933C-655C8AE567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4058" y="3174109"/>
            <a:ext cx="774700" cy="774700"/>
          </a:xfrm>
          <a:prstGeom prst="rect">
            <a:avLst/>
          </a:prstGeom>
        </p:spPr>
      </p:pic>
      <p:pic>
        <p:nvPicPr>
          <p:cNvPr id="32" name="Picture 31">
            <a:extLst>
              <a:ext uri="{FF2B5EF4-FFF2-40B4-BE49-F238E27FC236}">
                <a16:creationId xmlns:a16="http://schemas.microsoft.com/office/drawing/2014/main" id="{BFD2C77C-6BF3-4941-8E0F-D6C5DCD734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015" y="3180621"/>
            <a:ext cx="774700" cy="774700"/>
          </a:xfrm>
          <a:prstGeom prst="rect">
            <a:avLst/>
          </a:prstGeom>
        </p:spPr>
      </p:pic>
      <p:pic>
        <p:nvPicPr>
          <p:cNvPr id="33" name="Picture 32">
            <a:extLst>
              <a:ext uri="{FF2B5EF4-FFF2-40B4-BE49-F238E27FC236}">
                <a16:creationId xmlns:a16="http://schemas.microsoft.com/office/drawing/2014/main" id="{973CD95B-1E17-46CA-AA64-77C72F52B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8508" y="3174109"/>
            <a:ext cx="774700" cy="774700"/>
          </a:xfrm>
          <a:prstGeom prst="rect">
            <a:avLst/>
          </a:prstGeom>
        </p:spPr>
      </p:pic>
      <p:sp>
        <p:nvSpPr>
          <p:cNvPr id="34" name="TextBox 33">
            <a:extLst>
              <a:ext uri="{FF2B5EF4-FFF2-40B4-BE49-F238E27FC236}">
                <a16:creationId xmlns:a16="http://schemas.microsoft.com/office/drawing/2014/main" id="{4C15C257-8517-4010-AB5A-3852F7DFA6C2}"/>
              </a:ext>
            </a:extLst>
          </p:cNvPr>
          <p:cNvSpPr txBox="1"/>
          <p:nvPr/>
        </p:nvSpPr>
        <p:spPr>
          <a:xfrm>
            <a:off x="7836529" y="618343"/>
            <a:ext cx="25889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Front End</a:t>
            </a:r>
          </a:p>
        </p:txBody>
      </p:sp>
      <p:pic>
        <p:nvPicPr>
          <p:cNvPr id="35" name="Graphic 34" descr="Fir tree">
            <a:extLst>
              <a:ext uri="{FF2B5EF4-FFF2-40B4-BE49-F238E27FC236}">
                <a16:creationId xmlns:a16="http://schemas.microsoft.com/office/drawing/2014/main" id="{386331C7-9E78-4670-905A-0E4D248DEA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5523" y="1641079"/>
            <a:ext cx="337482" cy="337482"/>
          </a:xfrm>
          <a:prstGeom prst="rect">
            <a:avLst/>
          </a:prstGeom>
        </p:spPr>
      </p:pic>
      <p:pic>
        <p:nvPicPr>
          <p:cNvPr id="36" name="Graphic 35" descr="Fir tree">
            <a:extLst>
              <a:ext uri="{FF2B5EF4-FFF2-40B4-BE49-F238E27FC236}">
                <a16:creationId xmlns:a16="http://schemas.microsoft.com/office/drawing/2014/main" id="{7C0E1336-F664-48BB-B573-37D1F070C9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2818" y="1641079"/>
            <a:ext cx="337482" cy="337482"/>
          </a:xfrm>
          <a:prstGeom prst="rect">
            <a:avLst/>
          </a:prstGeom>
        </p:spPr>
      </p:pic>
      <p:pic>
        <p:nvPicPr>
          <p:cNvPr id="37" name="Graphic 36" descr="Fir tree">
            <a:extLst>
              <a:ext uri="{FF2B5EF4-FFF2-40B4-BE49-F238E27FC236}">
                <a16:creationId xmlns:a16="http://schemas.microsoft.com/office/drawing/2014/main" id="{44AEA902-A0A7-480D-B250-66A17CAC03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0723" y="1641079"/>
            <a:ext cx="337482" cy="337482"/>
          </a:xfrm>
          <a:prstGeom prst="rect">
            <a:avLst/>
          </a:prstGeom>
        </p:spPr>
      </p:pic>
      <p:pic>
        <p:nvPicPr>
          <p:cNvPr id="38" name="Graphic 37" descr="Fir tree">
            <a:extLst>
              <a:ext uri="{FF2B5EF4-FFF2-40B4-BE49-F238E27FC236}">
                <a16:creationId xmlns:a16="http://schemas.microsoft.com/office/drawing/2014/main" id="{C2C5D16A-688E-4A06-8306-EAF45C273C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3926" y="1641079"/>
            <a:ext cx="337482" cy="337482"/>
          </a:xfrm>
          <a:prstGeom prst="rect">
            <a:avLst/>
          </a:prstGeom>
        </p:spPr>
      </p:pic>
      <p:sp>
        <p:nvSpPr>
          <p:cNvPr id="39" name="TextBox 38">
            <a:extLst>
              <a:ext uri="{FF2B5EF4-FFF2-40B4-BE49-F238E27FC236}">
                <a16:creationId xmlns:a16="http://schemas.microsoft.com/office/drawing/2014/main" id="{F1327C58-EF66-4D3D-B7C6-22C9341B9793}"/>
              </a:ext>
            </a:extLst>
          </p:cNvPr>
          <p:cNvSpPr txBox="1"/>
          <p:nvPr/>
        </p:nvSpPr>
        <p:spPr>
          <a:xfrm>
            <a:off x="7788874" y="2866332"/>
            <a:ext cx="251857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Back End</a:t>
            </a:r>
          </a:p>
        </p:txBody>
      </p:sp>
      <p:pic>
        <p:nvPicPr>
          <p:cNvPr id="40" name="Graphic 39" descr="Cow">
            <a:extLst>
              <a:ext uri="{FF2B5EF4-FFF2-40B4-BE49-F238E27FC236}">
                <a16:creationId xmlns:a16="http://schemas.microsoft.com/office/drawing/2014/main" id="{B4060F61-5893-4D5F-A6E5-A988047A406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9971" y="1641079"/>
            <a:ext cx="337482" cy="337482"/>
          </a:xfrm>
          <a:prstGeom prst="rect">
            <a:avLst/>
          </a:prstGeom>
        </p:spPr>
      </p:pic>
      <p:pic>
        <p:nvPicPr>
          <p:cNvPr id="41" name="Graphic 40" descr="Cow">
            <a:extLst>
              <a:ext uri="{FF2B5EF4-FFF2-40B4-BE49-F238E27FC236}">
                <a16:creationId xmlns:a16="http://schemas.microsoft.com/office/drawing/2014/main" id="{9FCFA856-458D-41E3-92FD-D5CD46DD9A1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1169" y="1646071"/>
            <a:ext cx="337482" cy="337482"/>
          </a:xfrm>
          <a:prstGeom prst="rect">
            <a:avLst/>
          </a:prstGeom>
        </p:spPr>
      </p:pic>
      <p:pic>
        <p:nvPicPr>
          <p:cNvPr id="42" name="Graphic 41" descr="Dog">
            <a:extLst>
              <a:ext uri="{FF2B5EF4-FFF2-40B4-BE49-F238E27FC236}">
                <a16:creationId xmlns:a16="http://schemas.microsoft.com/office/drawing/2014/main" id="{1468B2D9-7D81-4CE2-B82D-0D77535E99C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42265" y="3893154"/>
            <a:ext cx="337482" cy="337482"/>
          </a:xfrm>
          <a:prstGeom prst="rect">
            <a:avLst/>
          </a:prstGeom>
        </p:spPr>
      </p:pic>
      <p:pic>
        <p:nvPicPr>
          <p:cNvPr id="43" name="Graphic 42" descr="Dog">
            <a:extLst>
              <a:ext uri="{FF2B5EF4-FFF2-40B4-BE49-F238E27FC236}">
                <a16:creationId xmlns:a16="http://schemas.microsoft.com/office/drawing/2014/main" id="{D30454C3-B690-4314-A0E6-EC7C064EF30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927612" y="3904915"/>
            <a:ext cx="337482" cy="337482"/>
          </a:xfrm>
          <a:prstGeom prst="rect">
            <a:avLst/>
          </a:prstGeom>
        </p:spPr>
      </p:pic>
      <p:pic>
        <p:nvPicPr>
          <p:cNvPr id="44" name="Graphic 43" descr="Dog">
            <a:extLst>
              <a:ext uri="{FF2B5EF4-FFF2-40B4-BE49-F238E27FC236}">
                <a16:creationId xmlns:a16="http://schemas.microsoft.com/office/drawing/2014/main" id="{75B5AD71-1953-4766-95BF-034F837B0308}"/>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42248" y="3904915"/>
            <a:ext cx="337482" cy="337482"/>
          </a:xfrm>
          <a:prstGeom prst="rect">
            <a:avLst/>
          </a:prstGeom>
        </p:spPr>
      </p:pic>
      <p:pic>
        <p:nvPicPr>
          <p:cNvPr id="45" name="Graphic 44" descr="Dog">
            <a:extLst>
              <a:ext uri="{FF2B5EF4-FFF2-40B4-BE49-F238E27FC236}">
                <a16:creationId xmlns:a16="http://schemas.microsoft.com/office/drawing/2014/main" id="{1EAC3842-5852-4EC2-9AA6-004F40F2E1A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240308" y="3865661"/>
            <a:ext cx="337482" cy="337482"/>
          </a:xfrm>
          <a:prstGeom prst="rect">
            <a:avLst/>
          </a:prstGeom>
        </p:spPr>
      </p:pic>
      <p:pic>
        <p:nvPicPr>
          <p:cNvPr id="46" name="Graphic 45" descr="Dog">
            <a:extLst>
              <a:ext uri="{FF2B5EF4-FFF2-40B4-BE49-F238E27FC236}">
                <a16:creationId xmlns:a16="http://schemas.microsoft.com/office/drawing/2014/main" id="{E1000109-B258-4D6B-9131-5D21E3F317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78206" y="6163225"/>
            <a:ext cx="337482" cy="337482"/>
          </a:xfrm>
          <a:prstGeom prst="rect">
            <a:avLst/>
          </a:prstGeom>
        </p:spPr>
      </p:pic>
      <p:pic>
        <p:nvPicPr>
          <p:cNvPr id="47" name="Graphic 46" descr="Turtle">
            <a:extLst>
              <a:ext uri="{FF2B5EF4-FFF2-40B4-BE49-F238E27FC236}">
                <a16:creationId xmlns:a16="http://schemas.microsoft.com/office/drawing/2014/main" id="{22544668-0AFE-4F1F-AEAC-E60BD61394B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1827" y="3868250"/>
            <a:ext cx="337482" cy="337482"/>
          </a:xfrm>
          <a:prstGeom prst="rect">
            <a:avLst/>
          </a:prstGeom>
        </p:spPr>
      </p:pic>
      <p:pic>
        <p:nvPicPr>
          <p:cNvPr id="48" name="Graphic 47" descr="Sun">
            <a:extLst>
              <a:ext uri="{FF2B5EF4-FFF2-40B4-BE49-F238E27FC236}">
                <a16:creationId xmlns:a16="http://schemas.microsoft.com/office/drawing/2014/main" id="{46B3E23E-5BE4-4AC5-93BF-BC0706BDFB4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74268" y="3961833"/>
            <a:ext cx="337482" cy="337482"/>
          </a:xfrm>
          <a:prstGeom prst="rect">
            <a:avLst/>
          </a:prstGeom>
        </p:spPr>
      </p:pic>
      <p:pic>
        <p:nvPicPr>
          <p:cNvPr id="49" name="Graphic 48" descr="Lightning">
            <a:extLst>
              <a:ext uri="{FF2B5EF4-FFF2-40B4-BE49-F238E27FC236}">
                <a16:creationId xmlns:a16="http://schemas.microsoft.com/office/drawing/2014/main" id="{76F5F4BC-1105-40CA-8A04-3C0858375CF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74268" y="4249503"/>
            <a:ext cx="337482" cy="337482"/>
          </a:xfrm>
          <a:prstGeom prst="rect">
            <a:avLst/>
          </a:prstGeom>
        </p:spPr>
      </p:pic>
      <p:sp>
        <p:nvSpPr>
          <p:cNvPr id="50" name="Rectangle 49">
            <a:extLst>
              <a:ext uri="{FF2B5EF4-FFF2-40B4-BE49-F238E27FC236}">
                <a16:creationId xmlns:a16="http://schemas.microsoft.com/office/drawing/2014/main" id="{FA7B56D2-7802-4519-9CF4-58F421C6855C}"/>
              </a:ext>
            </a:extLst>
          </p:cNvPr>
          <p:cNvSpPr/>
          <p:nvPr/>
        </p:nvSpPr>
        <p:spPr bwMode="auto">
          <a:xfrm>
            <a:off x="9460298" y="3948809"/>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descr="Sun">
            <a:extLst>
              <a:ext uri="{FF2B5EF4-FFF2-40B4-BE49-F238E27FC236}">
                <a16:creationId xmlns:a16="http://schemas.microsoft.com/office/drawing/2014/main" id="{2C6E2728-5B15-4270-9E5D-A63F7AFEDEE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55218" y="3955321"/>
            <a:ext cx="337482" cy="337482"/>
          </a:xfrm>
          <a:prstGeom prst="rect">
            <a:avLst/>
          </a:prstGeom>
        </p:spPr>
      </p:pic>
      <p:pic>
        <p:nvPicPr>
          <p:cNvPr id="52" name="Graphic 51" descr="Lightning">
            <a:extLst>
              <a:ext uri="{FF2B5EF4-FFF2-40B4-BE49-F238E27FC236}">
                <a16:creationId xmlns:a16="http://schemas.microsoft.com/office/drawing/2014/main" id="{AAB25507-9AFA-4EA0-915B-E90EF65FA91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63221" y="4240020"/>
            <a:ext cx="337482" cy="337482"/>
          </a:xfrm>
          <a:prstGeom prst="rect">
            <a:avLst/>
          </a:prstGeom>
        </p:spPr>
      </p:pic>
      <p:pic>
        <p:nvPicPr>
          <p:cNvPr id="53" name="Graphic 52" descr="Lock">
            <a:extLst>
              <a:ext uri="{FF2B5EF4-FFF2-40B4-BE49-F238E27FC236}">
                <a16:creationId xmlns:a16="http://schemas.microsoft.com/office/drawing/2014/main" id="{597824E3-70D8-405D-82A5-A17FAEA6AD1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64616" y="1652618"/>
            <a:ext cx="337482" cy="337482"/>
          </a:xfrm>
          <a:prstGeom prst="rect">
            <a:avLst/>
          </a:prstGeom>
        </p:spPr>
      </p:pic>
      <p:pic>
        <p:nvPicPr>
          <p:cNvPr id="54" name="Graphic 53" descr="Lock">
            <a:extLst>
              <a:ext uri="{FF2B5EF4-FFF2-40B4-BE49-F238E27FC236}">
                <a16:creationId xmlns:a16="http://schemas.microsoft.com/office/drawing/2014/main" id="{7BD4C1AC-67C7-4B83-963C-C26F77BB3CF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91455" y="1616327"/>
            <a:ext cx="337482" cy="337482"/>
          </a:xfrm>
          <a:prstGeom prst="rect">
            <a:avLst/>
          </a:prstGeom>
        </p:spPr>
      </p:pic>
      <p:pic>
        <p:nvPicPr>
          <p:cNvPr id="55" name="Graphic 54" descr="Lock">
            <a:extLst>
              <a:ext uri="{FF2B5EF4-FFF2-40B4-BE49-F238E27FC236}">
                <a16:creationId xmlns:a16="http://schemas.microsoft.com/office/drawing/2014/main" id="{32E7DEE9-F842-47DB-BDA0-D769433F427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42590" y="1652618"/>
            <a:ext cx="337482" cy="337482"/>
          </a:xfrm>
          <a:prstGeom prst="rect">
            <a:avLst/>
          </a:prstGeom>
        </p:spPr>
      </p:pic>
      <p:pic>
        <p:nvPicPr>
          <p:cNvPr id="56" name="Graphic 55" descr="Lock">
            <a:extLst>
              <a:ext uri="{FF2B5EF4-FFF2-40B4-BE49-F238E27FC236}">
                <a16:creationId xmlns:a16="http://schemas.microsoft.com/office/drawing/2014/main" id="{FC049686-333D-499A-A3C3-286CA8226A6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90038" y="1646071"/>
            <a:ext cx="337482" cy="337482"/>
          </a:xfrm>
          <a:prstGeom prst="rect">
            <a:avLst/>
          </a:prstGeom>
        </p:spPr>
      </p:pic>
      <p:pic>
        <p:nvPicPr>
          <p:cNvPr id="57" name="Graphic 56" descr="Lock">
            <a:extLst>
              <a:ext uri="{FF2B5EF4-FFF2-40B4-BE49-F238E27FC236}">
                <a16:creationId xmlns:a16="http://schemas.microsoft.com/office/drawing/2014/main" id="{64607335-FEF3-4DA7-90A1-D01E77515DB9}"/>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46979" y="4129080"/>
            <a:ext cx="337482" cy="337482"/>
          </a:xfrm>
          <a:prstGeom prst="rect">
            <a:avLst/>
          </a:prstGeom>
        </p:spPr>
      </p:pic>
      <p:pic>
        <p:nvPicPr>
          <p:cNvPr id="58" name="Graphic 57" descr="Lock">
            <a:extLst>
              <a:ext uri="{FF2B5EF4-FFF2-40B4-BE49-F238E27FC236}">
                <a16:creationId xmlns:a16="http://schemas.microsoft.com/office/drawing/2014/main" id="{B51F44DF-0625-438A-AFC5-31C180AF95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71359" y="4169217"/>
            <a:ext cx="337482" cy="337482"/>
          </a:xfrm>
          <a:prstGeom prst="rect">
            <a:avLst/>
          </a:prstGeom>
        </p:spPr>
      </p:pic>
      <p:pic>
        <p:nvPicPr>
          <p:cNvPr id="59" name="Graphic 58" descr="Lock">
            <a:extLst>
              <a:ext uri="{FF2B5EF4-FFF2-40B4-BE49-F238E27FC236}">
                <a16:creationId xmlns:a16="http://schemas.microsoft.com/office/drawing/2014/main" id="{BEA42ECA-1F3F-4D1E-BED9-38668BEC9AC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26173" y="4174235"/>
            <a:ext cx="337482" cy="337482"/>
          </a:xfrm>
          <a:prstGeom prst="rect">
            <a:avLst/>
          </a:prstGeom>
        </p:spPr>
      </p:pic>
      <p:pic>
        <p:nvPicPr>
          <p:cNvPr id="60" name="Graphic 59" descr="Lock">
            <a:extLst>
              <a:ext uri="{FF2B5EF4-FFF2-40B4-BE49-F238E27FC236}">
                <a16:creationId xmlns:a16="http://schemas.microsoft.com/office/drawing/2014/main" id="{821B0374-7CA8-4F4F-8A63-2311E036BDE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0106" y="3917524"/>
            <a:ext cx="337482" cy="337482"/>
          </a:xfrm>
          <a:prstGeom prst="rect">
            <a:avLst/>
          </a:prstGeom>
        </p:spPr>
      </p:pic>
      <p:pic>
        <p:nvPicPr>
          <p:cNvPr id="61" name="Graphic 60" descr="Lock">
            <a:extLst>
              <a:ext uri="{FF2B5EF4-FFF2-40B4-BE49-F238E27FC236}">
                <a16:creationId xmlns:a16="http://schemas.microsoft.com/office/drawing/2014/main" id="{FC7B81C7-53CD-46CD-BB5E-2140C8E75B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82985" y="4169217"/>
            <a:ext cx="337482" cy="337482"/>
          </a:xfrm>
          <a:prstGeom prst="rect">
            <a:avLst/>
          </a:prstGeom>
        </p:spPr>
      </p:pic>
      <p:pic>
        <p:nvPicPr>
          <p:cNvPr id="62" name="Graphic 61" descr="Rubber duck">
            <a:extLst>
              <a:ext uri="{FF2B5EF4-FFF2-40B4-BE49-F238E27FC236}">
                <a16:creationId xmlns:a16="http://schemas.microsoft.com/office/drawing/2014/main" id="{91A609F4-6DC9-4782-A6F9-0BC117E6FDE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23898" y="4130574"/>
            <a:ext cx="337482" cy="337482"/>
          </a:xfrm>
          <a:prstGeom prst="rect">
            <a:avLst/>
          </a:prstGeom>
        </p:spPr>
      </p:pic>
      <p:pic>
        <p:nvPicPr>
          <p:cNvPr id="63" name="Graphic 62" descr="Rubber duck">
            <a:extLst>
              <a:ext uri="{FF2B5EF4-FFF2-40B4-BE49-F238E27FC236}">
                <a16:creationId xmlns:a16="http://schemas.microsoft.com/office/drawing/2014/main" id="{FC8A9F70-8A15-4F7A-BEE9-E11DB3AE3CA6}"/>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38919" y="4430282"/>
            <a:ext cx="337482" cy="337482"/>
          </a:xfrm>
          <a:prstGeom prst="rect">
            <a:avLst/>
          </a:prstGeom>
        </p:spPr>
      </p:pic>
      <p:pic>
        <p:nvPicPr>
          <p:cNvPr id="64" name="Graphic 63" descr="Rubber duck">
            <a:extLst>
              <a:ext uri="{FF2B5EF4-FFF2-40B4-BE49-F238E27FC236}">
                <a16:creationId xmlns:a16="http://schemas.microsoft.com/office/drawing/2014/main" id="{410076EA-7F10-4DA3-8832-2C3345832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90280" y="4454414"/>
            <a:ext cx="337482" cy="337482"/>
          </a:xfrm>
          <a:prstGeom prst="rect">
            <a:avLst/>
          </a:prstGeom>
        </p:spPr>
      </p:pic>
      <p:pic>
        <p:nvPicPr>
          <p:cNvPr id="65" name="Graphic 64" descr="Rubber duck">
            <a:extLst>
              <a:ext uri="{FF2B5EF4-FFF2-40B4-BE49-F238E27FC236}">
                <a16:creationId xmlns:a16="http://schemas.microsoft.com/office/drawing/2014/main" id="{49F6BFB9-C069-43FD-8ACA-422F9262A5D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57224" y="4396406"/>
            <a:ext cx="337482" cy="337482"/>
          </a:xfrm>
          <a:prstGeom prst="rect">
            <a:avLst/>
          </a:prstGeom>
        </p:spPr>
      </p:pic>
      <p:pic>
        <p:nvPicPr>
          <p:cNvPr id="66" name="Graphic 65" descr="Motorcycle">
            <a:extLst>
              <a:ext uri="{FF2B5EF4-FFF2-40B4-BE49-F238E27FC236}">
                <a16:creationId xmlns:a16="http://schemas.microsoft.com/office/drawing/2014/main" id="{D405A791-8703-4CEC-B372-294F5125C5ED}"/>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3746" y="1664416"/>
            <a:ext cx="337482" cy="337482"/>
          </a:xfrm>
          <a:prstGeom prst="rect">
            <a:avLst/>
          </a:prstGeom>
        </p:spPr>
      </p:pic>
      <p:pic>
        <p:nvPicPr>
          <p:cNvPr id="67" name="Graphic 66" descr="Motorcycle">
            <a:extLst>
              <a:ext uri="{FF2B5EF4-FFF2-40B4-BE49-F238E27FC236}">
                <a16:creationId xmlns:a16="http://schemas.microsoft.com/office/drawing/2014/main" id="{7E34447C-369C-40EF-8350-65FDF893FFD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40168" y="1609038"/>
            <a:ext cx="337482" cy="337482"/>
          </a:xfrm>
          <a:prstGeom prst="rect">
            <a:avLst/>
          </a:prstGeom>
        </p:spPr>
      </p:pic>
      <p:pic>
        <p:nvPicPr>
          <p:cNvPr id="68" name="Graphic 67" descr="Motorcycle">
            <a:extLst>
              <a:ext uri="{FF2B5EF4-FFF2-40B4-BE49-F238E27FC236}">
                <a16:creationId xmlns:a16="http://schemas.microsoft.com/office/drawing/2014/main" id="{C1129310-E787-46D2-BABF-BA0CE942296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9330" y="1871227"/>
            <a:ext cx="337482" cy="337482"/>
          </a:xfrm>
          <a:prstGeom prst="rect">
            <a:avLst/>
          </a:prstGeom>
        </p:spPr>
      </p:pic>
      <p:pic>
        <p:nvPicPr>
          <p:cNvPr id="69" name="Graphic 68" descr="Motorcycle">
            <a:extLst>
              <a:ext uri="{FF2B5EF4-FFF2-40B4-BE49-F238E27FC236}">
                <a16:creationId xmlns:a16="http://schemas.microsoft.com/office/drawing/2014/main" id="{8B5BF01A-719A-48F9-995E-0048A64BB94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63893" y="1855584"/>
            <a:ext cx="337482" cy="337482"/>
          </a:xfrm>
          <a:prstGeom prst="rect">
            <a:avLst/>
          </a:prstGeom>
        </p:spPr>
      </p:pic>
      <p:pic>
        <p:nvPicPr>
          <p:cNvPr id="70" name="Graphic 69" descr="Football">
            <a:extLst>
              <a:ext uri="{FF2B5EF4-FFF2-40B4-BE49-F238E27FC236}">
                <a16:creationId xmlns:a16="http://schemas.microsoft.com/office/drawing/2014/main" id="{037CB0E6-333D-4CE9-8BFB-0944D0EB90F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94297" y="1930684"/>
            <a:ext cx="337482" cy="337482"/>
          </a:xfrm>
          <a:prstGeom prst="rect">
            <a:avLst/>
          </a:prstGeom>
        </p:spPr>
      </p:pic>
      <p:pic>
        <p:nvPicPr>
          <p:cNvPr id="71" name="Graphic 70" descr="Football">
            <a:extLst>
              <a:ext uri="{FF2B5EF4-FFF2-40B4-BE49-F238E27FC236}">
                <a16:creationId xmlns:a16="http://schemas.microsoft.com/office/drawing/2014/main" id="{6723DE0B-2543-4F06-8894-D9D1D864AB0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59117" y="2074193"/>
            <a:ext cx="337482" cy="337482"/>
          </a:xfrm>
          <a:prstGeom prst="rect">
            <a:avLst/>
          </a:prstGeom>
        </p:spPr>
      </p:pic>
      <p:pic>
        <p:nvPicPr>
          <p:cNvPr id="72" name="Graphic 71" descr="Football">
            <a:extLst>
              <a:ext uri="{FF2B5EF4-FFF2-40B4-BE49-F238E27FC236}">
                <a16:creationId xmlns:a16="http://schemas.microsoft.com/office/drawing/2014/main" id="{0BAF4F39-A480-461B-BED3-200A0CBCC22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58698" y="1927390"/>
            <a:ext cx="337482" cy="337482"/>
          </a:xfrm>
          <a:prstGeom prst="rect">
            <a:avLst/>
          </a:prstGeom>
        </p:spPr>
      </p:pic>
      <p:pic>
        <p:nvPicPr>
          <p:cNvPr id="73" name="Graphic 72" descr="Football">
            <a:extLst>
              <a:ext uri="{FF2B5EF4-FFF2-40B4-BE49-F238E27FC236}">
                <a16:creationId xmlns:a16="http://schemas.microsoft.com/office/drawing/2014/main" id="{0A63E973-4955-4E3E-A68B-2A812E18D02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62513" y="1905452"/>
            <a:ext cx="337482" cy="337482"/>
          </a:xfrm>
          <a:prstGeom prst="rect">
            <a:avLst/>
          </a:prstGeom>
        </p:spPr>
      </p:pic>
      <p:pic>
        <p:nvPicPr>
          <p:cNvPr id="74" name="Graphic 73" descr="Football">
            <a:extLst>
              <a:ext uri="{FF2B5EF4-FFF2-40B4-BE49-F238E27FC236}">
                <a16:creationId xmlns:a16="http://schemas.microsoft.com/office/drawing/2014/main" id="{BF510FF8-387E-4C7F-BA58-423EF07A1DC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69016" y="1890865"/>
            <a:ext cx="337482" cy="337482"/>
          </a:xfrm>
          <a:prstGeom prst="rect">
            <a:avLst/>
          </a:prstGeom>
        </p:spPr>
      </p:pic>
      <p:pic>
        <p:nvPicPr>
          <p:cNvPr id="75" name="Graphic 74" descr="Football">
            <a:extLst>
              <a:ext uri="{FF2B5EF4-FFF2-40B4-BE49-F238E27FC236}">
                <a16:creationId xmlns:a16="http://schemas.microsoft.com/office/drawing/2014/main" id="{31EC1656-A7CA-4340-95F1-ACDC8E7EDE3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1427" y="4454414"/>
            <a:ext cx="337482" cy="337482"/>
          </a:xfrm>
          <a:prstGeom prst="rect">
            <a:avLst/>
          </a:prstGeom>
        </p:spPr>
      </p:pic>
      <p:pic>
        <p:nvPicPr>
          <p:cNvPr id="76" name="Picture 75">
            <a:extLst>
              <a:ext uri="{FF2B5EF4-FFF2-40B4-BE49-F238E27FC236}">
                <a16:creationId xmlns:a16="http://schemas.microsoft.com/office/drawing/2014/main" id="{2AE3EA70-E934-4DC7-B175-4E28A19DEDDD}"/>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35652" y="347703"/>
            <a:ext cx="390145" cy="390145"/>
          </a:xfrm>
          <a:prstGeom prst="rect">
            <a:avLst/>
          </a:prstGeom>
        </p:spPr>
      </p:pic>
      <p:pic>
        <p:nvPicPr>
          <p:cNvPr id="77" name="Picture 76">
            <a:extLst>
              <a:ext uri="{FF2B5EF4-FFF2-40B4-BE49-F238E27FC236}">
                <a16:creationId xmlns:a16="http://schemas.microsoft.com/office/drawing/2014/main" id="{78214F42-14B6-4BF5-8770-D090981BCB4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069016" y="2613692"/>
            <a:ext cx="475363" cy="475363"/>
          </a:xfrm>
          <a:prstGeom prst="rect">
            <a:avLst/>
          </a:prstGeom>
        </p:spPr>
      </p:pic>
      <p:pic>
        <p:nvPicPr>
          <p:cNvPr id="78" name="Picture 77">
            <a:extLst>
              <a:ext uri="{FF2B5EF4-FFF2-40B4-BE49-F238E27FC236}">
                <a16:creationId xmlns:a16="http://schemas.microsoft.com/office/drawing/2014/main" id="{C77CB1D2-3FAF-4CED-8A38-8BF1DE28908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95692" y="2915887"/>
            <a:ext cx="390145" cy="390145"/>
          </a:xfrm>
          <a:prstGeom prst="rect">
            <a:avLst/>
          </a:prstGeom>
        </p:spPr>
      </p:pic>
      <p:sp>
        <p:nvSpPr>
          <p:cNvPr id="79" name="TextBox 78">
            <a:extLst>
              <a:ext uri="{FF2B5EF4-FFF2-40B4-BE49-F238E27FC236}">
                <a16:creationId xmlns:a16="http://schemas.microsoft.com/office/drawing/2014/main" id="{A6DE3120-BD09-463F-8578-697AD054F1B9}"/>
              </a:ext>
            </a:extLst>
          </p:cNvPr>
          <p:cNvSpPr txBox="1"/>
          <p:nvPr/>
        </p:nvSpPr>
        <p:spPr>
          <a:xfrm>
            <a:off x="7296879" y="5241619"/>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VMSS2</a:t>
            </a:r>
          </a:p>
        </p:txBody>
      </p:sp>
      <p:sp>
        <p:nvSpPr>
          <p:cNvPr id="80" name="TextBox 79">
            <a:extLst>
              <a:ext uri="{FF2B5EF4-FFF2-40B4-BE49-F238E27FC236}">
                <a16:creationId xmlns:a16="http://schemas.microsoft.com/office/drawing/2014/main" id="{A70A3C0D-C0FA-47EB-A5F8-2154C7334E94}"/>
              </a:ext>
            </a:extLst>
          </p:cNvPr>
          <p:cNvSpPr txBox="1"/>
          <p:nvPr/>
        </p:nvSpPr>
        <p:spPr>
          <a:xfrm>
            <a:off x="7244441" y="2408042"/>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VMSS1</a:t>
            </a:r>
          </a:p>
        </p:txBody>
      </p:sp>
      <p:grpSp>
        <p:nvGrpSpPr>
          <p:cNvPr id="81" name="Group 80">
            <a:extLst>
              <a:ext uri="{FF2B5EF4-FFF2-40B4-BE49-F238E27FC236}">
                <a16:creationId xmlns:a16="http://schemas.microsoft.com/office/drawing/2014/main" id="{AA39F702-D0B9-4BFB-BB69-2146452F81B0}"/>
              </a:ext>
            </a:extLst>
          </p:cNvPr>
          <p:cNvGrpSpPr/>
          <p:nvPr/>
        </p:nvGrpSpPr>
        <p:grpSpPr>
          <a:xfrm>
            <a:off x="7705258" y="4451552"/>
            <a:ext cx="342117" cy="337483"/>
            <a:chOff x="7386420" y="4724620"/>
            <a:chExt cx="342117" cy="337483"/>
          </a:xfrm>
        </p:grpSpPr>
        <p:sp>
          <p:nvSpPr>
            <p:cNvPr id="82" name="Rectangle 81">
              <a:extLst>
                <a:ext uri="{FF2B5EF4-FFF2-40B4-BE49-F238E27FC236}">
                  <a16:creationId xmlns:a16="http://schemas.microsoft.com/office/drawing/2014/main" id="{10CAD8FB-128D-423E-AE12-6A1F72DCBCDA}"/>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Graphic 82" descr="Rabbit">
              <a:extLst>
                <a:ext uri="{FF2B5EF4-FFF2-40B4-BE49-F238E27FC236}">
                  <a16:creationId xmlns:a16="http://schemas.microsoft.com/office/drawing/2014/main" id="{09287D0C-A104-4A81-9F57-BFA0AC7D481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84" name="Group 83">
            <a:extLst>
              <a:ext uri="{FF2B5EF4-FFF2-40B4-BE49-F238E27FC236}">
                <a16:creationId xmlns:a16="http://schemas.microsoft.com/office/drawing/2014/main" id="{A4B11688-401F-44B6-B394-2EDDCD4DF973}"/>
              </a:ext>
            </a:extLst>
          </p:cNvPr>
          <p:cNvGrpSpPr/>
          <p:nvPr/>
        </p:nvGrpSpPr>
        <p:grpSpPr>
          <a:xfrm>
            <a:off x="7707298" y="4802273"/>
            <a:ext cx="342117" cy="337483"/>
            <a:chOff x="7386420" y="4724620"/>
            <a:chExt cx="342117" cy="337483"/>
          </a:xfrm>
        </p:grpSpPr>
        <p:sp>
          <p:nvSpPr>
            <p:cNvPr id="85" name="Rectangle 84">
              <a:extLst>
                <a:ext uri="{FF2B5EF4-FFF2-40B4-BE49-F238E27FC236}">
                  <a16:creationId xmlns:a16="http://schemas.microsoft.com/office/drawing/2014/main" id="{4124CB4E-691E-4662-A69E-2E11716ED0B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descr="Rabbit">
              <a:extLst>
                <a:ext uri="{FF2B5EF4-FFF2-40B4-BE49-F238E27FC236}">
                  <a16:creationId xmlns:a16="http://schemas.microsoft.com/office/drawing/2014/main" id="{D8F197FC-F3CA-4887-9E73-3DA0AD85E00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87" name="Group 86">
            <a:extLst>
              <a:ext uri="{FF2B5EF4-FFF2-40B4-BE49-F238E27FC236}">
                <a16:creationId xmlns:a16="http://schemas.microsoft.com/office/drawing/2014/main" id="{29DBE1D2-B5CC-40E7-A689-D912E235756A}"/>
              </a:ext>
            </a:extLst>
          </p:cNvPr>
          <p:cNvGrpSpPr/>
          <p:nvPr/>
        </p:nvGrpSpPr>
        <p:grpSpPr>
          <a:xfrm>
            <a:off x="8181266" y="4430281"/>
            <a:ext cx="342117" cy="337483"/>
            <a:chOff x="7386420" y="4724620"/>
            <a:chExt cx="342117" cy="337483"/>
          </a:xfrm>
        </p:grpSpPr>
        <p:sp>
          <p:nvSpPr>
            <p:cNvPr id="88" name="Rectangle 87">
              <a:extLst>
                <a:ext uri="{FF2B5EF4-FFF2-40B4-BE49-F238E27FC236}">
                  <a16:creationId xmlns:a16="http://schemas.microsoft.com/office/drawing/2014/main" id="{C0FEEBC2-EFF6-4E6A-B13F-99693E93E32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9" name="Graphic 88" descr="Rabbit">
              <a:extLst>
                <a:ext uri="{FF2B5EF4-FFF2-40B4-BE49-F238E27FC236}">
                  <a16:creationId xmlns:a16="http://schemas.microsoft.com/office/drawing/2014/main" id="{396574DA-A4D2-4E7A-92C7-3A5B8EDBD19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0" name="Group 89">
            <a:extLst>
              <a:ext uri="{FF2B5EF4-FFF2-40B4-BE49-F238E27FC236}">
                <a16:creationId xmlns:a16="http://schemas.microsoft.com/office/drawing/2014/main" id="{DC2C754D-183D-4396-BD8B-9C0CF4D6790E}"/>
              </a:ext>
            </a:extLst>
          </p:cNvPr>
          <p:cNvGrpSpPr/>
          <p:nvPr/>
        </p:nvGrpSpPr>
        <p:grpSpPr>
          <a:xfrm>
            <a:off x="8188288" y="4780786"/>
            <a:ext cx="342117" cy="337483"/>
            <a:chOff x="7386420" y="4724620"/>
            <a:chExt cx="342117" cy="337483"/>
          </a:xfrm>
        </p:grpSpPr>
        <p:sp>
          <p:nvSpPr>
            <p:cNvPr id="91" name="Rectangle 90">
              <a:extLst>
                <a:ext uri="{FF2B5EF4-FFF2-40B4-BE49-F238E27FC236}">
                  <a16:creationId xmlns:a16="http://schemas.microsoft.com/office/drawing/2014/main" id="{B73F0179-47F9-44C4-9B77-25FA49F65CE7}"/>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2" name="Graphic 91" descr="Rabbit">
              <a:extLst>
                <a:ext uri="{FF2B5EF4-FFF2-40B4-BE49-F238E27FC236}">
                  <a16:creationId xmlns:a16="http://schemas.microsoft.com/office/drawing/2014/main" id="{163452E1-493A-40B1-9674-084C7A3C11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3" name="Group 92">
            <a:extLst>
              <a:ext uri="{FF2B5EF4-FFF2-40B4-BE49-F238E27FC236}">
                <a16:creationId xmlns:a16="http://schemas.microsoft.com/office/drawing/2014/main" id="{FF810BDB-2B6E-43EB-AEE6-FE2E02D07D4B}"/>
              </a:ext>
            </a:extLst>
          </p:cNvPr>
          <p:cNvGrpSpPr/>
          <p:nvPr/>
        </p:nvGrpSpPr>
        <p:grpSpPr>
          <a:xfrm>
            <a:off x="8537664" y="4422314"/>
            <a:ext cx="342117" cy="337483"/>
            <a:chOff x="7386420" y="4724620"/>
            <a:chExt cx="342117" cy="337483"/>
          </a:xfrm>
        </p:grpSpPr>
        <p:sp>
          <p:nvSpPr>
            <p:cNvPr id="94" name="Rectangle 93">
              <a:extLst>
                <a:ext uri="{FF2B5EF4-FFF2-40B4-BE49-F238E27FC236}">
                  <a16:creationId xmlns:a16="http://schemas.microsoft.com/office/drawing/2014/main" id="{3549B002-476A-4007-8E05-8B833728704A}"/>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Graphic 94" descr="Rabbit">
              <a:extLst>
                <a:ext uri="{FF2B5EF4-FFF2-40B4-BE49-F238E27FC236}">
                  <a16:creationId xmlns:a16="http://schemas.microsoft.com/office/drawing/2014/main" id="{E1DAEE84-AE74-4101-B668-9DD6352DAD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6" name="Group 95">
            <a:extLst>
              <a:ext uri="{FF2B5EF4-FFF2-40B4-BE49-F238E27FC236}">
                <a16:creationId xmlns:a16="http://schemas.microsoft.com/office/drawing/2014/main" id="{1D0662EF-16B1-4EBF-9D4E-CAB1089CF471}"/>
              </a:ext>
            </a:extLst>
          </p:cNvPr>
          <p:cNvGrpSpPr/>
          <p:nvPr/>
        </p:nvGrpSpPr>
        <p:grpSpPr>
          <a:xfrm>
            <a:off x="8546691" y="4780785"/>
            <a:ext cx="342117" cy="337483"/>
            <a:chOff x="7386420" y="4724620"/>
            <a:chExt cx="342117" cy="337483"/>
          </a:xfrm>
        </p:grpSpPr>
        <p:sp>
          <p:nvSpPr>
            <p:cNvPr id="97" name="Rectangle 96">
              <a:extLst>
                <a:ext uri="{FF2B5EF4-FFF2-40B4-BE49-F238E27FC236}">
                  <a16:creationId xmlns:a16="http://schemas.microsoft.com/office/drawing/2014/main" id="{EEA50C86-56B2-4EB6-BF18-29D810C6F1F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8" name="Graphic 97" descr="Rabbit">
              <a:extLst>
                <a:ext uri="{FF2B5EF4-FFF2-40B4-BE49-F238E27FC236}">
                  <a16:creationId xmlns:a16="http://schemas.microsoft.com/office/drawing/2014/main" id="{E0F97853-190D-46FA-80F7-681424B528B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9" name="Group 98">
            <a:extLst>
              <a:ext uri="{FF2B5EF4-FFF2-40B4-BE49-F238E27FC236}">
                <a16:creationId xmlns:a16="http://schemas.microsoft.com/office/drawing/2014/main" id="{FF28055E-203E-4DD5-B745-D3BC28534EB2}"/>
              </a:ext>
            </a:extLst>
          </p:cNvPr>
          <p:cNvGrpSpPr/>
          <p:nvPr/>
        </p:nvGrpSpPr>
        <p:grpSpPr>
          <a:xfrm>
            <a:off x="9155754" y="4741256"/>
            <a:ext cx="342117" cy="337483"/>
            <a:chOff x="7386420" y="4724620"/>
            <a:chExt cx="342117" cy="337483"/>
          </a:xfrm>
        </p:grpSpPr>
        <p:sp>
          <p:nvSpPr>
            <p:cNvPr id="100" name="Rectangle 99">
              <a:extLst>
                <a:ext uri="{FF2B5EF4-FFF2-40B4-BE49-F238E27FC236}">
                  <a16:creationId xmlns:a16="http://schemas.microsoft.com/office/drawing/2014/main" id="{36C77850-0A79-4B6C-8C13-11E16AE093D7}"/>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1" name="Graphic 100" descr="Rabbit">
              <a:extLst>
                <a:ext uri="{FF2B5EF4-FFF2-40B4-BE49-F238E27FC236}">
                  <a16:creationId xmlns:a16="http://schemas.microsoft.com/office/drawing/2014/main" id="{77F90F59-B938-44A0-A6ED-B9E5FBF6E46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02" name="Group 101">
            <a:extLst>
              <a:ext uri="{FF2B5EF4-FFF2-40B4-BE49-F238E27FC236}">
                <a16:creationId xmlns:a16="http://schemas.microsoft.com/office/drawing/2014/main" id="{678EDB09-681D-4027-8D81-DC5CBD321280}"/>
              </a:ext>
            </a:extLst>
          </p:cNvPr>
          <p:cNvGrpSpPr/>
          <p:nvPr/>
        </p:nvGrpSpPr>
        <p:grpSpPr>
          <a:xfrm>
            <a:off x="9511754" y="4750525"/>
            <a:ext cx="342117" cy="337483"/>
            <a:chOff x="7386420" y="4724620"/>
            <a:chExt cx="342117" cy="337483"/>
          </a:xfrm>
        </p:grpSpPr>
        <p:sp>
          <p:nvSpPr>
            <p:cNvPr id="103" name="Rectangle 102">
              <a:extLst>
                <a:ext uri="{FF2B5EF4-FFF2-40B4-BE49-F238E27FC236}">
                  <a16:creationId xmlns:a16="http://schemas.microsoft.com/office/drawing/2014/main" id="{3F34ADF6-284E-4D85-A8AD-5F4B70CBA93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Graphic 103" descr="Rabbit">
              <a:extLst>
                <a:ext uri="{FF2B5EF4-FFF2-40B4-BE49-F238E27FC236}">
                  <a16:creationId xmlns:a16="http://schemas.microsoft.com/office/drawing/2014/main" id="{FFD1BE8F-B8EE-4529-8379-E8F691A676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05" name="Group 104">
            <a:extLst>
              <a:ext uri="{FF2B5EF4-FFF2-40B4-BE49-F238E27FC236}">
                <a16:creationId xmlns:a16="http://schemas.microsoft.com/office/drawing/2014/main" id="{829F11FC-91BF-4240-A08B-EFAF9CE96276}"/>
              </a:ext>
            </a:extLst>
          </p:cNvPr>
          <p:cNvGrpSpPr/>
          <p:nvPr/>
        </p:nvGrpSpPr>
        <p:grpSpPr>
          <a:xfrm>
            <a:off x="9155754" y="5099387"/>
            <a:ext cx="342117" cy="337483"/>
            <a:chOff x="7386420" y="4724620"/>
            <a:chExt cx="342117" cy="337483"/>
          </a:xfrm>
        </p:grpSpPr>
        <p:sp>
          <p:nvSpPr>
            <p:cNvPr id="106" name="Rectangle 105">
              <a:extLst>
                <a:ext uri="{FF2B5EF4-FFF2-40B4-BE49-F238E27FC236}">
                  <a16:creationId xmlns:a16="http://schemas.microsoft.com/office/drawing/2014/main" id="{89F4CDAA-7890-4CEE-8C9A-0CA23D62081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Graphic 106" descr="Rabbit">
              <a:extLst>
                <a:ext uri="{FF2B5EF4-FFF2-40B4-BE49-F238E27FC236}">
                  <a16:creationId xmlns:a16="http://schemas.microsoft.com/office/drawing/2014/main" id="{1423AF68-5672-431A-96F9-1E1F2FAEC3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08" name="Group 107">
            <a:extLst>
              <a:ext uri="{FF2B5EF4-FFF2-40B4-BE49-F238E27FC236}">
                <a16:creationId xmlns:a16="http://schemas.microsoft.com/office/drawing/2014/main" id="{2D2D2FD5-0915-4C77-B7E5-1AB2C5175401}"/>
              </a:ext>
            </a:extLst>
          </p:cNvPr>
          <p:cNvGrpSpPr/>
          <p:nvPr/>
        </p:nvGrpSpPr>
        <p:grpSpPr>
          <a:xfrm>
            <a:off x="9523720" y="5099386"/>
            <a:ext cx="342117" cy="337483"/>
            <a:chOff x="7386420" y="4724620"/>
            <a:chExt cx="342117" cy="337483"/>
          </a:xfrm>
        </p:grpSpPr>
        <p:sp>
          <p:nvSpPr>
            <p:cNvPr id="109" name="Rectangle 108">
              <a:extLst>
                <a:ext uri="{FF2B5EF4-FFF2-40B4-BE49-F238E27FC236}">
                  <a16:creationId xmlns:a16="http://schemas.microsoft.com/office/drawing/2014/main" id="{9C5D2FFA-D178-4D39-84D3-C5F35D3A78BC}"/>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Graphic 109" descr="Rabbit">
              <a:extLst>
                <a:ext uri="{FF2B5EF4-FFF2-40B4-BE49-F238E27FC236}">
                  <a16:creationId xmlns:a16="http://schemas.microsoft.com/office/drawing/2014/main" id="{52AC817A-2564-4887-A976-8786901EC5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11" name="Group 110">
            <a:extLst>
              <a:ext uri="{FF2B5EF4-FFF2-40B4-BE49-F238E27FC236}">
                <a16:creationId xmlns:a16="http://schemas.microsoft.com/office/drawing/2014/main" id="{FED67642-BF74-4795-8F62-CB566F63C41A}"/>
              </a:ext>
            </a:extLst>
          </p:cNvPr>
          <p:cNvGrpSpPr/>
          <p:nvPr/>
        </p:nvGrpSpPr>
        <p:grpSpPr>
          <a:xfrm>
            <a:off x="9977949" y="4741255"/>
            <a:ext cx="342117" cy="337483"/>
            <a:chOff x="7386420" y="4724620"/>
            <a:chExt cx="342117" cy="337483"/>
          </a:xfrm>
        </p:grpSpPr>
        <p:sp>
          <p:nvSpPr>
            <p:cNvPr id="112" name="Rectangle 111">
              <a:extLst>
                <a:ext uri="{FF2B5EF4-FFF2-40B4-BE49-F238E27FC236}">
                  <a16:creationId xmlns:a16="http://schemas.microsoft.com/office/drawing/2014/main" id="{601F9685-2D35-4CEF-B30D-B5D81212057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Graphic 112" descr="Rabbit">
              <a:extLst>
                <a:ext uri="{FF2B5EF4-FFF2-40B4-BE49-F238E27FC236}">
                  <a16:creationId xmlns:a16="http://schemas.microsoft.com/office/drawing/2014/main" id="{90AD663F-C356-43DC-B242-F0411565A7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14" name="Group 113">
            <a:extLst>
              <a:ext uri="{FF2B5EF4-FFF2-40B4-BE49-F238E27FC236}">
                <a16:creationId xmlns:a16="http://schemas.microsoft.com/office/drawing/2014/main" id="{8B156B33-97B6-47E8-A405-EC482BE16BBD}"/>
              </a:ext>
            </a:extLst>
          </p:cNvPr>
          <p:cNvGrpSpPr/>
          <p:nvPr/>
        </p:nvGrpSpPr>
        <p:grpSpPr>
          <a:xfrm>
            <a:off x="10338584" y="4741254"/>
            <a:ext cx="342117" cy="337483"/>
            <a:chOff x="7386420" y="4724620"/>
            <a:chExt cx="342117" cy="337483"/>
          </a:xfrm>
        </p:grpSpPr>
        <p:sp>
          <p:nvSpPr>
            <p:cNvPr id="115" name="Rectangle 114">
              <a:extLst>
                <a:ext uri="{FF2B5EF4-FFF2-40B4-BE49-F238E27FC236}">
                  <a16:creationId xmlns:a16="http://schemas.microsoft.com/office/drawing/2014/main" id="{38C22C04-6E86-4D01-985A-3DE484CF7EF8}"/>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descr="Rabbit">
              <a:extLst>
                <a:ext uri="{FF2B5EF4-FFF2-40B4-BE49-F238E27FC236}">
                  <a16:creationId xmlns:a16="http://schemas.microsoft.com/office/drawing/2014/main" id="{F14FFF03-985E-4F64-9865-0AEC3F5E16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17" name="Group 116">
            <a:extLst>
              <a:ext uri="{FF2B5EF4-FFF2-40B4-BE49-F238E27FC236}">
                <a16:creationId xmlns:a16="http://schemas.microsoft.com/office/drawing/2014/main" id="{FC467142-5560-49B5-9CE8-35139A486732}"/>
              </a:ext>
            </a:extLst>
          </p:cNvPr>
          <p:cNvGrpSpPr/>
          <p:nvPr/>
        </p:nvGrpSpPr>
        <p:grpSpPr>
          <a:xfrm>
            <a:off x="9985645" y="5099386"/>
            <a:ext cx="342117" cy="337483"/>
            <a:chOff x="7386420" y="4724620"/>
            <a:chExt cx="342117" cy="337483"/>
          </a:xfrm>
        </p:grpSpPr>
        <p:sp>
          <p:nvSpPr>
            <p:cNvPr id="118" name="Rectangle 117">
              <a:extLst>
                <a:ext uri="{FF2B5EF4-FFF2-40B4-BE49-F238E27FC236}">
                  <a16:creationId xmlns:a16="http://schemas.microsoft.com/office/drawing/2014/main" id="{D978CD21-A1BA-42D3-B966-E7D8B245F9C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Graphic 118" descr="Rabbit">
              <a:extLst>
                <a:ext uri="{FF2B5EF4-FFF2-40B4-BE49-F238E27FC236}">
                  <a16:creationId xmlns:a16="http://schemas.microsoft.com/office/drawing/2014/main" id="{16B9E2EC-14C9-41E9-BD8B-23A37101E49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0" name="Group 119">
            <a:extLst>
              <a:ext uri="{FF2B5EF4-FFF2-40B4-BE49-F238E27FC236}">
                <a16:creationId xmlns:a16="http://schemas.microsoft.com/office/drawing/2014/main" id="{54AACB41-C04D-44AE-9361-CE78F3523FC5}"/>
              </a:ext>
            </a:extLst>
          </p:cNvPr>
          <p:cNvGrpSpPr/>
          <p:nvPr/>
        </p:nvGrpSpPr>
        <p:grpSpPr>
          <a:xfrm>
            <a:off x="10343868" y="5076457"/>
            <a:ext cx="342117" cy="337483"/>
            <a:chOff x="7386420" y="4724620"/>
            <a:chExt cx="342117" cy="337483"/>
          </a:xfrm>
        </p:grpSpPr>
        <p:sp>
          <p:nvSpPr>
            <p:cNvPr id="121" name="Rectangle 120">
              <a:extLst>
                <a:ext uri="{FF2B5EF4-FFF2-40B4-BE49-F238E27FC236}">
                  <a16:creationId xmlns:a16="http://schemas.microsoft.com/office/drawing/2014/main" id="{C9FAAFBD-81DC-4701-B4DA-F4636EB2460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2" name="Graphic 121" descr="Rabbit">
              <a:extLst>
                <a:ext uri="{FF2B5EF4-FFF2-40B4-BE49-F238E27FC236}">
                  <a16:creationId xmlns:a16="http://schemas.microsoft.com/office/drawing/2014/main" id="{3D0656B2-4412-4BA3-A4E7-9A1CAFECEA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3" name="Group 122">
            <a:extLst>
              <a:ext uri="{FF2B5EF4-FFF2-40B4-BE49-F238E27FC236}">
                <a16:creationId xmlns:a16="http://schemas.microsoft.com/office/drawing/2014/main" id="{500149ED-4654-4583-B401-11C53F377D58}"/>
              </a:ext>
            </a:extLst>
          </p:cNvPr>
          <p:cNvGrpSpPr/>
          <p:nvPr/>
        </p:nvGrpSpPr>
        <p:grpSpPr>
          <a:xfrm>
            <a:off x="10829959" y="4748243"/>
            <a:ext cx="342117" cy="337483"/>
            <a:chOff x="7386420" y="4724620"/>
            <a:chExt cx="342117" cy="337483"/>
          </a:xfrm>
        </p:grpSpPr>
        <p:sp>
          <p:nvSpPr>
            <p:cNvPr id="124" name="Rectangle 123">
              <a:extLst>
                <a:ext uri="{FF2B5EF4-FFF2-40B4-BE49-F238E27FC236}">
                  <a16:creationId xmlns:a16="http://schemas.microsoft.com/office/drawing/2014/main" id="{6F677ABF-DE2E-4E65-9AB5-E91C040B0CDA}"/>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5" name="Graphic 124" descr="Rabbit">
              <a:extLst>
                <a:ext uri="{FF2B5EF4-FFF2-40B4-BE49-F238E27FC236}">
                  <a16:creationId xmlns:a16="http://schemas.microsoft.com/office/drawing/2014/main" id="{A3047D8D-46CA-45C5-8098-ADC7D757D7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6" name="Group 125">
            <a:extLst>
              <a:ext uri="{FF2B5EF4-FFF2-40B4-BE49-F238E27FC236}">
                <a16:creationId xmlns:a16="http://schemas.microsoft.com/office/drawing/2014/main" id="{5D4C3630-491B-47F3-88E1-5A380E312E54}"/>
              </a:ext>
            </a:extLst>
          </p:cNvPr>
          <p:cNvGrpSpPr/>
          <p:nvPr/>
        </p:nvGrpSpPr>
        <p:grpSpPr>
          <a:xfrm>
            <a:off x="11202385" y="4757512"/>
            <a:ext cx="342117" cy="337483"/>
            <a:chOff x="7386420" y="4724620"/>
            <a:chExt cx="342117" cy="337483"/>
          </a:xfrm>
        </p:grpSpPr>
        <p:sp>
          <p:nvSpPr>
            <p:cNvPr id="127" name="Rectangle 126">
              <a:extLst>
                <a:ext uri="{FF2B5EF4-FFF2-40B4-BE49-F238E27FC236}">
                  <a16:creationId xmlns:a16="http://schemas.microsoft.com/office/drawing/2014/main" id="{F83C82E6-6EB9-4010-98B4-7A261237D42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8" name="Graphic 127" descr="Rabbit">
              <a:extLst>
                <a:ext uri="{FF2B5EF4-FFF2-40B4-BE49-F238E27FC236}">
                  <a16:creationId xmlns:a16="http://schemas.microsoft.com/office/drawing/2014/main" id="{343B0BD3-9B14-49A1-96A9-81402E8964C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9" name="Group 128">
            <a:extLst>
              <a:ext uri="{FF2B5EF4-FFF2-40B4-BE49-F238E27FC236}">
                <a16:creationId xmlns:a16="http://schemas.microsoft.com/office/drawing/2014/main" id="{1ACA9FDE-1725-4472-9893-79A7D7B4168E}"/>
              </a:ext>
            </a:extLst>
          </p:cNvPr>
          <p:cNvGrpSpPr/>
          <p:nvPr/>
        </p:nvGrpSpPr>
        <p:grpSpPr>
          <a:xfrm>
            <a:off x="10854906" y="5085725"/>
            <a:ext cx="342117" cy="337483"/>
            <a:chOff x="7386420" y="4724620"/>
            <a:chExt cx="342117" cy="337483"/>
          </a:xfrm>
        </p:grpSpPr>
        <p:sp>
          <p:nvSpPr>
            <p:cNvPr id="130" name="Rectangle 129">
              <a:extLst>
                <a:ext uri="{FF2B5EF4-FFF2-40B4-BE49-F238E27FC236}">
                  <a16:creationId xmlns:a16="http://schemas.microsoft.com/office/drawing/2014/main" id="{A02855BF-FE45-44EA-9837-3E169A6F74BC}"/>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1" name="Graphic 130" descr="Rabbit">
              <a:extLst>
                <a:ext uri="{FF2B5EF4-FFF2-40B4-BE49-F238E27FC236}">
                  <a16:creationId xmlns:a16="http://schemas.microsoft.com/office/drawing/2014/main" id="{CED7D34F-7F85-4F8C-A40C-1952ABBBAAA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32" name="Group 131">
            <a:extLst>
              <a:ext uri="{FF2B5EF4-FFF2-40B4-BE49-F238E27FC236}">
                <a16:creationId xmlns:a16="http://schemas.microsoft.com/office/drawing/2014/main" id="{11C7FE66-9F9F-4A49-B81D-60A4A1549714}"/>
              </a:ext>
            </a:extLst>
          </p:cNvPr>
          <p:cNvGrpSpPr/>
          <p:nvPr/>
        </p:nvGrpSpPr>
        <p:grpSpPr>
          <a:xfrm>
            <a:off x="11197750" y="5099385"/>
            <a:ext cx="342117" cy="337483"/>
            <a:chOff x="7386420" y="4724620"/>
            <a:chExt cx="342117" cy="337483"/>
          </a:xfrm>
        </p:grpSpPr>
        <p:sp>
          <p:nvSpPr>
            <p:cNvPr id="133" name="Rectangle 132">
              <a:extLst>
                <a:ext uri="{FF2B5EF4-FFF2-40B4-BE49-F238E27FC236}">
                  <a16:creationId xmlns:a16="http://schemas.microsoft.com/office/drawing/2014/main" id="{06AD2262-926E-46BD-B1C6-C3CDD1C5A13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Graphic 133" descr="Rabbit">
              <a:extLst>
                <a:ext uri="{FF2B5EF4-FFF2-40B4-BE49-F238E27FC236}">
                  <a16:creationId xmlns:a16="http://schemas.microsoft.com/office/drawing/2014/main" id="{E2868E4F-7C72-40F3-93E7-805498D9E01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135" name="Picture 134">
            <a:extLst>
              <a:ext uri="{FF2B5EF4-FFF2-40B4-BE49-F238E27FC236}">
                <a16:creationId xmlns:a16="http://schemas.microsoft.com/office/drawing/2014/main" id="{31B99A28-0CBE-4412-86E0-A77F00B8F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879" y="5436867"/>
            <a:ext cx="774700" cy="774700"/>
          </a:xfrm>
          <a:prstGeom prst="rect">
            <a:avLst/>
          </a:prstGeom>
        </p:spPr>
      </p:pic>
      <p:pic>
        <p:nvPicPr>
          <p:cNvPr id="136" name="Picture 135">
            <a:extLst>
              <a:ext uri="{FF2B5EF4-FFF2-40B4-BE49-F238E27FC236}">
                <a16:creationId xmlns:a16="http://schemas.microsoft.com/office/drawing/2014/main" id="{DDF99179-D224-4BD9-9FE6-4DF85F8EE24B}"/>
              </a:ext>
            </a:extLst>
          </p:cNvPr>
          <p:cNvPicPr>
            <a:picLocks noChangeAspect="1"/>
          </p:cNvPicPr>
          <p:nvPr/>
        </p:nvPicPr>
        <p:blipFill>
          <a:blip r:embed="rId29"/>
          <a:stretch>
            <a:fillRect/>
          </a:stretch>
        </p:blipFill>
        <p:spPr>
          <a:xfrm>
            <a:off x="7604714" y="3902640"/>
            <a:ext cx="341406" cy="335309"/>
          </a:xfrm>
          <a:prstGeom prst="rect">
            <a:avLst/>
          </a:prstGeom>
        </p:spPr>
      </p:pic>
      <p:pic>
        <p:nvPicPr>
          <p:cNvPr id="137" name="Picture 136">
            <a:extLst>
              <a:ext uri="{FF2B5EF4-FFF2-40B4-BE49-F238E27FC236}">
                <a16:creationId xmlns:a16="http://schemas.microsoft.com/office/drawing/2014/main" id="{B42EB7B6-53DD-4BFF-8794-4DF5D18909D7}"/>
              </a:ext>
            </a:extLst>
          </p:cNvPr>
          <p:cNvPicPr>
            <a:picLocks noChangeAspect="1"/>
          </p:cNvPicPr>
          <p:nvPr/>
        </p:nvPicPr>
        <p:blipFill>
          <a:blip r:embed="rId30"/>
          <a:stretch>
            <a:fillRect/>
          </a:stretch>
        </p:blipFill>
        <p:spPr>
          <a:xfrm>
            <a:off x="7869402" y="6155254"/>
            <a:ext cx="335309" cy="335309"/>
          </a:xfrm>
          <a:prstGeom prst="rect">
            <a:avLst/>
          </a:prstGeom>
        </p:spPr>
      </p:pic>
      <p:pic>
        <p:nvPicPr>
          <p:cNvPr id="138" name="Picture 137">
            <a:extLst>
              <a:ext uri="{FF2B5EF4-FFF2-40B4-BE49-F238E27FC236}">
                <a16:creationId xmlns:a16="http://schemas.microsoft.com/office/drawing/2014/main" id="{738D0D07-B4A8-4FBD-9EC0-C616A4805DF5}"/>
              </a:ext>
            </a:extLst>
          </p:cNvPr>
          <p:cNvPicPr>
            <a:picLocks noChangeAspect="1"/>
          </p:cNvPicPr>
          <p:nvPr/>
        </p:nvPicPr>
        <p:blipFill>
          <a:blip r:embed="rId31"/>
          <a:stretch>
            <a:fillRect/>
          </a:stretch>
        </p:blipFill>
        <p:spPr>
          <a:xfrm>
            <a:off x="7244441" y="6173369"/>
            <a:ext cx="335309" cy="335309"/>
          </a:xfrm>
          <a:prstGeom prst="rect">
            <a:avLst/>
          </a:prstGeom>
        </p:spPr>
      </p:pic>
    </p:spTree>
    <p:extLst>
      <p:ext uri="{BB962C8B-B14F-4D97-AF65-F5344CB8AC3E}">
        <p14:creationId xmlns:p14="http://schemas.microsoft.com/office/powerpoint/2010/main" val="1080165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down)">
                                      <p:cBhvr>
                                        <p:cTn id="13" dur="580">
                                          <p:stCondLst>
                                            <p:cond delay="0"/>
                                          </p:stCondLst>
                                        </p:cTn>
                                        <p:tgtEl>
                                          <p:spTgt spid="87"/>
                                        </p:tgtEl>
                                      </p:cBhvr>
                                    </p:animEffect>
                                    <p:anim calcmode="lin" valueType="num">
                                      <p:cBhvr>
                                        <p:cTn id="14"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19" dur="26">
                                          <p:stCondLst>
                                            <p:cond delay="650"/>
                                          </p:stCondLst>
                                        </p:cTn>
                                        <p:tgtEl>
                                          <p:spTgt spid="87"/>
                                        </p:tgtEl>
                                      </p:cBhvr>
                                      <p:to x="100000" y="60000"/>
                                    </p:animScale>
                                    <p:animScale>
                                      <p:cBhvr>
                                        <p:cTn id="20" dur="166" decel="50000">
                                          <p:stCondLst>
                                            <p:cond delay="676"/>
                                          </p:stCondLst>
                                        </p:cTn>
                                        <p:tgtEl>
                                          <p:spTgt spid="87"/>
                                        </p:tgtEl>
                                      </p:cBhvr>
                                      <p:to x="100000" y="100000"/>
                                    </p:animScale>
                                    <p:animScale>
                                      <p:cBhvr>
                                        <p:cTn id="21" dur="26">
                                          <p:stCondLst>
                                            <p:cond delay="1312"/>
                                          </p:stCondLst>
                                        </p:cTn>
                                        <p:tgtEl>
                                          <p:spTgt spid="87"/>
                                        </p:tgtEl>
                                      </p:cBhvr>
                                      <p:to x="100000" y="80000"/>
                                    </p:animScale>
                                    <p:animScale>
                                      <p:cBhvr>
                                        <p:cTn id="22" dur="166" decel="50000">
                                          <p:stCondLst>
                                            <p:cond delay="1338"/>
                                          </p:stCondLst>
                                        </p:cTn>
                                        <p:tgtEl>
                                          <p:spTgt spid="87"/>
                                        </p:tgtEl>
                                      </p:cBhvr>
                                      <p:to x="100000" y="100000"/>
                                    </p:animScale>
                                    <p:animScale>
                                      <p:cBhvr>
                                        <p:cTn id="23" dur="26">
                                          <p:stCondLst>
                                            <p:cond delay="1642"/>
                                          </p:stCondLst>
                                        </p:cTn>
                                        <p:tgtEl>
                                          <p:spTgt spid="87"/>
                                        </p:tgtEl>
                                      </p:cBhvr>
                                      <p:to x="100000" y="90000"/>
                                    </p:animScale>
                                    <p:animScale>
                                      <p:cBhvr>
                                        <p:cTn id="24" dur="166" decel="50000">
                                          <p:stCondLst>
                                            <p:cond delay="1668"/>
                                          </p:stCondLst>
                                        </p:cTn>
                                        <p:tgtEl>
                                          <p:spTgt spid="87"/>
                                        </p:tgtEl>
                                      </p:cBhvr>
                                      <p:to x="100000" y="100000"/>
                                    </p:animScale>
                                    <p:animScale>
                                      <p:cBhvr>
                                        <p:cTn id="25" dur="26">
                                          <p:stCondLst>
                                            <p:cond delay="1808"/>
                                          </p:stCondLst>
                                        </p:cTn>
                                        <p:tgtEl>
                                          <p:spTgt spid="87"/>
                                        </p:tgtEl>
                                      </p:cBhvr>
                                      <p:to x="100000" y="95000"/>
                                    </p:animScale>
                                    <p:animScale>
                                      <p:cBhvr>
                                        <p:cTn id="26" dur="166" decel="50000">
                                          <p:stCondLst>
                                            <p:cond delay="1834"/>
                                          </p:stCondLst>
                                        </p:cTn>
                                        <p:tgtEl>
                                          <p:spTgt spid="87"/>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down)">
                                      <p:cBhvr>
                                        <p:cTn id="29" dur="580">
                                          <p:stCondLst>
                                            <p:cond delay="0"/>
                                          </p:stCondLst>
                                        </p:cTn>
                                        <p:tgtEl>
                                          <p:spTgt spid="90"/>
                                        </p:tgtEl>
                                      </p:cBhvr>
                                    </p:animEffect>
                                    <p:anim calcmode="lin" valueType="num">
                                      <p:cBhvr>
                                        <p:cTn id="30"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35" dur="26">
                                          <p:stCondLst>
                                            <p:cond delay="650"/>
                                          </p:stCondLst>
                                        </p:cTn>
                                        <p:tgtEl>
                                          <p:spTgt spid="90"/>
                                        </p:tgtEl>
                                      </p:cBhvr>
                                      <p:to x="100000" y="60000"/>
                                    </p:animScale>
                                    <p:animScale>
                                      <p:cBhvr>
                                        <p:cTn id="36" dur="166" decel="50000">
                                          <p:stCondLst>
                                            <p:cond delay="676"/>
                                          </p:stCondLst>
                                        </p:cTn>
                                        <p:tgtEl>
                                          <p:spTgt spid="90"/>
                                        </p:tgtEl>
                                      </p:cBhvr>
                                      <p:to x="100000" y="100000"/>
                                    </p:animScale>
                                    <p:animScale>
                                      <p:cBhvr>
                                        <p:cTn id="37" dur="26">
                                          <p:stCondLst>
                                            <p:cond delay="1312"/>
                                          </p:stCondLst>
                                        </p:cTn>
                                        <p:tgtEl>
                                          <p:spTgt spid="90"/>
                                        </p:tgtEl>
                                      </p:cBhvr>
                                      <p:to x="100000" y="80000"/>
                                    </p:animScale>
                                    <p:animScale>
                                      <p:cBhvr>
                                        <p:cTn id="38" dur="166" decel="50000">
                                          <p:stCondLst>
                                            <p:cond delay="1338"/>
                                          </p:stCondLst>
                                        </p:cTn>
                                        <p:tgtEl>
                                          <p:spTgt spid="90"/>
                                        </p:tgtEl>
                                      </p:cBhvr>
                                      <p:to x="100000" y="100000"/>
                                    </p:animScale>
                                    <p:animScale>
                                      <p:cBhvr>
                                        <p:cTn id="39" dur="26">
                                          <p:stCondLst>
                                            <p:cond delay="1642"/>
                                          </p:stCondLst>
                                        </p:cTn>
                                        <p:tgtEl>
                                          <p:spTgt spid="90"/>
                                        </p:tgtEl>
                                      </p:cBhvr>
                                      <p:to x="100000" y="90000"/>
                                    </p:animScale>
                                    <p:animScale>
                                      <p:cBhvr>
                                        <p:cTn id="40" dur="166" decel="50000">
                                          <p:stCondLst>
                                            <p:cond delay="1668"/>
                                          </p:stCondLst>
                                        </p:cTn>
                                        <p:tgtEl>
                                          <p:spTgt spid="90"/>
                                        </p:tgtEl>
                                      </p:cBhvr>
                                      <p:to x="100000" y="100000"/>
                                    </p:animScale>
                                    <p:animScale>
                                      <p:cBhvr>
                                        <p:cTn id="41" dur="26">
                                          <p:stCondLst>
                                            <p:cond delay="1808"/>
                                          </p:stCondLst>
                                        </p:cTn>
                                        <p:tgtEl>
                                          <p:spTgt spid="90"/>
                                        </p:tgtEl>
                                      </p:cBhvr>
                                      <p:to x="100000" y="95000"/>
                                    </p:animScale>
                                    <p:animScale>
                                      <p:cBhvr>
                                        <p:cTn id="42" dur="166" decel="50000">
                                          <p:stCondLst>
                                            <p:cond delay="1834"/>
                                          </p:stCondLst>
                                        </p:cTn>
                                        <p:tgtEl>
                                          <p:spTgt spid="90"/>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down)">
                                      <p:cBhvr>
                                        <p:cTn id="45" dur="580">
                                          <p:stCondLst>
                                            <p:cond delay="0"/>
                                          </p:stCondLst>
                                        </p:cTn>
                                        <p:tgtEl>
                                          <p:spTgt spid="93"/>
                                        </p:tgtEl>
                                      </p:cBhvr>
                                    </p:animEffect>
                                    <p:anim calcmode="lin" valueType="num">
                                      <p:cBhvr>
                                        <p:cTn id="46"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51" dur="26">
                                          <p:stCondLst>
                                            <p:cond delay="650"/>
                                          </p:stCondLst>
                                        </p:cTn>
                                        <p:tgtEl>
                                          <p:spTgt spid="93"/>
                                        </p:tgtEl>
                                      </p:cBhvr>
                                      <p:to x="100000" y="60000"/>
                                    </p:animScale>
                                    <p:animScale>
                                      <p:cBhvr>
                                        <p:cTn id="52" dur="166" decel="50000">
                                          <p:stCondLst>
                                            <p:cond delay="676"/>
                                          </p:stCondLst>
                                        </p:cTn>
                                        <p:tgtEl>
                                          <p:spTgt spid="93"/>
                                        </p:tgtEl>
                                      </p:cBhvr>
                                      <p:to x="100000" y="100000"/>
                                    </p:animScale>
                                    <p:animScale>
                                      <p:cBhvr>
                                        <p:cTn id="53" dur="26">
                                          <p:stCondLst>
                                            <p:cond delay="1312"/>
                                          </p:stCondLst>
                                        </p:cTn>
                                        <p:tgtEl>
                                          <p:spTgt spid="93"/>
                                        </p:tgtEl>
                                      </p:cBhvr>
                                      <p:to x="100000" y="80000"/>
                                    </p:animScale>
                                    <p:animScale>
                                      <p:cBhvr>
                                        <p:cTn id="54" dur="166" decel="50000">
                                          <p:stCondLst>
                                            <p:cond delay="1338"/>
                                          </p:stCondLst>
                                        </p:cTn>
                                        <p:tgtEl>
                                          <p:spTgt spid="93"/>
                                        </p:tgtEl>
                                      </p:cBhvr>
                                      <p:to x="100000" y="100000"/>
                                    </p:animScale>
                                    <p:animScale>
                                      <p:cBhvr>
                                        <p:cTn id="55" dur="26">
                                          <p:stCondLst>
                                            <p:cond delay="1642"/>
                                          </p:stCondLst>
                                        </p:cTn>
                                        <p:tgtEl>
                                          <p:spTgt spid="93"/>
                                        </p:tgtEl>
                                      </p:cBhvr>
                                      <p:to x="100000" y="90000"/>
                                    </p:animScale>
                                    <p:animScale>
                                      <p:cBhvr>
                                        <p:cTn id="56" dur="166" decel="50000">
                                          <p:stCondLst>
                                            <p:cond delay="1668"/>
                                          </p:stCondLst>
                                        </p:cTn>
                                        <p:tgtEl>
                                          <p:spTgt spid="93"/>
                                        </p:tgtEl>
                                      </p:cBhvr>
                                      <p:to x="100000" y="100000"/>
                                    </p:animScale>
                                    <p:animScale>
                                      <p:cBhvr>
                                        <p:cTn id="57" dur="26">
                                          <p:stCondLst>
                                            <p:cond delay="1808"/>
                                          </p:stCondLst>
                                        </p:cTn>
                                        <p:tgtEl>
                                          <p:spTgt spid="93"/>
                                        </p:tgtEl>
                                      </p:cBhvr>
                                      <p:to x="100000" y="95000"/>
                                    </p:animScale>
                                    <p:animScale>
                                      <p:cBhvr>
                                        <p:cTn id="58" dur="166" decel="50000">
                                          <p:stCondLst>
                                            <p:cond delay="1834"/>
                                          </p:stCondLst>
                                        </p:cTn>
                                        <p:tgtEl>
                                          <p:spTgt spid="93"/>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down)">
                                      <p:cBhvr>
                                        <p:cTn id="61" dur="580">
                                          <p:stCondLst>
                                            <p:cond delay="0"/>
                                          </p:stCondLst>
                                        </p:cTn>
                                        <p:tgtEl>
                                          <p:spTgt spid="96"/>
                                        </p:tgtEl>
                                      </p:cBhvr>
                                    </p:animEffect>
                                    <p:anim calcmode="lin" valueType="num">
                                      <p:cBhvr>
                                        <p:cTn id="62"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67" dur="26">
                                          <p:stCondLst>
                                            <p:cond delay="650"/>
                                          </p:stCondLst>
                                        </p:cTn>
                                        <p:tgtEl>
                                          <p:spTgt spid="96"/>
                                        </p:tgtEl>
                                      </p:cBhvr>
                                      <p:to x="100000" y="60000"/>
                                    </p:animScale>
                                    <p:animScale>
                                      <p:cBhvr>
                                        <p:cTn id="68" dur="166" decel="50000">
                                          <p:stCondLst>
                                            <p:cond delay="676"/>
                                          </p:stCondLst>
                                        </p:cTn>
                                        <p:tgtEl>
                                          <p:spTgt spid="96"/>
                                        </p:tgtEl>
                                      </p:cBhvr>
                                      <p:to x="100000" y="100000"/>
                                    </p:animScale>
                                    <p:animScale>
                                      <p:cBhvr>
                                        <p:cTn id="69" dur="26">
                                          <p:stCondLst>
                                            <p:cond delay="1312"/>
                                          </p:stCondLst>
                                        </p:cTn>
                                        <p:tgtEl>
                                          <p:spTgt spid="96"/>
                                        </p:tgtEl>
                                      </p:cBhvr>
                                      <p:to x="100000" y="80000"/>
                                    </p:animScale>
                                    <p:animScale>
                                      <p:cBhvr>
                                        <p:cTn id="70" dur="166" decel="50000">
                                          <p:stCondLst>
                                            <p:cond delay="1338"/>
                                          </p:stCondLst>
                                        </p:cTn>
                                        <p:tgtEl>
                                          <p:spTgt spid="96"/>
                                        </p:tgtEl>
                                      </p:cBhvr>
                                      <p:to x="100000" y="100000"/>
                                    </p:animScale>
                                    <p:animScale>
                                      <p:cBhvr>
                                        <p:cTn id="71" dur="26">
                                          <p:stCondLst>
                                            <p:cond delay="1642"/>
                                          </p:stCondLst>
                                        </p:cTn>
                                        <p:tgtEl>
                                          <p:spTgt spid="96"/>
                                        </p:tgtEl>
                                      </p:cBhvr>
                                      <p:to x="100000" y="90000"/>
                                    </p:animScale>
                                    <p:animScale>
                                      <p:cBhvr>
                                        <p:cTn id="72" dur="166" decel="50000">
                                          <p:stCondLst>
                                            <p:cond delay="1668"/>
                                          </p:stCondLst>
                                        </p:cTn>
                                        <p:tgtEl>
                                          <p:spTgt spid="96"/>
                                        </p:tgtEl>
                                      </p:cBhvr>
                                      <p:to x="100000" y="100000"/>
                                    </p:animScale>
                                    <p:animScale>
                                      <p:cBhvr>
                                        <p:cTn id="73" dur="26">
                                          <p:stCondLst>
                                            <p:cond delay="1808"/>
                                          </p:stCondLst>
                                        </p:cTn>
                                        <p:tgtEl>
                                          <p:spTgt spid="96"/>
                                        </p:tgtEl>
                                      </p:cBhvr>
                                      <p:to x="100000" y="95000"/>
                                    </p:animScale>
                                    <p:animScale>
                                      <p:cBhvr>
                                        <p:cTn id="74" dur="166" decel="50000">
                                          <p:stCondLst>
                                            <p:cond delay="1834"/>
                                          </p:stCondLst>
                                        </p:cTn>
                                        <p:tgtEl>
                                          <p:spTgt spid="9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7" y="1189813"/>
            <a:ext cx="6652372" cy="3250121"/>
          </a:xfrm>
        </p:spPr>
        <p:txBody>
          <a:bodyPr/>
          <a:lstStyle/>
          <a:p>
            <a:r>
              <a:rPr lang="en-US" sz="3200" dirty="0"/>
              <a:t>Create an Azure Queue and write sample “events”</a:t>
            </a:r>
          </a:p>
          <a:p>
            <a:r>
              <a:rPr lang="en-US" sz="3200" dirty="0"/>
              <a:t>Stateless service retrieves data from the queue and writes it to Azure SQL</a:t>
            </a:r>
          </a:p>
          <a:p>
            <a:r>
              <a:rPr lang="en-US" sz="3200" dirty="0"/>
              <a:t>Optionally create a stateful service and move data from queue to SF stateful service. Then on to persistent data store</a:t>
            </a:r>
          </a:p>
          <a:p>
            <a:r>
              <a:rPr lang="en-US" sz="3200" dirty="0"/>
              <a:t>Test upgrading app live</a:t>
            </a:r>
          </a:p>
        </p:txBody>
      </p:sp>
      <p:sp>
        <p:nvSpPr>
          <p:cNvPr id="3" name="Title 2"/>
          <p:cNvSpPr>
            <a:spLocks noGrp="1"/>
          </p:cNvSpPr>
          <p:nvPr>
            <p:ph type="title"/>
          </p:nvPr>
        </p:nvSpPr>
        <p:spPr>
          <a:xfrm>
            <a:off x="156880" y="391189"/>
            <a:ext cx="10801919" cy="677108"/>
          </a:xfrm>
        </p:spPr>
        <p:txBody>
          <a:bodyPr/>
          <a:lstStyle/>
          <a:p>
            <a:r>
              <a:rPr lang="en-US" sz="4400" dirty="0"/>
              <a:t>Scenario 2: </a:t>
            </a:r>
            <a:r>
              <a:rPr lang="en-US" sz="4400" dirty="0" err="1"/>
              <a:t>IoT</a:t>
            </a:r>
            <a:r>
              <a:rPr lang="en-US" sz="4400" dirty="0"/>
              <a:t> Processor </a:t>
            </a:r>
          </a:p>
        </p:txBody>
      </p:sp>
      <p:pic>
        <p:nvPicPr>
          <p:cNvPr id="5" name="Picture 4" descr="Screen Clipping">
            <a:extLst>
              <a:ext uri="{FF2B5EF4-FFF2-40B4-BE49-F238E27FC236}">
                <a16:creationId xmlns:a16="http://schemas.microsoft.com/office/drawing/2014/main" id="{59D4E257-9348-4F18-94E7-DEA9CF7D06E2}"/>
              </a:ext>
            </a:extLst>
          </p:cNvPr>
          <p:cNvPicPr>
            <a:picLocks noChangeAspect="1"/>
          </p:cNvPicPr>
          <p:nvPr/>
        </p:nvPicPr>
        <p:blipFill>
          <a:blip r:embed="rId2"/>
          <a:stretch>
            <a:fillRect/>
          </a:stretch>
        </p:blipFill>
        <p:spPr>
          <a:xfrm>
            <a:off x="7105166" y="533990"/>
            <a:ext cx="4978394" cy="5875311"/>
          </a:xfrm>
          <a:prstGeom prst="rect">
            <a:avLst/>
          </a:prstGeom>
        </p:spPr>
      </p:pic>
    </p:spTree>
    <p:extLst>
      <p:ext uri="{BB962C8B-B14F-4D97-AF65-F5344CB8AC3E}">
        <p14:creationId xmlns:p14="http://schemas.microsoft.com/office/powerpoint/2010/main" val="955385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Group 279">
            <a:extLst>
              <a:ext uri="{FF2B5EF4-FFF2-40B4-BE49-F238E27FC236}">
                <a16:creationId xmlns:a16="http://schemas.microsoft.com/office/drawing/2014/main" id="{C2AFAC30-D40F-4432-9B7B-02AA23B4D1FF}"/>
              </a:ext>
            </a:extLst>
          </p:cNvPr>
          <p:cNvGrpSpPr/>
          <p:nvPr/>
        </p:nvGrpSpPr>
        <p:grpSpPr>
          <a:xfrm>
            <a:off x="-221782" y="4494887"/>
            <a:ext cx="12896211" cy="2694796"/>
            <a:chOff x="-359166" y="3595461"/>
            <a:chExt cx="13154807" cy="2748832"/>
          </a:xfrm>
        </p:grpSpPr>
        <p:grpSp>
          <p:nvGrpSpPr>
            <p:cNvPr id="284" name="Group 283">
              <a:extLst>
                <a:ext uri="{FF2B5EF4-FFF2-40B4-BE49-F238E27FC236}">
                  <a16:creationId xmlns:a16="http://schemas.microsoft.com/office/drawing/2014/main" id="{09149BA9-8F85-428E-86DC-289E01E4136E}"/>
                </a:ext>
              </a:extLst>
            </p:cNvPr>
            <p:cNvGrpSpPr/>
            <p:nvPr/>
          </p:nvGrpSpPr>
          <p:grpSpPr>
            <a:xfrm>
              <a:off x="-359166" y="4877425"/>
              <a:ext cx="13154807" cy="1466868"/>
              <a:chOff x="-359166" y="1894404"/>
              <a:chExt cx="13154807" cy="1466868"/>
            </a:xfrm>
          </p:grpSpPr>
          <p:grpSp>
            <p:nvGrpSpPr>
              <p:cNvPr id="462" name="Group 461">
                <a:extLst>
                  <a:ext uri="{FF2B5EF4-FFF2-40B4-BE49-F238E27FC236}">
                    <a16:creationId xmlns:a16="http://schemas.microsoft.com/office/drawing/2014/main" id="{3C3F7627-0D81-4E22-9364-78F1C48317DC}"/>
                  </a:ext>
                </a:extLst>
              </p:cNvPr>
              <p:cNvGrpSpPr/>
              <p:nvPr/>
            </p:nvGrpSpPr>
            <p:grpSpPr>
              <a:xfrm>
                <a:off x="166743" y="2868963"/>
                <a:ext cx="12106163" cy="492309"/>
                <a:chOff x="166743" y="3220231"/>
                <a:chExt cx="12106163" cy="492309"/>
              </a:xfrm>
              <a:noFill/>
            </p:grpSpPr>
            <p:sp>
              <p:nvSpPr>
                <p:cNvPr id="517" name="Hexagon 516">
                  <a:extLst>
                    <a:ext uri="{FF2B5EF4-FFF2-40B4-BE49-F238E27FC236}">
                      <a16:creationId xmlns:a16="http://schemas.microsoft.com/office/drawing/2014/main" id="{84985EFB-44A2-4179-A4DA-454C93B4E5F8}"/>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Hexagon 517">
                  <a:extLst>
                    <a:ext uri="{FF2B5EF4-FFF2-40B4-BE49-F238E27FC236}">
                      <a16:creationId xmlns:a16="http://schemas.microsoft.com/office/drawing/2014/main" id="{C5218DC9-61EB-435C-A335-AA415727D43D}"/>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Hexagon 518">
                  <a:extLst>
                    <a:ext uri="{FF2B5EF4-FFF2-40B4-BE49-F238E27FC236}">
                      <a16:creationId xmlns:a16="http://schemas.microsoft.com/office/drawing/2014/main" id="{76399B7F-E5D6-435C-961D-801028A5C151}"/>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Hexagon 519">
                  <a:extLst>
                    <a:ext uri="{FF2B5EF4-FFF2-40B4-BE49-F238E27FC236}">
                      <a16:creationId xmlns:a16="http://schemas.microsoft.com/office/drawing/2014/main" id="{5C4AC373-7C76-4987-9732-3816DE6DDD94}"/>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Hexagon 520">
                  <a:extLst>
                    <a:ext uri="{FF2B5EF4-FFF2-40B4-BE49-F238E27FC236}">
                      <a16:creationId xmlns:a16="http://schemas.microsoft.com/office/drawing/2014/main" id="{4BBF8CFE-C819-4BFE-974D-4D3601EFF89B}"/>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Hexagon 521">
                  <a:extLst>
                    <a:ext uri="{FF2B5EF4-FFF2-40B4-BE49-F238E27FC236}">
                      <a16:creationId xmlns:a16="http://schemas.microsoft.com/office/drawing/2014/main" id="{5807FFD7-78F0-4EE3-9D5D-99305615C8E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Hexagon 522">
                  <a:extLst>
                    <a:ext uri="{FF2B5EF4-FFF2-40B4-BE49-F238E27FC236}">
                      <a16:creationId xmlns:a16="http://schemas.microsoft.com/office/drawing/2014/main" id="{024DDF9F-0480-4135-8125-A4B4D5E038D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Hexagon 523">
                  <a:extLst>
                    <a:ext uri="{FF2B5EF4-FFF2-40B4-BE49-F238E27FC236}">
                      <a16:creationId xmlns:a16="http://schemas.microsoft.com/office/drawing/2014/main" id="{487B4B04-65F8-446A-BF8E-A41FC08036E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Hexagon 524">
                  <a:extLst>
                    <a:ext uri="{FF2B5EF4-FFF2-40B4-BE49-F238E27FC236}">
                      <a16:creationId xmlns:a16="http://schemas.microsoft.com/office/drawing/2014/main" id="{92B2F909-A89B-4FB8-8481-A6EBBE3BC00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6" name="Hexagon 525">
                  <a:extLst>
                    <a:ext uri="{FF2B5EF4-FFF2-40B4-BE49-F238E27FC236}">
                      <a16:creationId xmlns:a16="http://schemas.microsoft.com/office/drawing/2014/main" id="{A023712C-6EF4-43A2-BEBA-1E094F1AC8A4}"/>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7" name="Hexagon 526">
                  <a:extLst>
                    <a:ext uri="{FF2B5EF4-FFF2-40B4-BE49-F238E27FC236}">
                      <a16:creationId xmlns:a16="http://schemas.microsoft.com/office/drawing/2014/main" id="{4F548604-7A40-4DC5-9F5A-B0DDCFDC3225}"/>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8" name="Hexagon 527">
                  <a:extLst>
                    <a:ext uri="{FF2B5EF4-FFF2-40B4-BE49-F238E27FC236}">
                      <a16:creationId xmlns:a16="http://schemas.microsoft.com/office/drawing/2014/main" id="{5D189ABD-17A7-44D5-B3EF-9DCC96E6CC6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3" name="Group 462">
                <a:extLst>
                  <a:ext uri="{FF2B5EF4-FFF2-40B4-BE49-F238E27FC236}">
                    <a16:creationId xmlns:a16="http://schemas.microsoft.com/office/drawing/2014/main" id="{F930509F-DEF3-4A75-99ED-4EB9B8023F6D}"/>
                  </a:ext>
                </a:extLst>
              </p:cNvPr>
              <p:cNvGrpSpPr/>
              <p:nvPr/>
            </p:nvGrpSpPr>
            <p:grpSpPr>
              <a:xfrm>
                <a:off x="-359166" y="1894404"/>
                <a:ext cx="12106163" cy="492309"/>
                <a:chOff x="-359166" y="1894404"/>
                <a:chExt cx="12106163" cy="492309"/>
              </a:xfrm>
            </p:grpSpPr>
            <p:sp>
              <p:nvSpPr>
                <p:cNvPr id="505" name="Hexagon 504">
                  <a:extLst>
                    <a:ext uri="{FF2B5EF4-FFF2-40B4-BE49-F238E27FC236}">
                      <a16:creationId xmlns:a16="http://schemas.microsoft.com/office/drawing/2014/main" id="{2BB5DE43-6020-460D-AE44-09EE3B832788}"/>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a16="http://schemas.microsoft.com/office/drawing/2014/main" id="{FC185248-B55E-49EA-9349-14C257BDEA4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a16="http://schemas.microsoft.com/office/drawing/2014/main" id="{93940686-1B80-4934-888F-B90EAC481A8F}"/>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Hexagon 507">
                  <a:extLst>
                    <a:ext uri="{FF2B5EF4-FFF2-40B4-BE49-F238E27FC236}">
                      <a16:creationId xmlns:a16="http://schemas.microsoft.com/office/drawing/2014/main" id="{7E9E8D51-B5E5-4C85-9B89-034B0C42B020}"/>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Hexagon 508">
                  <a:extLst>
                    <a:ext uri="{FF2B5EF4-FFF2-40B4-BE49-F238E27FC236}">
                      <a16:creationId xmlns:a16="http://schemas.microsoft.com/office/drawing/2014/main" id="{17A49241-95F5-408D-9B9A-F68A1E28086B}"/>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Hexagon 509">
                  <a:extLst>
                    <a:ext uri="{FF2B5EF4-FFF2-40B4-BE49-F238E27FC236}">
                      <a16:creationId xmlns:a16="http://schemas.microsoft.com/office/drawing/2014/main" id="{BDF3C6B3-426F-44CF-9931-A2277A182C99}"/>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Hexagon 510">
                  <a:extLst>
                    <a:ext uri="{FF2B5EF4-FFF2-40B4-BE49-F238E27FC236}">
                      <a16:creationId xmlns:a16="http://schemas.microsoft.com/office/drawing/2014/main" id="{CAA7E7EE-E261-4AEE-BE56-F8206558BB0D}"/>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Hexagon 511">
                  <a:extLst>
                    <a:ext uri="{FF2B5EF4-FFF2-40B4-BE49-F238E27FC236}">
                      <a16:creationId xmlns:a16="http://schemas.microsoft.com/office/drawing/2014/main" id="{E10B9F9A-8D2E-45D7-A5F9-ADE8E0298DC7}"/>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Hexagon 512">
                  <a:extLst>
                    <a:ext uri="{FF2B5EF4-FFF2-40B4-BE49-F238E27FC236}">
                      <a16:creationId xmlns:a16="http://schemas.microsoft.com/office/drawing/2014/main" id="{F46CAA94-BC66-41DF-8846-5D689E9DE522}"/>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Hexagon 513">
                  <a:extLst>
                    <a:ext uri="{FF2B5EF4-FFF2-40B4-BE49-F238E27FC236}">
                      <a16:creationId xmlns:a16="http://schemas.microsoft.com/office/drawing/2014/main" id="{02FC7B70-D9DC-4AF3-93DD-437F56BB2F7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Hexagon 514">
                  <a:extLst>
                    <a:ext uri="{FF2B5EF4-FFF2-40B4-BE49-F238E27FC236}">
                      <a16:creationId xmlns:a16="http://schemas.microsoft.com/office/drawing/2014/main" id="{16E5868E-C0C1-44E5-A32A-2FA2AD7D5CA6}"/>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Hexagon 515">
                  <a:extLst>
                    <a:ext uri="{FF2B5EF4-FFF2-40B4-BE49-F238E27FC236}">
                      <a16:creationId xmlns:a16="http://schemas.microsoft.com/office/drawing/2014/main" id="{23F36C1D-FD07-42B5-8AA2-7346D6E5BC8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80978E0A-23D1-4F6C-A60D-765C0D36558F}"/>
                  </a:ext>
                </a:extLst>
              </p:cNvPr>
              <p:cNvGrpSpPr/>
              <p:nvPr/>
            </p:nvGrpSpPr>
            <p:grpSpPr>
              <a:xfrm>
                <a:off x="166743" y="2231934"/>
                <a:ext cx="12106163" cy="492309"/>
                <a:chOff x="166743" y="2231934"/>
                <a:chExt cx="12106163" cy="492309"/>
              </a:xfrm>
            </p:grpSpPr>
            <p:sp>
              <p:nvSpPr>
                <p:cNvPr id="493" name="Hexagon 492">
                  <a:extLst>
                    <a:ext uri="{FF2B5EF4-FFF2-40B4-BE49-F238E27FC236}">
                      <a16:creationId xmlns:a16="http://schemas.microsoft.com/office/drawing/2014/main" id="{FB8E3663-8E6D-4769-A37C-CF8DD3019426}"/>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id="{639060C7-EE9B-499E-97A6-A9EAFB1D56B3}"/>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id="{F1E7F1E0-1F2B-445A-9BB3-08A65B313DF1}"/>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a16="http://schemas.microsoft.com/office/drawing/2014/main" id="{9AF354C5-C23D-4417-A293-A3390708A3F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id="{AE50E9AE-1C2F-4ABE-A0D2-9CCA680CB66D}"/>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a16="http://schemas.microsoft.com/office/drawing/2014/main" id="{5EED87FA-7629-43C4-8963-D1AE4F6B136E}"/>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a16="http://schemas.microsoft.com/office/drawing/2014/main" id="{5D6AE06E-2C7A-474F-9066-E8CA888F4298}"/>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a16="http://schemas.microsoft.com/office/drawing/2014/main" id="{DAEA1DF8-CFDB-4526-8B9C-70B8AF3CD898}"/>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a16="http://schemas.microsoft.com/office/drawing/2014/main" id="{F2E17623-B763-4DF3-8C75-08C4660237A1}"/>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a16="http://schemas.microsoft.com/office/drawing/2014/main" id="{E1444EEF-02E6-47D3-80B4-6D7AF0AF6ADD}"/>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a16="http://schemas.microsoft.com/office/drawing/2014/main" id="{A1E2BAFE-A38E-431E-9379-A40CE7892D18}"/>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a16="http://schemas.microsoft.com/office/drawing/2014/main" id="{2ABCEA59-F7DC-43B4-8032-FDF37DF221A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8" name="Hexagon 477">
                <a:extLst>
                  <a:ext uri="{FF2B5EF4-FFF2-40B4-BE49-F238E27FC236}">
                    <a16:creationId xmlns:a16="http://schemas.microsoft.com/office/drawing/2014/main" id="{71D3B4D5-053D-4E50-AA9E-7AE7DC3F1753}"/>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a:extLst>
                  <a:ext uri="{FF2B5EF4-FFF2-40B4-BE49-F238E27FC236}">
                    <a16:creationId xmlns:a16="http://schemas.microsoft.com/office/drawing/2014/main" id="{4313B567-4354-40AB-B173-1D3C5314D3C6}"/>
                  </a:ext>
                </a:extLst>
              </p:cNvPr>
              <p:cNvGrpSpPr/>
              <p:nvPr/>
            </p:nvGrpSpPr>
            <p:grpSpPr>
              <a:xfrm>
                <a:off x="-359166" y="2546046"/>
                <a:ext cx="12106163" cy="492309"/>
                <a:chOff x="-359166" y="2546046"/>
                <a:chExt cx="12106163" cy="492309"/>
              </a:xfrm>
            </p:grpSpPr>
            <p:sp>
              <p:nvSpPr>
                <p:cNvPr id="481" name="Hexagon 480">
                  <a:extLst>
                    <a:ext uri="{FF2B5EF4-FFF2-40B4-BE49-F238E27FC236}">
                      <a16:creationId xmlns:a16="http://schemas.microsoft.com/office/drawing/2014/main" id="{37982C7E-E410-4940-8C3E-834A48473768}"/>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id="{3DD0F78A-5D40-4696-9721-9EA13AD2E38C}"/>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id="{6D605F8F-16FC-4C4F-80D9-491B397CBB42}"/>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a16="http://schemas.microsoft.com/office/drawing/2014/main" id="{AE45A1D4-33C8-4A2D-BD09-94023CA90652}"/>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id="{D4946C30-87E9-4483-AE9D-1C773A10C9DC}"/>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a16="http://schemas.microsoft.com/office/drawing/2014/main" id="{1345A86A-6874-41A9-B8E7-B3913F9B9EE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id="{F66AA9D6-99DD-4904-B822-A87C5A365C8D}"/>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id="{87B2E010-FA13-44DE-9F01-336CBF53409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id="{AB92C921-CD27-47D9-B723-3B80270D9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id="{E0CD0412-688F-4621-AFA8-D139572B29E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id="{AA20127F-DEDE-495B-99D7-639A6AC3416C}"/>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id="{26643A1F-3C54-4B18-AFC6-336D643D6FE1}"/>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0" name="Hexagon 479">
                <a:extLst>
                  <a:ext uri="{FF2B5EF4-FFF2-40B4-BE49-F238E27FC236}">
                    <a16:creationId xmlns:a16="http://schemas.microsoft.com/office/drawing/2014/main" id="{144512F8-C321-46A4-8460-6227B7767CBB}"/>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id="{2D0EC24F-1B57-4879-97C5-6BED98065E6B}"/>
                </a:ext>
              </a:extLst>
            </p:cNvPr>
            <p:cNvGrpSpPr/>
            <p:nvPr/>
          </p:nvGrpSpPr>
          <p:grpSpPr>
            <a:xfrm>
              <a:off x="-359166" y="3595461"/>
              <a:ext cx="13154807" cy="1466868"/>
              <a:chOff x="-359166" y="1894404"/>
              <a:chExt cx="13154807" cy="1466868"/>
            </a:xfrm>
          </p:grpSpPr>
          <p:grpSp>
            <p:nvGrpSpPr>
              <p:cNvPr id="286" name="Group 285">
                <a:extLst>
                  <a:ext uri="{FF2B5EF4-FFF2-40B4-BE49-F238E27FC236}">
                    <a16:creationId xmlns:a16="http://schemas.microsoft.com/office/drawing/2014/main" id="{9C28E8B9-4613-4623-B5E7-D37B45D05BF0}"/>
                  </a:ext>
                </a:extLst>
              </p:cNvPr>
              <p:cNvGrpSpPr/>
              <p:nvPr/>
            </p:nvGrpSpPr>
            <p:grpSpPr>
              <a:xfrm>
                <a:off x="166743" y="2868963"/>
                <a:ext cx="12106163" cy="492309"/>
                <a:chOff x="166743" y="3220231"/>
                <a:chExt cx="12106163" cy="492309"/>
              </a:xfrm>
              <a:noFill/>
            </p:grpSpPr>
            <p:sp>
              <p:nvSpPr>
                <p:cNvPr id="444" name="Hexagon 443">
                  <a:extLst>
                    <a:ext uri="{FF2B5EF4-FFF2-40B4-BE49-F238E27FC236}">
                      <a16:creationId xmlns:a16="http://schemas.microsoft.com/office/drawing/2014/main" id="{451D4F81-DD25-4E10-8DA7-B3F7DB5106C2}"/>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a16="http://schemas.microsoft.com/office/drawing/2014/main" id="{55D82241-861A-44F8-8CA3-481F8788302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a16="http://schemas.microsoft.com/office/drawing/2014/main" id="{AA891EFC-DED6-4783-9D5A-A797F6ED85CA}"/>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id="{94BB67F2-E98C-4CEC-A580-F9593931B67F}"/>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id="{EC10EEB6-A51F-446B-919B-AA895B9AEC0C}"/>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id="{C3BD72DB-92EA-4AFF-8218-B1F9F757A4C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a16="http://schemas.microsoft.com/office/drawing/2014/main" id="{371CD8E8-3B21-4297-8366-3DA11783329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a16="http://schemas.microsoft.com/office/drawing/2014/main" id="{3155F876-895D-448E-AB12-B88D5BA48C0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a16="http://schemas.microsoft.com/office/drawing/2014/main" id="{EBAD1359-40CE-48B4-8C7C-6A81B45FB6C1}"/>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a16="http://schemas.microsoft.com/office/drawing/2014/main" id="{C2DE725C-D134-49E2-9003-9329711205B5}"/>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a16="http://schemas.microsoft.com/office/drawing/2014/main" id="{1908BDFA-83E5-4BCA-86D0-D7F60BF95088}"/>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id="{2203C073-257B-4A2C-915B-3324EDF5982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FCF805C9-7E0F-455F-8C65-1BC081E64B92}"/>
                  </a:ext>
                </a:extLst>
              </p:cNvPr>
              <p:cNvGrpSpPr/>
              <p:nvPr/>
            </p:nvGrpSpPr>
            <p:grpSpPr>
              <a:xfrm>
                <a:off x="689478" y="1894404"/>
                <a:ext cx="11057519" cy="492309"/>
                <a:chOff x="689478" y="1894404"/>
                <a:chExt cx="11057519" cy="492309"/>
              </a:xfrm>
            </p:grpSpPr>
            <p:sp>
              <p:nvSpPr>
                <p:cNvPr id="440" name="Hexagon 439">
                  <a:extLst>
                    <a:ext uri="{FF2B5EF4-FFF2-40B4-BE49-F238E27FC236}">
                      <a16:creationId xmlns:a16="http://schemas.microsoft.com/office/drawing/2014/main" id="{38019D20-B239-47FC-84FE-2177288DA5B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A5CD7D8A-7773-4C8A-941E-341A505658AB}"/>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a16="http://schemas.microsoft.com/office/drawing/2014/main" id="{998ED5C9-D7FE-4838-8454-B3E7EC96A97A}"/>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id="{ED645549-5BFF-49C7-9655-95B1B8AC9E22}"/>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3E6B572-91BB-4300-BE10-9543F00B4BE5}"/>
                  </a:ext>
                </a:extLst>
              </p:cNvPr>
              <p:cNvGrpSpPr/>
              <p:nvPr/>
            </p:nvGrpSpPr>
            <p:grpSpPr>
              <a:xfrm>
                <a:off x="166743" y="2231934"/>
                <a:ext cx="12106163" cy="492309"/>
                <a:chOff x="166743" y="2231934"/>
                <a:chExt cx="12106163" cy="492309"/>
              </a:xfrm>
            </p:grpSpPr>
            <p:sp>
              <p:nvSpPr>
                <p:cNvPr id="314" name="Hexagon 313">
                  <a:extLst>
                    <a:ext uri="{FF2B5EF4-FFF2-40B4-BE49-F238E27FC236}">
                      <a16:creationId xmlns:a16="http://schemas.microsoft.com/office/drawing/2014/main" id="{F3031CAA-90C7-4BFA-8058-98D4725530F4}"/>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a16="http://schemas.microsoft.com/office/drawing/2014/main" id="{B269528F-A36B-424F-A597-71D3E3FAF93B}"/>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a16="http://schemas.microsoft.com/office/drawing/2014/main" id="{F09BF0E5-AB2A-462E-B5C4-2FCD87A981B2}"/>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a16="http://schemas.microsoft.com/office/drawing/2014/main" id="{57010BF7-6D9B-4D9B-9E76-B5DD5663228C}"/>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a16="http://schemas.microsoft.com/office/drawing/2014/main" id="{5249AD99-2375-4FD7-AE01-C039FCE61378}"/>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Hexagon 360">
                  <a:extLst>
                    <a:ext uri="{FF2B5EF4-FFF2-40B4-BE49-F238E27FC236}">
                      <a16:creationId xmlns:a16="http://schemas.microsoft.com/office/drawing/2014/main" id="{A59FD887-4473-4103-A8D9-A855D186D2A9}"/>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a16="http://schemas.microsoft.com/office/drawing/2014/main" id="{8C5598D7-ACE7-4DEB-ABD7-B4AC5ED63E69}"/>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id="{4D2CE037-076E-43D0-952A-E1178647752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id="{B9F5E782-6D86-4863-A63B-317E965BFC46}"/>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E4F67FB0-13CF-4773-8F21-8E330CA2E49B}"/>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64CF7AE8-8090-426A-956F-A3F15D74A98E}"/>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Hexagon 299">
                  <a:extLst>
                    <a:ext uri="{FF2B5EF4-FFF2-40B4-BE49-F238E27FC236}">
                      <a16:creationId xmlns:a16="http://schemas.microsoft.com/office/drawing/2014/main" id="{36140C01-BCCA-4D7D-92A3-3FBFBF1508C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Hexagon 300">
                  <a:extLst>
                    <a:ext uri="{FF2B5EF4-FFF2-40B4-BE49-F238E27FC236}">
                      <a16:creationId xmlns:a16="http://schemas.microsoft.com/office/drawing/2014/main" id="{6F3A4D2D-88FB-4BFE-8482-FE0821904E76}"/>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Hexagon 302">
                  <a:extLst>
                    <a:ext uri="{FF2B5EF4-FFF2-40B4-BE49-F238E27FC236}">
                      <a16:creationId xmlns:a16="http://schemas.microsoft.com/office/drawing/2014/main" id="{76C7A70C-A9CE-42F7-B849-9BBC7CA8D2E8}"/>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Hexagon 303">
                  <a:extLst>
                    <a:ext uri="{FF2B5EF4-FFF2-40B4-BE49-F238E27FC236}">
                      <a16:creationId xmlns:a16="http://schemas.microsoft.com/office/drawing/2014/main" id="{BC46B7C1-A74B-478A-95FD-EE93A9B465F6}"/>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Hexagon 304">
                  <a:extLst>
                    <a:ext uri="{FF2B5EF4-FFF2-40B4-BE49-F238E27FC236}">
                      <a16:creationId xmlns:a16="http://schemas.microsoft.com/office/drawing/2014/main" id="{D1263BE5-FE2B-4C9B-A381-41FD53B44B11}"/>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Hexagon 308">
                  <a:extLst>
                    <a:ext uri="{FF2B5EF4-FFF2-40B4-BE49-F238E27FC236}">
                      <a16:creationId xmlns:a16="http://schemas.microsoft.com/office/drawing/2014/main" id="{5F8479F4-59EB-458A-9A99-53D599B6393C}"/>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a16="http://schemas.microsoft.com/office/drawing/2014/main" id="{8266A87A-9CBF-433F-BF67-6CCC9BF591B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a16="http://schemas.microsoft.com/office/drawing/2014/main" id="{DEE4FEB1-05F1-4909-B453-807762639C1C}"/>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Hexagon 311">
                  <a:extLst>
                    <a:ext uri="{FF2B5EF4-FFF2-40B4-BE49-F238E27FC236}">
                      <a16:creationId xmlns:a16="http://schemas.microsoft.com/office/drawing/2014/main" id="{42F40B32-D33D-43CE-B9E5-4F0C3027434E}"/>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Hexagon 312">
                  <a:extLst>
                    <a:ext uri="{FF2B5EF4-FFF2-40B4-BE49-F238E27FC236}">
                      <a16:creationId xmlns:a16="http://schemas.microsoft.com/office/drawing/2014/main" id="{7A55A7EB-9607-4D82-A9F2-27898CD96D90}"/>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E3369E76-6A20-4F7C-A42B-9300D520AD5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68928" y="266415"/>
            <a:ext cx="11655840" cy="899537"/>
          </a:xfrm>
        </p:spPr>
        <p:txBody>
          <a:bodyPr/>
          <a:lstStyle/>
          <a:p>
            <a:r>
              <a:rPr lang="en-US" dirty="0">
                <a:solidFill>
                  <a:schemeClr val="tx1"/>
                </a:solidFill>
                <a:cs typeface="Segoe UI Semibold" panose="020B0702040204020203" pitchFamily="34" charset="0"/>
              </a:rPr>
              <a:t>Deploy: any code on any OS</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48"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12102" y="2002429"/>
            <a:ext cx="11367796" cy="1323361"/>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a:t>
                </a:r>
              </a:p>
              <a:p>
                <a:pPr lvl="0" algn="ctr">
                  <a:lnSpc>
                    <a:spcPct val="100000"/>
                  </a:lnSpc>
                  <a:defRPr/>
                </a:pPr>
                <a:r>
                  <a:rPr lang="en-US" sz="1372" dirty="0"/>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a:t>
                </a:r>
              </a:p>
              <a:p>
                <a:pPr lvl="0" algn="ctr">
                  <a:lnSpc>
                    <a:spcPct val="100000"/>
                  </a:lnSpc>
                  <a:defRPr/>
                </a:pPr>
                <a:r>
                  <a:rPr lang="en-US" sz="1372" dirty="0"/>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15636" y="3947062"/>
            <a:ext cx="11360728" cy="217960"/>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87880" bIns="43940" numCol="1" spcCol="0" rtlCol="0" fromWordArt="0" anchor="ctr" anchorCtr="0" forceAA="0" compatLnSpc="1">
            <a:prstTxWarp prst="textNoShape">
              <a:avLst/>
            </a:prstTxWarp>
            <a:noAutofit/>
          </a:bodyPr>
          <a:lstStyle/>
          <a:p>
            <a:pPr algn="ctr"/>
            <a:endParaRPr lang="en-US" sz="1730"/>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8144"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65189"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084725"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04261" y="2585169"/>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323797"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6943333"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562868" y="2585170"/>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182406"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0839398" y="2087061"/>
            <a:ext cx="345014" cy="337532"/>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285953" y="2069539"/>
            <a:ext cx="495615" cy="372575"/>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160370" y="2066606"/>
            <a:ext cx="421804" cy="422992"/>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881542" y="2029205"/>
            <a:ext cx="561720" cy="454534"/>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521326" y="2053002"/>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32507" y="2059800"/>
            <a:ext cx="459411" cy="45582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686143" y="2021465"/>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77">
            <a:extLst>
              <a:ext uri="{FF2B5EF4-FFF2-40B4-BE49-F238E27FC236}">
                <a16:creationId xmlns:a16="http://schemas.microsoft.com/office/drawing/2014/main" id="{B724F646-48AE-48BA-8E8B-6C09D10B37C6}"/>
              </a:ext>
            </a:extLst>
          </p:cNvPr>
          <p:cNvSpPr/>
          <p:nvPr/>
        </p:nvSpPr>
        <p:spPr bwMode="auto">
          <a:xfrm>
            <a:off x="23459" y="1717747"/>
            <a:ext cx="2402540"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sp>
        <p:nvSpPr>
          <p:cNvPr id="279" name="Rectangle 278">
            <a:extLst>
              <a:ext uri="{FF2B5EF4-FFF2-40B4-BE49-F238E27FC236}">
                <a16:creationId xmlns:a16="http://schemas.microsoft.com/office/drawing/2014/main" id="{6B89F195-155E-4EA3-B943-4CB9415A9270}"/>
              </a:ext>
            </a:extLst>
          </p:cNvPr>
          <p:cNvSpPr/>
          <p:nvPr/>
        </p:nvSpPr>
        <p:spPr bwMode="auto">
          <a:xfrm>
            <a:off x="8792258" y="1776123"/>
            <a:ext cx="2862147"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cxnSp>
        <p:nvCxnSpPr>
          <p:cNvPr id="281" name="Straight Connector 280">
            <a:extLst>
              <a:ext uri="{FF2B5EF4-FFF2-40B4-BE49-F238E27FC236}">
                <a16:creationId xmlns:a16="http://schemas.microsoft.com/office/drawing/2014/main" id="{0EFD6A07-48CA-41D9-BD36-C4B35D7DBB2D}"/>
              </a:ext>
            </a:extLst>
          </p:cNvPr>
          <p:cNvCxnSpPr>
            <a:cxnSpLocks/>
          </p:cNvCxnSpPr>
          <p:nvPr/>
        </p:nvCxnSpPr>
        <p:spPr>
          <a:xfrm>
            <a:off x="4533759" y="3372740"/>
            <a:ext cx="0" cy="57432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778B0DF-E2A9-4F4F-BC97-D7B8D1BFC186}"/>
              </a:ext>
            </a:extLst>
          </p:cNvPr>
          <p:cNvCxnSpPr>
            <a:cxnSpLocks/>
          </p:cNvCxnSpPr>
          <p:nvPr/>
        </p:nvCxnSpPr>
        <p:spPr>
          <a:xfrm>
            <a:off x="6153295" y="3372740"/>
            <a:ext cx="0" cy="57432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1005E9-5688-47FC-BB62-34AD6FFF5909}"/>
              </a:ext>
            </a:extLst>
          </p:cNvPr>
          <p:cNvCxnSpPr>
            <a:cxnSpLocks/>
          </p:cNvCxnSpPr>
          <p:nvPr/>
        </p:nvCxnSpPr>
        <p:spPr>
          <a:xfrm>
            <a:off x="7772831" y="3372740"/>
            <a:ext cx="0" cy="57432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2" name="Oval 19">
            <a:extLst>
              <a:ext uri="{FF2B5EF4-FFF2-40B4-BE49-F238E27FC236}">
                <a16:creationId xmlns:a16="http://schemas.microsoft.com/office/drawing/2014/main" id="{00EECDC1-44C1-4801-931F-FC9BCCB35F1B}"/>
              </a:ext>
            </a:extLst>
          </p:cNvPr>
          <p:cNvSpPr>
            <a:spLocks noChangeArrowheads="1"/>
          </p:cNvSpPr>
          <p:nvPr/>
        </p:nvSpPr>
        <p:spPr bwMode="auto">
          <a:xfrm>
            <a:off x="11091001" y="325513"/>
            <a:ext cx="760867" cy="773932"/>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nvGrpSpPr>
          <p:cNvPr id="293" name="Group 292">
            <a:extLst>
              <a:ext uri="{FF2B5EF4-FFF2-40B4-BE49-F238E27FC236}">
                <a16:creationId xmlns:a16="http://schemas.microsoft.com/office/drawing/2014/main" id="{32349377-860F-4C88-ADA6-7FECD8FD12FE}"/>
              </a:ext>
            </a:extLst>
          </p:cNvPr>
          <p:cNvGrpSpPr/>
          <p:nvPr/>
        </p:nvGrpSpPr>
        <p:grpSpPr>
          <a:xfrm>
            <a:off x="11273992" y="548266"/>
            <a:ext cx="388806" cy="328426"/>
            <a:chOff x="8156576" y="569913"/>
            <a:chExt cx="955675" cy="795337"/>
          </a:xfrm>
        </p:grpSpPr>
        <p:sp>
          <p:nvSpPr>
            <p:cNvPr id="294" name="Oval 66">
              <a:extLst>
                <a:ext uri="{FF2B5EF4-FFF2-40B4-BE49-F238E27FC236}">
                  <a16:creationId xmlns:a16="http://schemas.microsoft.com/office/drawing/2014/main" id="{0EA40351-5D71-4FE2-9DA8-E098E7D5FD82}"/>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8" name="Oval 67">
              <a:extLst>
                <a:ext uri="{FF2B5EF4-FFF2-40B4-BE49-F238E27FC236}">
                  <a16:creationId xmlns:a16="http://schemas.microsoft.com/office/drawing/2014/main" id="{AB5BE6EB-8644-4EEB-ABF5-42061FAAE21D}"/>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6" name="Oval 68">
              <a:extLst>
                <a:ext uri="{FF2B5EF4-FFF2-40B4-BE49-F238E27FC236}">
                  <a16:creationId xmlns:a16="http://schemas.microsoft.com/office/drawing/2014/main" id="{2745EB42-C6AC-4DD8-AF94-04296A06A601}"/>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7" name="Line 69">
              <a:extLst>
                <a:ext uri="{FF2B5EF4-FFF2-40B4-BE49-F238E27FC236}">
                  <a16:creationId xmlns:a16="http://schemas.microsoft.com/office/drawing/2014/main" id="{67C0F527-6C67-47F4-942E-C575FE8EAC2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8" name="Line 70">
              <a:extLst>
                <a:ext uri="{FF2B5EF4-FFF2-40B4-BE49-F238E27FC236}">
                  <a16:creationId xmlns:a16="http://schemas.microsoft.com/office/drawing/2014/main" id="{3ACCE028-D90D-4B92-98E3-CEC055C18295}"/>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6" name="Freeform 71">
              <a:extLst>
                <a:ext uri="{FF2B5EF4-FFF2-40B4-BE49-F238E27FC236}">
                  <a16:creationId xmlns:a16="http://schemas.microsoft.com/office/drawing/2014/main" id="{D4DCA8A4-CB01-4597-BB36-6465883D8D0A}"/>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24" name="Freeform 72">
              <a:extLst>
                <a:ext uri="{FF2B5EF4-FFF2-40B4-BE49-F238E27FC236}">
                  <a16:creationId xmlns:a16="http://schemas.microsoft.com/office/drawing/2014/main" id="{4D91D2D1-2215-429C-806B-79FF60161BF3}"/>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57" name="Freeform 73">
              <a:extLst>
                <a:ext uri="{FF2B5EF4-FFF2-40B4-BE49-F238E27FC236}">
                  <a16:creationId xmlns:a16="http://schemas.microsoft.com/office/drawing/2014/main" id="{7879F2F7-F10D-4506-A392-6EAA8FDD06D0}"/>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58" name="Line 74">
              <a:extLst>
                <a:ext uri="{FF2B5EF4-FFF2-40B4-BE49-F238E27FC236}">
                  <a16:creationId xmlns:a16="http://schemas.microsoft.com/office/drawing/2014/main" id="{02C35210-9CA5-4AAC-8ED0-D9EFFF1981AC}"/>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5" name="Freeform 75">
              <a:extLst>
                <a:ext uri="{FF2B5EF4-FFF2-40B4-BE49-F238E27FC236}">
                  <a16:creationId xmlns:a16="http://schemas.microsoft.com/office/drawing/2014/main" id="{CC6BF8A4-F8D7-44DC-B2B4-814D4D655F9D}"/>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6" name="Line 76">
              <a:extLst>
                <a:ext uri="{FF2B5EF4-FFF2-40B4-BE49-F238E27FC236}">
                  <a16:creationId xmlns:a16="http://schemas.microsoft.com/office/drawing/2014/main" id="{78F831F0-4A32-4A45-8F73-D0E0D41AD848}"/>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7" name="Line 77">
              <a:extLst>
                <a:ext uri="{FF2B5EF4-FFF2-40B4-BE49-F238E27FC236}">
                  <a16:creationId xmlns:a16="http://schemas.microsoft.com/office/drawing/2014/main" id="{C2340834-C096-42E9-A4B1-A285F6B4FFDC}"/>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8" name="Line 78">
              <a:extLst>
                <a:ext uri="{FF2B5EF4-FFF2-40B4-BE49-F238E27FC236}">
                  <a16:creationId xmlns:a16="http://schemas.microsoft.com/office/drawing/2014/main" id="{EF73BF87-37D9-4430-8766-F48A1D4AAF04}"/>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277" name="Straight Connector 276">
            <a:extLst>
              <a:ext uri="{FF2B5EF4-FFF2-40B4-BE49-F238E27FC236}">
                <a16:creationId xmlns:a16="http://schemas.microsoft.com/office/drawing/2014/main" id="{7DB21428-14A8-4513-A0EE-01EB720250FC}"/>
              </a:ext>
            </a:extLst>
          </p:cNvPr>
          <p:cNvCxnSpPr>
            <a:cxnSpLocks/>
          </p:cNvCxnSpPr>
          <p:nvPr/>
        </p:nvCxnSpPr>
        <p:spPr>
          <a:xfrm>
            <a:off x="2914223" y="3326837"/>
            <a:ext cx="0" cy="62022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793517ED-07DD-4622-81A3-6909A097A7F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71132873-EFBE-46ED-9339-FA9496EB8CB9}"/>
              </a:ext>
            </a:extLst>
          </p:cNvPr>
          <p:cNvSpPr/>
          <p:nvPr/>
        </p:nvSpPr>
        <p:spPr bwMode="auto">
          <a:xfrm>
            <a:off x="3520822" y="4303312"/>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296">
            <a:extLst>
              <a:ext uri="{FF2B5EF4-FFF2-40B4-BE49-F238E27FC236}">
                <a16:creationId xmlns:a16="http://schemas.microsoft.com/office/drawing/2014/main" id="{4A6693C5-5C67-4C7A-B680-6594A9AAEB24}"/>
              </a:ext>
            </a:extLst>
          </p:cNvPr>
          <p:cNvGrpSpPr/>
          <p:nvPr/>
        </p:nvGrpSpPr>
        <p:grpSpPr>
          <a:xfrm>
            <a:off x="9311137" y="5022508"/>
            <a:ext cx="2624545" cy="1092115"/>
            <a:chOff x="9244928" y="5122723"/>
            <a:chExt cx="2677173" cy="1114014"/>
          </a:xfrm>
        </p:grpSpPr>
        <p:sp>
          <p:nvSpPr>
            <p:cNvPr id="299" name="Text Placeholder 21">
              <a:extLst>
                <a:ext uri="{FF2B5EF4-FFF2-40B4-BE49-F238E27FC236}">
                  <a16:creationId xmlns:a16="http://schemas.microsoft.com/office/drawing/2014/main" id="{F4B49FE3-66BB-463B-A5C2-4EF6C5A5BABF}"/>
                </a:ext>
              </a:extLst>
            </p:cNvPr>
            <p:cNvSpPr txBox="1">
              <a:spLocks/>
            </p:cNvSpPr>
            <p:nvPr/>
          </p:nvSpPr>
          <p:spPr>
            <a:xfrm>
              <a:off x="9244928"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Monitor and diagnose</a:t>
              </a:r>
            </a:p>
          </p:txBody>
        </p:sp>
        <p:sp>
          <p:nvSpPr>
            <p:cNvPr id="302" name="Text Placeholder 21">
              <a:extLst>
                <a:ext uri="{FF2B5EF4-FFF2-40B4-BE49-F238E27FC236}">
                  <a16:creationId xmlns:a16="http://schemas.microsoft.com/office/drawing/2014/main" id="{C5D922A5-081B-43FA-934C-CCC7F6D62357}"/>
                </a:ext>
              </a:extLst>
            </p:cNvPr>
            <p:cNvSpPr txBox="1">
              <a:spLocks/>
            </p:cNvSpPr>
            <p:nvPr/>
          </p:nvSpPr>
          <p:spPr>
            <a:xfrm>
              <a:off x="9459023" y="5442673"/>
              <a:ext cx="2248982" cy="79406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Generate, aggregate, and analyze events with built-in tooling and integration with Azure services such as </a:t>
              </a:r>
              <a:r>
                <a:rPr lang="en-US" sz="1078" dirty="0" err="1">
                  <a:solidFill>
                    <a:srgbClr val="505050"/>
                  </a:solidFill>
                  <a:latin typeface="+mn-lt"/>
                </a:rPr>
                <a:t>AppInsights</a:t>
              </a:r>
              <a:r>
                <a:rPr lang="en-US" sz="1078" dirty="0">
                  <a:solidFill>
                    <a:srgbClr val="505050"/>
                  </a:solidFill>
                  <a:latin typeface="+mn-lt"/>
                </a:rPr>
                <a:t> and OMS</a:t>
              </a:r>
            </a:p>
          </p:txBody>
        </p:sp>
      </p:grpSp>
      <p:grpSp>
        <p:nvGrpSpPr>
          <p:cNvPr id="315" name="Group 314">
            <a:extLst>
              <a:ext uri="{FF2B5EF4-FFF2-40B4-BE49-F238E27FC236}">
                <a16:creationId xmlns:a16="http://schemas.microsoft.com/office/drawing/2014/main" id="{482C990A-2CF0-4763-852F-5700737D18B4}"/>
              </a:ext>
            </a:extLst>
          </p:cNvPr>
          <p:cNvGrpSpPr/>
          <p:nvPr/>
        </p:nvGrpSpPr>
        <p:grpSpPr>
          <a:xfrm>
            <a:off x="2532663" y="5022508"/>
            <a:ext cx="2624545" cy="1034403"/>
            <a:chOff x="2357835" y="5122723"/>
            <a:chExt cx="2677173" cy="1055145"/>
          </a:xfrm>
        </p:grpSpPr>
        <p:sp>
          <p:nvSpPr>
            <p:cNvPr id="334" name="Text Placeholder 21">
              <a:extLst>
                <a:ext uri="{FF2B5EF4-FFF2-40B4-BE49-F238E27FC236}">
                  <a16:creationId xmlns:a16="http://schemas.microsoft.com/office/drawing/2014/main" id="{E0DB418E-EB1F-4D86-9241-35CAE41EE449}"/>
                </a:ext>
              </a:extLst>
            </p:cNvPr>
            <p:cNvSpPr txBox="1">
              <a:spLocks/>
            </p:cNvSpPr>
            <p:nvPr/>
          </p:nvSpPr>
          <p:spPr>
            <a:xfrm>
              <a:off x="2357835" y="5122723"/>
              <a:ext cx="2677173" cy="61555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Docker Compose and</a:t>
              </a:r>
            </a:p>
            <a:p>
              <a:pPr lvl="0" algn="ctr">
                <a:defRPr/>
              </a:pPr>
              <a:r>
                <a:rPr lang="en-US" sz="1372" dirty="0">
                  <a:solidFill>
                    <a:srgbClr val="505050"/>
                  </a:solidFill>
                </a:rPr>
                <a:t> Azure Container Instance</a:t>
              </a:r>
            </a:p>
          </p:txBody>
        </p:sp>
        <p:sp>
          <p:nvSpPr>
            <p:cNvPr id="345" name="Text Placeholder 21">
              <a:extLst>
                <a:ext uri="{FF2B5EF4-FFF2-40B4-BE49-F238E27FC236}">
                  <a16:creationId xmlns:a16="http://schemas.microsoft.com/office/drawing/2014/main" id="{FADA540F-D46E-4547-88E8-652B9984CEC0}"/>
                </a:ext>
              </a:extLst>
            </p:cNvPr>
            <p:cNvSpPr txBox="1">
              <a:spLocks/>
            </p:cNvSpPr>
            <p:nvPr/>
          </p:nvSpPr>
          <p:spPr>
            <a:xfrm>
              <a:off x="2751020" y="5536154"/>
              <a:ext cx="1871283"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Orchestrate existing container applications or deploy single containers</a:t>
              </a:r>
            </a:p>
          </p:txBody>
        </p:sp>
      </p:grpSp>
      <p:grpSp>
        <p:nvGrpSpPr>
          <p:cNvPr id="346" name="Group 345">
            <a:extLst>
              <a:ext uri="{FF2B5EF4-FFF2-40B4-BE49-F238E27FC236}">
                <a16:creationId xmlns:a16="http://schemas.microsoft.com/office/drawing/2014/main" id="{46C40765-E424-4FEC-A3F8-92EFBE0A9C35}"/>
              </a:ext>
            </a:extLst>
          </p:cNvPr>
          <p:cNvGrpSpPr/>
          <p:nvPr/>
        </p:nvGrpSpPr>
        <p:grpSpPr>
          <a:xfrm>
            <a:off x="4792154" y="5022508"/>
            <a:ext cx="2624545" cy="942760"/>
            <a:chOff x="4683662" y="5122723"/>
            <a:chExt cx="2677173" cy="961664"/>
          </a:xfrm>
        </p:grpSpPr>
        <p:sp>
          <p:nvSpPr>
            <p:cNvPr id="351" name="Text Placeholder 21">
              <a:extLst>
                <a:ext uri="{FF2B5EF4-FFF2-40B4-BE49-F238E27FC236}">
                  <a16:creationId xmlns:a16="http://schemas.microsoft.com/office/drawing/2014/main" id="{48739423-7F43-454B-9661-569E179CFA17}"/>
                </a:ext>
              </a:extLst>
            </p:cNvPr>
            <p:cNvSpPr txBox="1">
              <a:spLocks/>
            </p:cNvSpPr>
            <p:nvPr/>
          </p:nvSpPr>
          <p:spPr>
            <a:xfrm>
              <a:off x="4683662"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Automate</a:t>
              </a:r>
            </a:p>
          </p:txBody>
        </p:sp>
        <p:sp>
          <p:nvSpPr>
            <p:cNvPr id="353" name="Text Placeholder 21">
              <a:extLst>
                <a:ext uri="{FF2B5EF4-FFF2-40B4-BE49-F238E27FC236}">
                  <a16:creationId xmlns:a16="http://schemas.microsoft.com/office/drawing/2014/main" id="{A9E74AEE-CCDA-411C-9782-D4F2759B12BD}"/>
                </a:ext>
              </a:extLst>
            </p:cNvPr>
            <p:cNvSpPr txBox="1">
              <a:spLocks/>
            </p:cNvSpPr>
            <p:nvPr/>
          </p:nvSpPr>
          <p:spPr>
            <a:xfrm>
              <a:off x="4968882" y="5442673"/>
              <a:ext cx="2106733"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Deploy or remove applications using PowerShell, CLI, Visual Studio, and other APIs</a:t>
              </a:r>
            </a:p>
          </p:txBody>
        </p:sp>
      </p:grpSp>
      <p:sp>
        <p:nvSpPr>
          <p:cNvPr id="354" name="Oval 353">
            <a:extLst>
              <a:ext uri="{FF2B5EF4-FFF2-40B4-BE49-F238E27FC236}">
                <a16:creationId xmlns:a16="http://schemas.microsoft.com/office/drawing/2014/main" id="{400FEF44-1B3E-482B-BA0B-912FE5CD4FCD}"/>
              </a:ext>
            </a:extLst>
          </p:cNvPr>
          <p:cNvSpPr/>
          <p:nvPr/>
        </p:nvSpPr>
        <p:spPr bwMode="auto">
          <a:xfrm>
            <a:off x="5780312" y="42905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Text Placeholder 21">
            <a:extLst>
              <a:ext uri="{FF2B5EF4-FFF2-40B4-BE49-F238E27FC236}">
                <a16:creationId xmlns:a16="http://schemas.microsoft.com/office/drawing/2014/main" id="{37A10279-0C4C-4935-BC52-18189A2E7F73}"/>
              </a:ext>
            </a:extLst>
          </p:cNvPr>
          <p:cNvSpPr txBox="1">
            <a:spLocks/>
          </p:cNvSpPr>
          <p:nvPr/>
        </p:nvSpPr>
        <p:spPr>
          <a:xfrm>
            <a:off x="273173" y="5022508"/>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CI/CD</a:t>
            </a:r>
          </a:p>
        </p:txBody>
      </p:sp>
      <p:sp>
        <p:nvSpPr>
          <p:cNvPr id="439" name="Oval 438">
            <a:extLst>
              <a:ext uri="{FF2B5EF4-FFF2-40B4-BE49-F238E27FC236}">
                <a16:creationId xmlns:a16="http://schemas.microsoft.com/office/drawing/2014/main" id="{AF2391F3-1224-4E86-B094-871250CF4ABF}"/>
              </a:ext>
            </a:extLst>
          </p:cNvPr>
          <p:cNvSpPr/>
          <p:nvPr/>
        </p:nvSpPr>
        <p:spPr bwMode="auto">
          <a:xfrm>
            <a:off x="1261331" y="43239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6" name="Group 445">
            <a:extLst>
              <a:ext uri="{FF2B5EF4-FFF2-40B4-BE49-F238E27FC236}">
                <a16:creationId xmlns:a16="http://schemas.microsoft.com/office/drawing/2014/main" id="{82E22986-6F8F-4E7C-9073-18A954297908}"/>
              </a:ext>
            </a:extLst>
          </p:cNvPr>
          <p:cNvGrpSpPr/>
          <p:nvPr/>
        </p:nvGrpSpPr>
        <p:grpSpPr>
          <a:xfrm>
            <a:off x="7051644" y="5022508"/>
            <a:ext cx="2624545" cy="942760"/>
            <a:chOff x="6945594" y="5122723"/>
            <a:chExt cx="2677173" cy="961664"/>
          </a:xfrm>
        </p:grpSpPr>
        <p:sp>
          <p:nvSpPr>
            <p:cNvPr id="447" name="Text Placeholder 21">
              <a:extLst>
                <a:ext uri="{FF2B5EF4-FFF2-40B4-BE49-F238E27FC236}">
                  <a16:creationId xmlns:a16="http://schemas.microsoft.com/office/drawing/2014/main" id="{608E1EDB-8A19-4CB8-8289-7CBDD40B28F8}"/>
                </a:ext>
              </a:extLst>
            </p:cNvPr>
            <p:cNvSpPr txBox="1">
              <a:spLocks/>
            </p:cNvSpPr>
            <p:nvPr/>
          </p:nvSpPr>
          <p:spPr>
            <a:xfrm>
              <a:off x="694559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Rolling upgrades</a:t>
              </a:r>
            </a:p>
          </p:txBody>
        </p:sp>
        <p:sp>
          <p:nvSpPr>
            <p:cNvPr id="448" name="Text Placeholder 21">
              <a:extLst>
                <a:ext uri="{FF2B5EF4-FFF2-40B4-BE49-F238E27FC236}">
                  <a16:creationId xmlns:a16="http://schemas.microsoft.com/office/drawing/2014/main" id="{CB02E10B-83E9-46BC-941A-5A6BEF19A6D7}"/>
                </a:ext>
              </a:extLst>
            </p:cNvPr>
            <p:cNvSpPr txBox="1">
              <a:spLocks/>
            </p:cNvSpPr>
            <p:nvPr/>
          </p:nvSpPr>
          <p:spPr>
            <a:xfrm>
              <a:off x="7193411" y="5442673"/>
              <a:ext cx="2181539"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Upgrade non-disruptively and roll-back in case of failures, automate with PowerShell</a:t>
              </a:r>
            </a:p>
          </p:txBody>
        </p:sp>
      </p:grpSp>
      <p:sp>
        <p:nvSpPr>
          <p:cNvPr id="449" name="Oval 448">
            <a:extLst>
              <a:ext uri="{FF2B5EF4-FFF2-40B4-BE49-F238E27FC236}">
                <a16:creationId xmlns:a16="http://schemas.microsoft.com/office/drawing/2014/main" id="{62CE3DEF-9497-4669-94A6-163936DC84CF}"/>
              </a:ext>
            </a:extLst>
          </p:cNvPr>
          <p:cNvSpPr/>
          <p:nvPr/>
        </p:nvSpPr>
        <p:spPr bwMode="auto">
          <a:xfrm>
            <a:off x="8039803"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Oval 454">
            <a:extLst>
              <a:ext uri="{FF2B5EF4-FFF2-40B4-BE49-F238E27FC236}">
                <a16:creationId xmlns:a16="http://schemas.microsoft.com/office/drawing/2014/main" id="{184B146F-185B-41D6-9503-D037CECB0BBF}"/>
              </a:ext>
            </a:extLst>
          </p:cNvPr>
          <p:cNvSpPr/>
          <p:nvPr/>
        </p:nvSpPr>
        <p:spPr bwMode="auto">
          <a:xfrm>
            <a:off x="10299295"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75B9D56F-8FD1-4EF6-A988-CF67996A5BD1}"/>
              </a:ext>
            </a:extLst>
          </p:cNvPr>
          <p:cNvGrpSpPr/>
          <p:nvPr/>
        </p:nvGrpSpPr>
        <p:grpSpPr>
          <a:xfrm>
            <a:off x="1415559" y="4480903"/>
            <a:ext cx="339772" cy="334271"/>
            <a:chOff x="-1174750" y="3724276"/>
            <a:chExt cx="784225" cy="771525"/>
          </a:xfrm>
        </p:grpSpPr>
        <p:sp>
          <p:nvSpPr>
            <p:cNvPr id="8" name="Freeform 5">
              <a:extLst>
                <a:ext uri="{FF2B5EF4-FFF2-40B4-BE49-F238E27FC236}">
                  <a16:creationId xmlns:a16="http://schemas.microsoft.com/office/drawing/2014/main" id="{FFB9AAD2-8503-45BD-8C5A-D6E2B0611F12}"/>
                </a:ext>
              </a:extLst>
            </p:cNvPr>
            <p:cNvSpPr>
              <a:spLocks/>
            </p:cNvSpPr>
            <p:nvPr/>
          </p:nvSpPr>
          <p:spPr bwMode="auto">
            <a:xfrm>
              <a:off x="-950913" y="3862388"/>
              <a:ext cx="409575" cy="407988"/>
            </a:xfrm>
            <a:custGeom>
              <a:avLst/>
              <a:gdLst>
                <a:gd name="T0" fmla="*/ 100 w 145"/>
                <a:gd name="T1" fmla="*/ 144 h 144"/>
                <a:gd name="T2" fmla="*/ 99 w 145"/>
                <a:gd name="T3" fmla="*/ 143 h 144"/>
                <a:gd name="T4" fmla="*/ 96 w 145"/>
                <a:gd name="T5" fmla="*/ 140 h 144"/>
                <a:gd name="T6" fmla="*/ 96 w 145"/>
                <a:gd name="T7" fmla="*/ 48 h 144"/>
                <a:gd name="T8" fmla="*/ 4 w 145"/>
                <a:gd name="T9" fmla="*/ 49 h 144"/>
                <a:gd name="T10" fmla="*/ 1 w 145"/>
                <a:gd name="T11" fmla="*/ 46 h 144"/>
                <a:gd name="T12" fmla="*/ 2 w 145"/>
                <a:gd name="T13" fmla="*/ 42 h 144"/>
                <a:gd name="T14" fmla="*/ 42 w 145"/>
                <a:gd name="T15" fmla="*/ 1 h 144"/>
                <a:gd name="T16" fmla="*/ 45 w 145"/>
                <a:gd name="T17" fmla="*/ 0 h 144"/>
                <a:gd name="T18" fmla="*/ 141 w 145"/>
                <a:gd name="T19" fmla="*/ 0 h 144"/>
                <a:gd name="T20" fmla="*/ 145 w 145"/>
                <a:gd name="T21" fmla="*/ 4 h 144"/>
                <a:gd name="T22" fmla="*/ 145 w 145"/>
                <a:gd name="T23" fmla="*/ 99 h 144"/>
                <a:gd name="T24" fmla="*/ 144 w 145"/>
                <a:gd name="T25" fmla="*/ 102 h 144"/>
                <a:gd name="T26" fmla="*/ 103 w 145"/>
                <a:gd name="T27" fmla="*/ 143 h 144"/>
                <a:gd name="T28" fmla="*/ 100 w 145"/>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4">
                  <a:moveTo>
                    <a:pt x="100" y="144"/>
                  </a:moveTo>
                  <a:cubicBezTo>
                    <a:pt x="100" y="144"/>
                    <a:pt x="99" y="144"/>
                    <a:pt x="99" y="143"/>
                  </a:cubicBezTo>
                  <a:cubicBezTo>
                    <a:pt x="97" y="143"/>
                    <a:pt x="96" y="141"/>
                    <a:pt x="96" y="140"/>
                  </a:cubicBezTo>
                  <a:cubicBezTo>
                    <a:pt x="96" y="48"/>
                    <a:pt x="96" y="48"/>
                    <a:pt x="96" y="48"/>
                  </a:cubicBezTo>
                  <a:cubicBezTo>
                    <a:pt x="4" y="49"/>
                    <a:pt x="4" y="49"/>
                    <a:pt x="4" y="49"/>
                  </a:cubicBezTo>
                  <a:cubicBezTo>
                    <a:pt x="3" y="49"/>
                    <a:pt x="1" y="48"/>
                    <a:pt x="1" y="46"/>
                  </a:cubicBezTo>
                  <a:cubicBezTo>
                    <a:pt x="0" y="45"/>
                    <a:pt x="0" y="43"/>
                    <a:pt x="2" y="42"/>
                  </a:cubicBezTo>
                  <a:cubicBezTo>
                    <a:pt x="42" y="1"/>
                    <a:pt x="42" y="1"/>
                    <a:pt x="42" y="1"/>
                  </a:cubicBezTo>
                  <a:cubicBezTo>
                    <a:pt x="43" y="1"/>
                    <a:pt x="44" y="0"/>
                    <a:pt x="45" y="0"/>
                  </a:cubicBezTo>
                  <a:cubicBezTo>
                    <a:pt x="141" y="0"/>
                    <a:pt x="141" y="0"/>
                    <a:pt x="141" y="0"/>
                  </a:cubicBezTo>
                  <a:cubicBezTo>
                    <a:pt x="143" y="0"/>
                    <a:pt x="145" y="2"/>
                    <a:pt x="145" y="4"/>
                  </a:cubicBezTo>
                  <a:cubicBezTo>
                    <a:pt x="145" y="99"/>
                    <a:pt x="145" y="99"/>
                    <a:pt x="145" y="99"/>
                  </a:cubicBezTo>
                  <a:cubicBezTo>
                    <a:pt x="145" y="100"/>
                    <a:pt x="145" y="101"/>
                    <a:pt x="144" y="102"/>
                  </a:cubicBezTo>
                  <a:cubicBezTo>
                    <a:pt x="103" y="143"/>
                    <a:pt x="103" y="143"/>
                    <a:pt x="103" y="143"/>
                  </a:cubicBezTo>
                  <a:cubicBezTo>
                    <a:pt x="102" y="143"/>
                    <a:pt x="101" y="144"/>
                    <a:pt x="100" y="1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a:extLst>
                <a:ext uri="{FF2B5EF4-FFF2-40B4-BE49-F238E27FC236}">
                  <a16:creationId xmlns:a16="http://schemas.microsoft.com/office/drawing/2014/main" id="{255C0DC5-0A42-47E1-8BB8-9BE42F1E2F24}"/>
                </a:ext>
              </a:extLst>
            </p:cNvPr>
            <p:cNvSpPr>
              <a:spLocks/>
            </p:cNvSpPr>
            <p:nvPr/>
          </p:nvSpPr>
          <p:spPr bwMode="auto">
            <a:xfrm>
              <a:off x="-1055688" y="3724276"/>
              <a:ext cx="665163" cy="661988"/>
            </a:xfrm>
            <a:custGeom>
              <a:avLst/>
              <a:gdLst>
                <a:gd name="T0" fmla="*/ 56 w 235"/>
                <a:gd name="T1" fmla="*/ 234 h 234"/>
                <a:gd name="T2" fmla="*/ 226 w 235"/>
                <a:gd name="T3" fmla="*/ 234 h 234"/>
                <a:gd name="T4" fmla="*/ 235 w 235"/>
                <a:gd name="T5" fmla="*/ 225 h 234"/>
                <a:gd name="T6" fmla="*/ 235 w 235"/>
                <a:gd name="T7" fmla="*/ 9 h 234"/>
                <a:gd name="T8" fmla="*/ 226 w 235"/>
                <a:gd name="T9" fmla="*/ 0 h 234"/>
                <a:gd name="T10" fmla="*/ 9 w 235"/>
                <a:gd name="T11" fmla="*/ 0 h 234"/>
                <a:gd name="T12" fmla="*/ 0 w 235"/>
                <a:gd name="T13" fmla="*/ 9 h 234"/>
                <a:gd name="T14" fmla="*/ 0 w 235"/>
                <a:gd name="T15" fmla="*/ 17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56" y="234"/>
                  </a:moveTo>
                  <a:cubicBezTo>
                    <a:pt x="226" y="234"/>
                    <a:pt x="226" y="234"/>
                    <a:pt x="226" y="234"/>
                  </a:cubicBezTo>
                  <a:cubicBezTo>
                    <a:pt x="231" y="234"/>
                    <a:pt x="235" y="230"/>
                    <a:pt x="235" y="225"/>
                  </a:cubicBezTo>
                  <a:cubicBezTo>
                    <a:pt x="235" y="9"/>
                    <a:pt x="235" y="9"/>
                    <a:pt x="235" y="9"/>
                  </a:cubicBezTo>
                  <a:cubicBezTo>
                    <a:pt x="235" y="4"/>
                    <a:pt x="231" y="0"/>
                    <a:pt x="226" y="0"/>
                  </a:cubicBezTo>
                  <a:cubicBezTo>
                    <a:pt x="9" y="0"/>
                    <a:pt x="9" y="0"/>
                    <a:pt x="9" y="0"/>
                  </a:cubicBezTo>
                  <a:cubicBezTo>
                    <a:pt x="4" y="0"/>
                    <a:pt x="0" y="4"/>
                    <a:pt x="0" y="9"/>
                  </a:cubicBezTo>
                  <a:cubicBezTo>
                    <a:pt x="0" y="177"/>
                    <a:pt x="0" y="177"/>
                    <a:pt x="0" y="177"/>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7">
              <a:extLst>
                <a:ext uri="{FF2B5EF4-FFF2-40B4-BE49-F238E27FC236}">
                  <a16:creationId xmlns:a16="http://schemas.microsoft.com/office/drawing/2014/main" id="{F6D62856-2861-408A-B9EA-E7B8615003BE}"/>
                </a:ext>
              </a:extLst>
            </p:cNvPr>
            <p:cNvSpPr>
              <a:spLocks noChangeShapeType="1"/>
            </p:cNvSpPr>
            <p:nvPr/>
          </p:nvSpPr>
          <p:spPr bwMode="auto">
            <a:xfrm flipH="1">
              <a:off x="-1174750" y="3998913"/>
              <a:ext cx="495300" cy="496888"/>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6" name="Group 25">
            <a:extLst>
              <a:ext uri="{FF2B5EF4-FFF2-40B4-BE49-F238E27FC236}">
                <a16:creationId xmlns:a16="http://schemas.microsoft.com/office/drawing/2014/main" id="{DA7E976E-818F-4C2C-BABD-9A853458764D}"/>
              </a:ext>
            </a:extLst>
          </p:cNvPr>
          <p:cNvGrpSpPr/>
          <p:nvPr/>
        </p:nvGrpSpPr>
        <p:grpSpPr>
          <a:xfrm>
            <a:off x="10429134" y="4402717"/>
            <a:ext cx="388550" cy="387326"/>
            <a:chOff x="-1176337" y="3541712"/>
            <a:chExt cx="1008062" cy="1004888"/>
          </a:xfrm>
        </p:grpSpPr>
        <p:sp>
          <p:nvSpPr>
            <p:cNvPr id="21" name="Freeform 11">
              <a:extLst>
                <a:ext uri="{FF2B5EF4-FFF2-40B4-BE49-F238E27FC236}">
                  <a16:creationId xmlns:a16="http://schemas.microsoft.com/office/drawing/2014/main" id="{B4F1FB23-DA45-4D60-BBF2-5DC7486A4A58}"/>
                </a:ext>
              </a:extLst>
            </p:cNvPr>
            <p:cNvSpPr>
              <a:spLocks/>
            </p:cNvSpPr>
            <p:nvPr/>
          </p:nvSpPr>
          <p:spPr bwMode="auto">
            <a:xfrm>
              <a:off x="-1087438" y="3629025"/>
              <a:ext cx="527050" cy="528638"/>
            </a:xfrm>
            <a:custGeom>
              <a:avLst/>
              <a:gdLst>
                <a:gd name="T0" fmla="*/ 154 w 187"/>
                <a:gd name="T1" fmla="*/ 33 h 187"/>
                <a:gd name="T2" fmla="*/ 154 w 187"/>
                <a:gd name="T3" fmla="*/ 154 h 187"/>
                <a:gd name="T4" fmla="*/ 33 w 187"/>
                <a:gd name="T5" fmla="*/ 154 h 187"/>
                <a:gd name="T6" fmla="*/ 33 w 187"/>
                <a:gd name="T7" fmla="*/ 33 h 187"/>
                <a:gd name="T8" fmla="*/ 154 w 187"/>
                <a:gd name="T9" fmla="*/ 33 h 187"/>
              </a:gdLst>
              <a:ahLst/>
              <a:cxnLst>
                <a:cxn ang="0">
                  <a:pos x="T0" y="T1"/>
                </a:cxn>
                <a:cxn ang="0">
                  <a:pos x="T2" y="T3"/>
                </a:cxn>
                <a:cxn ang="0">
                  <a:pos x="T4" y="T5"/>
                </a:cxn>
                <a:cxn ang="0">
                  <a:pos x="T6" y="T7"/>
                </a:cxn>
                <a:cxn ang="0">
                  <a:pos x="T8" y="T9"/>
                </a:cxn>
              </a:cxnLst>
              <a:rect l="0" t="0" r="r" b="b"/>
              <a:pathLst>
                <a:path w="187" h="187">
                  <a:moveTo>
                    <a:pt x="154" y="33"/>
                  </a:moveTo>
                  <a:cubicBezTo>
                    <a:pt x="187" y="66"/>
                    <a:pt x="187" y="120"/>
                    <a:pt x="154" y="154"/>
                  </a:cubicBezTo>
                  <a:cubicBezTo>
                    <a:pt x="120" y="187"/>
                    <a:pt x="66" y="187"/>
                    <a:pt x="33" y="154"/>
                  </a:cubicBezTo>
                  <a:cubicBezTo>
                    <a:pt x="0" y="120"/>
                    <a:pt x="0" y="66"/>
                    <a:pt x="33" y="33"/>
                  </a:cubicBezTo>
                  <a:cubicBezTo>
                    <a:pt x="66" y="0"/>
                    <a:pt x="120" y="0"/>
                    <a:pt x="154" y="33"/>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2">
              <a:extLst>
                <a:ext uri="{FF2B5EF4-FFF2-40B4-BE49-F238E27FC236}">
                  <a16:creationId xmlns:a16="http://schemas.microsoft.com/office/drawing/2014/main" id="{55D6ECB3-A6F8-4D58-B807-98BD2F3C5AB7}"/>
                </a:ext>
              </a:extLst>
            </p:cNvPr>
            <p:cNvSpPr>
              <a:spLocks/>
            </p:cNvSpPr>
            <p:nvPr/>
          </p:nvSpPr>
          <p:spPr bwMode="auto">
            <a:xfrm>
              <a:off x="-1176337" y="3541712"/>
              <a:ext cx="700087" cy="700088"/>
            </a:xfrm>
            <a:custGeom>
              <a:avLst/>
              <a:gdLst>
                <a:gd name="T0" fmla="*/ 204 w 248"/>
                <a:gd name="T1" fmla="*/ 44 h 248"/>
                <a:gd name="T2" fmla="*/ 204 w 248"/>
                <a:gd name="T3" fmla="*/ 204 h 248"/>
                <a:gd name="T4" fmla="*/ 44 w 248"/>
                <a:gd name="T5" fmla="*/ 204 h 248"/>
                <a:gd name="T6" fmla="*/ 44 w 248"/>
                <a:gd name="T7" fmla="*/ 44 h 248"/>
                <a:gd name="T8" fmla="*/ 204 w 248"/>
                <a:gd name="T9" fmla="*/ 44 h 248"/>
              </a:gdLst>
              <a:ahLst/>
              <a:cxnLst>
                <a:cxn ang="0">
                  <a:pos x="T0" y="T1"/>
                </a:cxn>
                <a:cxn ang="0">
                  <a:pos x="T2" y="T3"/>
                </a:cxn>
                <a:cxn ang="0">
                  <a:pos x="T4" y="T5"/>
                </a:cxn>
                <a:cxn ang="0">
                  <a:pos x="T6" y="T7"/>
                </a:cxn>
                <a:cxn ang="0">
                  <a:pos x="T8" y="T9"/>
                </a:cxn>
              </a:cxnLst>
              <a:rect l="0" t="0" r="r" b="b"/>
              <a:pathLst>
                <a:path w="248" h="248">
                  <a:moveTo>
                    <a:pt x="204" y="44"/>
                  </a:moveTo>
                  <a:cubicBezTo>
                    <a:pt x="248" y="89"/>
                    <a:pt x="248" y="160"/>
                    <a:pt x="204" y="204"/>
                  </a:cubicBezTo>
                  <a:cubicBezTo>
                    <a:pt x="160" y="248"/>
                    <a:pt x="89" y="248"/>
                    <a:pt x="44" y="204"/>
                  </a:cubicBezTo>
                  <a:cubicBezTo>
                    <a:pt x="0" y="160"/>
                    <a:pt x="0" y="89"/>
                    <a:pt x="44" y="44"/>
                  </a:cubicBezTo>
                  <a:cubicBezTo>
                    <a:pt x="89" y="0"/>
                    <a:pt x="160" y="0"/>
                    <a:pt x="204"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3">
              <a:extLst>
                <a:ext uri="{FF2B5EF4-FFF2-40B4-BE49-F238E27FC236}">
                  <a16:creationId xmlns:a16="http://schemas.microsoft.com/office/drawing/2014/main" id="{333826D1-F9DB-4F40-9578-0E5090FABBF1}"/>
                </a:ext>
              </a:extLst>
            </p:cNvPr>
            <p:cNvSpPr>
              <a:spLocks/>
            </p:cNvSpPr>
            <p:nvPr/>
          </p:nvSpPr>
          <p:spPr bwMode="auto">
            <a:xfrm>
              <a:off x="-501650" y="4216400"/>
              <a:ext cx="333375" cy="330200"/>
            </a:xfrm>
            <a:custGeom>
              <a:avLst/>
              <a:gdLst>
                <a:gd name="T0" fmla="*/ 112 w 118"/>
                <a:gd name="T1" fmla="*/ 96 h 117"/>
                <a:gd name="T2" fmla="*/ 96 w 118"/>
                <a:gd name="T3" fmla="*/ 112 h 117"/>
                <a:gd name="T4" fmla="*/ 75 w 118"/>
                <a:gd name="T5" fmla="*/ 112 h 117"/>
                <a:gd name="T6" fmla="*/ 0 w 118"/>
                <a:gd name="T7" fmla="*/ 37 h 117"/>
                <a:gd name="T8" fmla="*/ 37 w 118"/>
                <a:gd name="T9" fmla="*/ 0 h 117"/>
                <a:gd name="T10" fmla="*/ 112 w 118"/>
                <a:gd name="T11" fmla="*/ 75 h 117"/>
                <a:gd name="T12" fmla="*/ 112 w 118"/>
                <a:gd name="T13" fmla="*/ 96 h 117"/>
              </a:gdLst>
              <a:ahLst/>
              <a:cxnLst>
                <a:cxn ang="0">
                  <a:pos x="T0" y="T1"/>
                </a:cxn>
                <a:cxn ang="0">
                  <a:pos x="T2" y="T3"/>
                </a:cxn>
                <a:cxn ang="0">
                  <a:pos x="T4" y="T5"/>
                </a:cxn>
                <a:cxn ang="0">
                  <a:pos x="T6" y="T7"/>
                </a:cxn>
                <a:cxn ang="0">
                  <a:pos x="T8" y="T9"/>
                </a:cxn>
                <a:cxn ang="0">
                  <a:pos x="T10" y="T11"/>
                </a:cxn>
                <a:cxn ang="0">
                  <a:pos x="T12" y="T13"/>
                </a:cxn>
              </a:cxnLst>
              <a:rect l="0" t="0" r="r" b="b"/>
              <a:pathLst>
                <a:path w="118" h="117">
                  <a:moveTo>
                    <a:pt x="112" y="96"/>
                  </a:moveTo>
                  <a:cubicBezTo>
                    <a:pt x="96" y="112"/>
                    <a:pt x="96" y="112"/>
                    <a:pt x="96" y="112"/>
                  </a:cubicBezTo>
                  <a:cubicBezTo>
                    <a:pt x="90" y="117"/>
                    <a:pt x="81" y="117"/>
                    <a:pt x="75" y="112"/>
                  </a:cubicBezTo>
                  <a:cubicBezTo>
                    <a:pt x="0" y="37"/>
                    <a:pt x="0" y="37"/>
                    <a:pt x="0" y="37"/>
                  </a:cubicBezTo>
                  <a:cubicBezTo>
                    <a:pt x="37" y="0"/>
                    <a:pt x="37" y="0"/>
                    <a:pt x="37" y="0"/>
                  </a:cubicBezTo>
                  <a:cubicBezTo>
                    <a:pt x="112" y="75"/>
                    <a:pt x="112" y="75"/>
                    <a:pt x="112" y="75"/>
                  </a:cubicBezTo>
                  <a:cubicBezTo>
                    <a:pt x="118" y="81"/>
                    <a:pt x="118" y="90"/>
                    <a:pt x="112" y="96"/>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4">
              <a:extLst>
                <a:ext uri="{FF2B5EF4-FFF2-40B4-BE49-F238E27FC236}">
                  <a16:creationId xmlns:a16="http://schemas.microsoft.com/office/drawing/2014/main" id="{349122B0-EC93-45BF-986B-F19F67FB2BD0}"/>
                </a:ext>
              </a:extLst>
            </p:cNvPr>
            <p:cNvSpPr>
              <a:spLocks/>
            </p:cNvSpPr>
            <p:nvPr/>
          </p:nvSpPr>
          <p:spPr bwMode="auto">
            <a:xfrm>
              <a:off x="-622300" y="4094163"/>
              <a:ext cx="128587" cy="130175"/>
            </a:xfrm>
            <a:custGeom>
              <a:avLst/>
              <a:gdLst>
                <a:gd name="T0" fmla="*/ 81 w 81"/>
                <a:gd name="T1" fmla="*/ 52 h 82"/>
                <a:gd name="T2" fmla="*/ 51 w 81"/>
                <a:gd name="T3" fmla="*/ 82 h 82"/>
                <a:gd name="T4" fmla="*/ 0 w 81"/>
                <a:gd name="T5" fmla="*/ 29 h 82"/>
                <a:gd name="T6" fmla="*/ 28 w 81"/>
                <a:gd name="T7" fmla="*/ 0 h 82"/>
                <a:gd name="T8" fmla="*/ 81 w 81"/>
                <a:gd name="T9" fmla="*/ 52 h 82"/>
              </a:gdLst>
              <a:ahLst/>
              <a:cxnLst>
                <a:cxn ang="0">
                  <a:pos x="T0" y="T1"/>
                </a:cxn>
                <a:cxn ang="0">
                  <a:pos x="T2" y="T3"/>
                </a:cxn>
                <a:cxn ang="0">
                  <a:pos x="T4" y="T5"/>
                </a:cxn>
                <a:cxn ang="0">
                  <a:pos x="T6" y="T7"/>
                </a:cxn>
                <a:cxn ang="0">
                  <a:pos x="T8" y="T9"/>
                </a:cxn>
              </a:cxnLst>
              <a:rect l="0" t="0" r="r" b="b"/>
              <a:pathLst>
                <a:path w="81" h="82">
                  <a:moveTo>
                    <a:pt x="81" y="52"/>
                  </a:moveTo>
                  <a:lnTo>
                    <a:pt x="51" y="82"/>
                  </a:lnTo>
                  <a:lnTo>
                    <a:pt x="0" y="29"/>
                  </a:lnTo>
                  <a:lnTo>
                    <a:pt x="28" y="0"/>
                  </a:lnTo>
                  <a:lnTo>
                    <a:pt x="81" y="52"/>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5">
              <a:extLst>
                <a:ext uri="{FF2B5EF4-FFF2-40B4-BE49-F238E27FC236}">
                  <a16:creationId xmlns:a16="http://schemas.microsoft.com/office/drawing/2014/main" id="{FE191714-91DF-4160-9F6D-0913A6DFD9AA}"/>
                </a:ext>
              </a:extLst>
            </p:cNvPr>
            <p:cNvSpPr>
              <a:spLocks/>
            </p:cNvSpPr>
            <p:nvPr/>
          </p:nvSpPr>
          <p:spPr bwMode="auto">
            <a:xfrm>
              <a:off x="-588963" y="4129088"/>
              <a:ext cx="207962" cy="207963"/>
            </a:xfrm>
            <a:custGeom>
              <a:avLst/>
              <a:gdLst>
                <a:gd name="T0" fmla="*/ 89 w 131"/>
                <a:gd name="T1" fmla="*/ 0 h 131"/>
                <a:gd name="T2" fmla="*/ 0 w 131"/>
                <a:gd name="T3" fmla="*/ 89 h 131"/>
                <a:gd name="T4" fmla="*/ 44 w 131"/>
                <a:gd name="T5" fmla="*/ 131 h 131"/>
                <a:gd name="T6" fmla="*/ 131 w 131"/>
                <a:gd name="T7" fmla="*/ 44 h 131"/>
                <a:gd name="T8" fmla="*/ 89 w 131"/>
                <a:gd name="T9" fmla="*/ 0 h 131"/>
              </a:gdLst>
              <a:ahLst/>
              <a:cxnLst>
                <a:cxn ang="0">
                  <a:pos x="T0" y="T1"/>
                </a:cxn>
                <a:cxn ang="0">
                  <a:pos x="T2" y="T3"/>
                </a:cxn>
                <a:cxn ang="0">
                  <a:pos x="T4" y="T5"/>
                </a:cxn>
                <a:cxn ang="0">
                  <a:pos x="T6" y="T7"/>
                </a:cxn>
                <a:cxn ang="0">
                  <a:pos x="T8" y="T9"/>
                </a:cxn>
              </a:cxnLst>
              <a:rect l="0" t="0" r="r" b="b"/>
              <a:pathLst>
                <a:path w="131" h="131">
                  <a:moveTo>
                    <a:pt x="89" y="0"/>
                  </a:moveTo>
                  <a:lnTo>
                    <a:pt x="0" y="89"/>
                  </a:lnTo>
                  <a:lnTo>
                    <a:pt x="44" y="131"/>
                  </a:lnTo>
                  <a:lnTo>
                    <a:pt x="131" y="44"/>
                  </a:lnTo>
                  <a:lnTo>
                    <a:pt x="89"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60" name="Group 459">
            <a:extLst>
              <a:ext uri="{FF2B5EF4-FFF2-40B4-BE49-F238E27FC236}">
                <a16:creationId xmlns:a16="http://schemas.microsoft.com/office/drawing/2014/main" id="{724296BB-4DA7-44B2-986D-C41DC37F80F3}"/>
              </a:ext>
            </a:extLst>
          </p:cNvPr>
          <p:cNvGrpSpPr/>
          <p:nvPr/>
        </p:nvGrpSpPr>
        <p:grpSpPr>
          <a:xfrm>
            <a:off x="8212915" y="4424476"/>
            <a:ext cx="302002" cy="343806"/>
            <a:chOff x="-957263" y="3168650"/>
            <a:chExt cx="665163" cy="757238"/>
          </a:xfrm>
        </p:grpSpPr>
        <p:sp>
          <p:nvSpPr>
            <p:cNvPr id="29" name="Line 19">
              <a:extLst>
                <a:ext uri="{FF2B5EF4-FFF2-40B4-BE49-F238E27FC236}">
                  <a16:creationId xmlns:a16="http://schemas.microsoft.com/office/drawing/2014/main" id="{35900685-DDDA-44DB-8D35-C63265E8293A}"/>
                </a:ext>
              </a:extLst>
            </p:cNvPr>
            <p:cNvSpPr>
              <a:spLocks noChangeShapeType="1"/>
            </p:cNvSpPr>
            <p:nvPr/>
          </p:nvSpPr>
          <p:spPr bwMode="auto">
            <a:xfrm flipH="1">
              <a:off x="-503238" y="337820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Line 20">
              <a:extLst>
                <a:ext uri="{FF2B5EF4-FFF2-40B4-BE49-F238E27FC236}">
                  <a16:creationId xmlns:a16="http://schemas.microsoft.com/office/drawing/2014/main" id="{562D5C2E-C77D-49EF-A044-82308DBAB559}"/>
                </a:ext>
              </a:extLst>
            </p:cNvPr>
            <p:cNvSpPr>
              <a:spLocks noChangeShapeType="1"/>
            </p:cNvSpPr>
            <p:nvPr/>
          </p:nvSpPr>
          <p:spPr bwMode="auto">
            <a:xfrm flipV="1">
              <a:off x="-292100" y="3168650"/>
              <a:ext cx="0" cy="20955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21">
              <a:extLst>
                <a:ext uri="{FF2B5EF4-FFF2-40B4-BE49-F238E27FC236}">
                  <a16:creationId xmlns:a16="http://schemas.microsoft.com/office/drawing/2014/main" id="{F8B23C49-C1D9-4E18-8210-0EF8EACBB119}"/>
                </a:ext>
              </a:extLst>
            </p:cNvPr>
            <p:cNvSpPr>
              <a:spLocks/>
            </p:cNvSpPr>
            <p:nvPr/>
          </p:nvSpPr>
          <p:spPr bwMode="auto">
            <a:xfrm>
              <a:off x="-957263" y="3208338"/>
              <a:ext cx="657225" cy="717550"/>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77" name="Group 476">
            <a:extLst>
              <a:ext uri="{FF2B5EF4-FFF2-40B4-BE49-F238E27FC236}">
                <a16:creationId xmlns:a16="http://schemas.microsoft.com/office/drawing/2014/main" id="{75A3FD59-E7A2-4144-8C3D-2CF3FDFC51E1}"/>
              </a:ext>
            </a:extLst>
          </p:cNvPr>
          <p:cNvGrpSpPr/>
          <p:nvPr/>
        </p:nvGrpSpPr>
        <p:grpSpPr>
          <a:xfrm>
            <a:off x="5927498" y="4438587"/>
            <a:ext cx="353854" cy="352107"/>
            <a:chOff x="-2159000" y="3536950"/>
            <a:chExt cx="963612" cy="958851"/>
          </a:xfrm>
        </p:grpSpPr>
        <p:sp>
          <p:nvSpPr>
            <p:cNvPr id="465" name="Rectangle 53">
              <a:extLst>
                <a:ext uri="{FF2B5EF4-FFF2-40B4-BE49-F238E27FC236}">
                  <a16:creationId xmlns:a16="http://schemas.microsoft.com/office/drawing/2014/main" id="{DC2107E4-8D07-47CA-810C-779C45424F47}"/>
                </a:ext>
              </a:extLst>
            </p:cNvPr>
            <p:cNvSpPr>
              <a:spLocks noChangeArrowheads="1"/>
            </p:cNvSpPr>
            <p:nvPr/>
          </p:nvSpPr>
          <p:spPr bwMode="auto">
            <a:xfrm>
              <a:off x="-2151063" y="3536950"/>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6" name="Rectangle 54">
              <a:extLst>
                <a:ext uri="{FF2B5EF4-FFF2-40B4-BE49-F238E27FC236}">
                  <a16:creationId xmlns:a16="http://schemas.microsoft.com/office/drawing/2014/main" id="{868834C8-E8A1-4585-91F0-6BCF3C613596}"/>
                </a:ext>
              </a:extLst>
            </p:cNvPr>
            <p:cNvSpPr>
              <a:spLocks noChangeArrowheads="1"/>
            </p:cNvSpPr>
            <p:nvPr/>
          </p:nvSpPr>
          <p:spPr bwMode="auto">
            <a:xfrm>
              <a:off x="-1392238" y="4297363"/>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7" name="Oval 55">
              <a:extLst>
                <a:ext uri="{FF2B5EF4-FFF2-40B4-BE49-F238E27FC236}">
                  <a16:creationId xmlns:a16="http://schemas.microsoft.com/office/drawing/2014/main" id="{973FDA05-39BB-4A30-AAEC-1FF9A5C8DC5B}"/>
                </a:ext>
              </a:extLst>
            </p:cNvPr>
            <p:cNvSpPr>
              <a:spLocks noChangeArrowheads="1"/>
            </p:cNvSpPr>
            <p:nvPr/>
          </p:nvSpPr>
          <p:spPr bwMode="auto">
            <a:xfrm>
              <a:off x="-2159000" y="4278313"/>
              <a:ext cx="217488" cy="217488"/>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8" name="Freeform 56">
              <a:extLst>
                <a:ext uri="{FF2B5EF4-FFF2-40B4-BE49-F238E27FC236}">
                  <a16:creationId xmlns:a16="http://schemas.microsoft.com/office/drawing/2014/main" id="{8937E636-6A4C-40DE-9DE1-AB28B72E3128}"/>
                </a:ext>
              </a:extLst>
            </p:cNvPr>
            <p:cNvSpPr>
              <a:spLocks/>
            </p:cNvSpPr>
            <p:nvPr/>
          </p:nvSpPr>
          <p:spPr bwMode="auto">
            <a:xfrm>
              <a:off x="-1392238" y="3536950"/>
              <a:ext cx="196850" cy="198438"/>
            </a:xfrm>
            <a:custGeom>
              <a:avLst/>
              <a:gdLst>
                <a:gd name="T0" fmla="*/ 62 w 124"/>
                <a:gd name="T1" fmla="*/ 0 h 125"/>
                <a:gd name="T2" fmla="*/ 0 w 124"/>
                <a:gd name="T3" fmla="*/ 125 h 125"/>
                <a:gd name="T4" fmla="*/ 124 w 124"/>
                <a:gd name="T5" fmla="*/ 125 h 125"/>
                <a:gd name="T6" fmla="*/ 62 w 124"/>
                <a:gd name="T7" fmla="*/ 0 h 125"/>
              </a:gdLst>
              <a:ahLst/>
              <a:cxnLst>
                <a:cxn ang="0">
                  <a:pos x="T0" y="T1"/>
                </a:cxn>
                <a:cxn ang="0">
                  <a:pos x="T2" y="T3"/>
                </a:cxn>
                <a:cxn ang="0">
                  <a:pos x="T4" y="T5"/>
                </a:cxn>
                <a:cxn ang="0">
                  <a:pos x="T6" y="T7"/>
                </a:cxn>
              </a:cxnLst>
              <a:rect l="0" t="0" r="r" b="b"/>
              <a:pathLst>
                <a:path w="124" h="125">
                  <a:moveTo>
                    <a:pt x="62" y="0"/>
                  </a:moveTo>
                  <a:lnTo>
                    <a:pt x="0" y="125"/>
                  </a:lnTo>
                  <a:lnTo>
                    <a:pt x="124" y="125"/>
                  </a:lnTo>
                  <a:lnTo>
                    <a:pt x="62"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9" name="Freeform 57">
              <a:extLst>
                <a:ext uri="{FF2B5EF4-FFF2-40B4-BE49-F238E27FC236}">
                  <a16:creationId xmlns:a16="http://schemas.microsoft.com/office/drawing/2014/main" id="{3043F022-4F35-4D42-923B-72533C1F4C3D}"/>
                </a:ext>
              </a:extLst>
            </p:cNvPr>
            <p:cNvSpPr>
              <a:spLocks/>
            </p:cNvSpPr>
            <p:nvPr/>
          </p:nvSpPr>
          <p:spPr bwMode="auto">
            <a:xfrm>
              <a:off x="-1609725" y="3616325"/>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0" name="Line 58">
              <a:extLst>
                <a:ext uri="{FF2B5EF4-FFF2-40B4-BE49-F238E27FC236}">
                  <a16:creationId xmlns:a16="http://schemas.microsoft.com/office/drawing/2014/main" id="{FE526B24-4C68-4190-8467-A5D4F6399973}"/>
                </a:ext>
              </a:extLst>
            </p:cNvPr>
            <p:cNvSpPr>
              <a:spLocks noChangeShapeType="1"/>
            </p:cNvSpPr>
            <p:nvPr/>
          </p:nvSpPr>
          <p:spPr bwMode="auto">
            <a:xfrm flipH="1">
              <a:off x="-1803400" y="36734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1" name="Freeform 59">
              <a:extLst>
                <a:ext uri="{FF2B5EF4-FFF2-40B4-BE49-F238E27FC236}">
                  <a16:creationId xmlns:a16="http://schemas.microsoft.com/office/drawing/2014/main" id="{285EBE8F-F658-465E-A59B-A1B1756179FB}"/>
                </a:ext>
              </a:extLst>
            </p:cNvPr>
            <p:cNvSpPr>
              <a:spLocks/>
            </p:cNvSpPr>
            <p:nvPr/>
          </p:nvSpPr>
          <p:spPr bwMode="auto">
            <a:xfrm>
              <a:off x="-1803400" y="4340225"/>
              <a:ext cx="66675" cy="115888"/>
            </a:xfrm>
            <a:custGeom>
              <a:avLst/>
              <a:gdLst>
                <a:gd name="T0" fmla="*/ 42 w 42"/>
                <a:gd name="T1" fmla="*/ 0 h 73"/>
                <a:gd name="T2" fmla="*/ 0 w 42"/>
                <a:gd name="T3" fmla="*/ 36 h 73"/>
                <a:gd name="T4" fmla="*/ 42 w 42"/>
                <a:gd name="T5" fmla="*/ 73 h 73"/>
              </a:gdLst>
              <a:ahLst/>
              <a:cxnLst>
                <a:cxn ang="0">
                  <a:pos x="T0" y="T1"/>
                </a:cxn>
                <a:cxn ang="0">
                  <a:pos x="T2" y="T3"/>
                </a:cxn>
                <a:cxn ang="0">
                  <a:pos x="T4" y="T5"/>
                </a:cxn>
              </a:cxnLst>
              <a:rect l="0" t="0" r="r" b="b"/>
              <a:pathLst>
                <a:path w="42" h="73">
                  <a:moveTo>
                    <a:pt x="42" y="0"/>
                  </a:moveTo>
                  <a:lnTo>
                    <a:pt x="0" y="36"/>
                  </a:lnTo>
                  <a:lnTo>
                    <a:pt x="42" y="7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2" name="Line 60">
              <a:extLst>
                <a:ext uri="{FF2B5EF4-FFF2-40B4-BE49-F238E27FC236}">
                  <a16:creationId xmlns:a16="http://schemas.microsoft.com/office/drawing/2014/main" id="{B393EDEC-C941-49F0-857A-532526B9CF2F}"/>
                </a:ext>
              </a:extLst>
            </p:cNvPr>
            <p:cNvSpPr>
              <a:spLocks noChangeShapeType="1"/>
            </p:cNvSpPr>
            <p:nvPr/>
          </p:nvSpPr>
          <p:spPr bwMode="auto">
            <a:xfrm>
              <a:off x="-1770063" y="43973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3" name="Freeform 61">
              <a:extLst>
                <a:ext uri="{FF2B5EF4-FFF2-40B4-BE49-F238E27FC236}">
                  <a16:creationId xmlns:a16="http://schemas.microsoft.com/office/drawing/2014/main" id="{B5E8DBD9-9028-45DD-B5D8-AD9B1D56C3DF}"/>
                </a:ext>
              </a:extLst>
            </p:cNvPr>
            <p:cNvSpPr>
              <a:spLocks/>
            </p:cNvSpPr>
            <p:nvPr/>
          </p:nvSpPr>
          <p:spPr bwMode="auto">
            <a:xfrm>
              <a:off x="-1349375" y="4100513"/>
              <a:ext cx="115888" cy="65088"/>
            </a:xfrm>
            <a:custGeom>
              <a:avLst/>
              <a:gdLst>
                <a:gd name="T0" fmla="*/ 0 w 73"/>
                <a:gd name="T1" fmla="*/ 0 h 41"/>
                <a:gd name="T2" fmla="*/ 35 w 73"/>
                <a:gd name="T3" fmla="*/ 41 h 41"/>
                <a:gd name="T4" fmla="*/ 73 w 73"/>
                <a:gd name="T5" fmla="*/ 0 h 41"/>
              </a:gdLst>
              <a:ahLst/>
              <a:cxnLst>
                <a:cxn ang="0">
                  <a:pos x="T0" y="T1"/>
                </a:cxn>
                <a:cxn ang="0">
                  <a:pos x="T2" y="T3"/>
                </a:cxn>
                <a:cxn ang="0">
                  <a:pos x="T4" y="T5"/>
                </a:cxn>
              </a:cxnLst>
              <a:rect l="0" t="0" r="r" b="b"/>
              <a:pathLst>
                <a:path w="73" h="41">
                  <a:moveTo>
                    <a:pt x="0" y="0"/>
                  </a:moveTo>
                  <a:lnTo>
                    <a:pt x="35" y="41"/>
                  </a:lnTo>
                  <a:lnTo>
                    <a:pt x="73"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4" name="Line 62">
              <a:extLst>
                <a:ext uri="{FF2B5EF4-FFF2-40B4-BE49-F238E27FC236}">
                  <a16:creationId xmlns:a16="http://schemas.microsoft.com/office/drawing/2014/main" id="{BE8F2951-0BCF-420B-A4F8-AAFDBFF9D33F}"/>
                </a:ext>
              </a:extLst>
            </p:cNvPr>
            <p:cNvSpPr>
              <a:spLocks noChangeShapeType="1"/>
            </p:cNvSpPr>
            <p:nvPr/>
          </p:nvSpPr>
          <p:spPr bwMode="auto">
            <a:xfrm flipV="1">
              <a:off x="-1293813" y="390525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5" name="Freeform 63">
              <a:extLst>
                <a:ext uri="{FF2B5EF4-FFF2-40B4-BE49-F238E27FC236}">
                  <a16:creationId xmlns:a16="http://schemas.microsoft.com/office/drawing/2014/main" id="{DC7B35E9-A4C0-461A-81A4-45E89FE6938E}"/>
                </a:ext>
              </a:extLst>
            </p:cNvPr>
            <p:cNvSpPr>
              <a:spLocks/>
            </p:cNvSpPr>
            <p:nvPr/>
          </p:nvSpPr>
          <p:spPr bwMode="auto">
            <a:xfrm>
              <a:off x="-2108200" y="3876675"/>
              <a:ext cx="115888" cy="68263"/>
            </a:xfrm>
            <a:custGeom>
              <a:avLst/>
              <a:gdLst>
                <a:gd name="T0" fmla="*/ 73 w 73"/>
                <a:gd name="T1" fmla="*/ 43 h 43"/>
                <a:gd name="T2" fmla="*/ 35 w 73"/>
                <a:gd name="T3" fmla="*/ 0 h 43"/>
                <a:gd name="T4" fmla="*/ 0 w 73"/>
                <a:gd name="T5" fmla="*/ 43 h 43"/>
              </a:gdLst>
              <a:ahLst/>
              <a:cxnLst>
                <a:cxn ang="0">
                  <a:pos x="T0" y="T1"/>
                </a:cxn>
                <a:cxn ang="0">
                  <a:pos x="T2" y="T3"/>
                </a:cxn>
                <a:cxn ang="0">
                  <a:pos x="T4" y="T5"/>
                </a:cxn>
              </a:cxnLst>
              <a:rect l="0" t="0" r="r" b="b"/>
              <a:pathLst>
                <a:path w="73" h="43">
                  <a:moveTo>
                    <a:pt x="73" y="43"/>
                  </a:moveTo>
                  <a:lnTo>
                    <a:pt x="35" y="0"/>
                  </a:lnTo>
                  <a:lnTo>
                    <a:pt x="0" y="4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6" name="Line 64">
              <a:extLst>
                <a:ext uri="{FF2B5EF4-FFF2-40B4-BE49-F238E27FC236}">
                  <a16:creationId xmlns:a16="http://schemas.microsoft.com/office/drawing/2014/main" id="{2C9B171E-EF2C-4E62-857A-43348DE47476}"/>
                </a:ext>
              </a:extLst>
            </p:cNvPr>
            <p:cNvSpPr>
              <a:spLocks noChangeShapeType="1"/>
            </p:cNvSpPr>
            <p:nvPr/>
          </p:nvSpPr>
          <p:spPr bwMode="auto">
            <a:xfrm>
              <a:off x="-2052638" y="391160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7" name="Graphic 6">
            <a:extLst>
              <a:ext uri="{FF2B5EF4-FFF2-40B4-BE49-F238E27FC236}">
                <a16:creationId xmlns:a16="http://schemas.microsoft.com/office/drawing/2014/main" id="{0212B149-73A5-47BB-87A9-914E345C5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0856" y="4436370"/>
            <a:ext cx="463953" cy="386627"/>
          </a:xfrm>
          <a:prstGeom prst="rect">
            <a:avLst/>
          </a:prstGeom>
        </p:spPr>
      </p:pic>
      <p:sp>
        <p:nvSpPr>
          <p:cNvPr id="319" name="Text Placeholder 21">
            <a:extLst>
              <a:ext uri="{FF2B5EF4-FFF2-40B4-BE49-F238E27FC236}">
                <a16:creationId xmlns:a16="http://schemas.microsoft.com/office/drawing/2014/main" id="{309C2EC9-DDDB-47FC-98A7-BA9E960C9F7E}"/>
              </a:ext>
            </a:extLst>
          </p:cNvPr>
          <p:cNvSpPr txBox="1">
            <a:spLocks/>
          </p:cNvSpPr>
          <p:nvPr/>
        </p:nvSpPr>
        <p:spPr>
          <a:xfrm>
            <a:off x="452944" y="5288308"/>
            <a:ext cx="2271851" cy="629099"/>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Use familiar tools: Visual Studio + Team Services for .NET or Jenkins + Yeomen for Java</a:t>
            </a:r>
          </a:p>
        </p:txBody>
      </p:sp>
      <p:pic>
        <p:nvPicPr>
          <p:cNvPr id="320" name="Picture 319">
            <a:extLst>
              <a:ext uri="{FF2B5EF4-FFF2-40B4-BE49-F238E27FC236}">
                <a16:creationId xmlns:a16="http://schemas.microsoft.com/office/drawing/2014/main" id="{E6D56A42-17CC-48D8-9D73-8B6A81A9D63B}"/>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11705701" y="5704604"/>
            <a:ext cx="352683" cy="352683"/>
          </a:xfrm>
          <a:prstGeom prst="rect">
            <a:avLst/>
          </a:prstGeom>
        </p:spPr>
      </p:pic>
      <p:pic>
        <p:nvPicPr>
          <p:cNvPr id="321" name="Picture 320">
            <a:extLst>
              <a:ext uri="{FF2B5EF4-FFF2-40B4-BE49-F238E27FC236}">
                <a16:creationId xmlns:a16="http://schemas.microsoft.com/office/drawing/2014/main" id="{BCC1489B-6038-4D68-BAE6-8B129EF4E42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724328" y="5253796"/>
            <a:ext cx="347769" cy="347769"/>
          </a:xfrm>
          <a:prstGeom prst="rect">
            <a:avLst/>
          </a:prstGeom>
        </p:spPr>
      </p:pic>
    </p:spTree>
    <p:extLst>
      <p:ext uri="{BB962C8B-B14F-4D97-AF65-F5344CB8AC3E}">
        <p14:creationId xmlns:p14="http://schemas.microsoft.com/office/powerpoint/2010/main" val="202940451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813"/>
            <a:ext cx="11651870" cy="2166747"/>
          </a:xfrm>
        </p:spPr>
        <p:txBody>
          <a:bodyPr/>
          <a:lstStyle/>
          <a:p>
            <a:r>
              <a:rPr lang="en-US" sz="3200" dirty="0"/>
              <a:t>Use the v4 Bot framework template in Visual Studio to create an echo bot</a:t>
            </a:r>
          </a:p>
          <a:p>
            <a:r>
              <a:rPr lang="en-US" sz="3200" dirty="0"/>
              <a:t>Containerize it </a:t>
            </a:r>
          </a:p>
          <a:p>
            <a:r>
              <a:rPr lang="en-US" sz="3200" dirty="0"/>
              <a:t>Deploy into a Service Fabric Cluster </a:t>
            </a:r>
          </a:p>
        </p:txBody>
      </p:sp>
      <p:sp>
        <p:nvSpPr>
          <p:cNvPr id="3" name="Title 2"/>
          <p:cNvSpPr>
            <a:spLocks noGrp="1"/>
          </p:cNvSpPr>
          <p:nvPr>
            <p:ph type="title"/>
          </p:nvPr>
        </p:nvSpPr>
        <p:spPr>
          <a:xfrm>
            <a:off x="220141" y="362435"/>
            <a:ext cx="10801919" cy="677108"/>
          </a:xfrm>
        </p:spPr>
        <p:txBody>
          <a:bodyPr/>
          <a:lstStyle/>
          <a:p>
            <a:r>
              <a:rPr lang="en-US" sz="4400" dirty="0"/>
              <a:t>Scenario 3: Build a Bot</a:t>
            </a:r>
          </a:p>
        </p:txBody>
      </p:sp>
    </p:spTree>
    <p:extLst>
      <p:ext uri="{BB962C8B-B14F-4D97-AF65-F5344CB8AC3E}">
        <p14:creationId xmlns:p14="http://schemas.microsoft.com/office/powerpoint/2010/main" val="30048690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9381-92E5-43C3-AE41-7CCDB27061AC}"/>
              </a:ext>
            </a:extLst>
          </p:cNvPr>
          <p:cNvSpPr>
            <a:spLocks noGrp="1"/>
          </p:cNvSpPr>
          <p:nvPr>
            <p:ph type="title"/>
          </p:nvPr>
        </p:nvSpPr>
        <p:spPr/>
        <p:txBody>
          <a:bodyPr/>
          <a:lstStyle/>
          <a:p>
            <a:r>
              <a:rPr lang="en-US" dirty="0"/>
              <a:t>DevOps in the Cloud </a:t>
            </a:r>
          </a:p>
        </p:txBody>
      </p:sp>
      <p:sp>
        <p:nvSpPr>
          <p:cNvPr id="3" name="Text Placeholder 2">
            <a:extLst>
              <a:ext uri="{FF2B5EF4-FFF2-40B4-BE49-F238E27FC236}">
                <a16:creationId xmlns:a16="http://schemas.microsoft.com/office/drawing/2014/main" id="{1DE2011A-5DF5-4DF8-8B00-7B91888DE541}"/>
              </a:ext>
            </a:extLst>
          </p:cNvPr>
          <p:cNvSpPr>
            <a:spLocks noGrp="1"/>
          </p:cNvSpPr>
          <p:nvPr>
            <p:ph type="body" sz="quarter" idx="10"/>
          </p:nvPr>
        </p:nvSpPr>
        <p:spPr>
          <a:xfrm>
            <a:off x="508629" y="1102988"/>
            <a:ext cx="11295444" cy="5355312"/>
          </a:xfrm>
        </p:spPr>
        <p:txBody>
          <a:bodyPr/>
          <a:lstStyle/>
          <a:p>
            <a:pPr marL="0" indent="0">
              <a:buNone/>
            </a:pPr>
            <a:r>
              <a:rPr lang="en-US" sz="2000" b="1" dirty="0"/>
              <a:t>Prerequisites</a:t>
            </a:r>
            <a:endParaRPr lang="en-US" sz="1400" b="1" dirty="0"/>
          </a:p>
          <a:p>
            <a:r>
              <a:rPr lang="en-US" sz="1400" dirty="0"/>
              <a:t>Azure CLI</a:t>
            </a:r>
          </a:p>
          <a:p>
            <a:r>
              <a:rPr lang="en-US" sz="1400" dirty="0"/>
              <a:t>To create your service fabric cluster in Azure</a:t>
            </a:r>
          </a:p>
          <a:p>
            <a:pPr marL="0" indent="0">
              <a:buNone/>
            </a:pPr>
            <a:r>
              <a:rPr lang="en-US" sz="1400" b="1" dirty="0"/>
              <a:t>VSTS Release and Build</a:t>
            </a:r>
          </a:p>
          <a:p>
            <a:r>
              <a:rPr lang="en-US" sz="1400" dirty="0"/>
              <a:t>Create a new VSTS project to manage build and release pipelines</a:t>
            </a:r>
          </a:p>
          <a:p>
            <a:pPr marL="0" indent="0">
              <a:buNone/>
            </a:pPr>
            <a:r>
              <a:rPr lang="en-US" sz="2000" b="1" dirty="0"/>
              <a:t>Challenge - Deploy to Azure </a:t>
            </a:r>
          </a:p>
          <a:p>
            <a:pPr marL="0" indent="0">
              <a:buNone/>
            </a:pPr>
            <a:r>
              <a:rPr lang="en-US" sz="1400" b="1" dirty="0"/>
              <a:t>Description</a:t>
            </a:r>
          </a:p>
          <a:p>
            <a:r>
              <a:rPr lang="en-US" sz="1400" dirty="0"/>
              <a:t>Provision a Service Fabric cluster in Azure. Pick an operating system that matches your development environment</a:t>
            </a:r>
          </a:p>
          <a:p>
            <a:r>
              <a:rPr lang="en-US" sz="1400" dirty="0"/>
              <a:t>Deploy the application running 3 instances of the </a:t>
            </a:r>
            <a:r>
              <a:rPr lang="en-US" sz="1400" dirty="0" err="1"/>
              <a:t>xtoph</a:t>
            </a:r>
            <a:r>
              <a:rPr lang="en-US" sz="1400" dirty="0"/>
              <a:t>/nginx:v2 container using the </a:t>
            </a:r>
            <a:r>
              <a:rPr lang="en-US" sz="1400" dirty="0" err="1"/>
              <a:t>sfctl</a:t>
            </a:r>
            <a:r>
              <a:rPr lang="en-US" sz="1400" dirty="0"/>
              <a:t> CLI</a:t>
            </a:r>
          </a:p>
          <a:p>
            <a:pPr marL="0" indent="0">
              <a:buNone/>
            </a:pPr>
            <a:r>
              <a:rPr lang="en-US" sz="1400" b="1" dirty="0"/>
              <a:t>Success Criteria</a:t>
            </a:r>
          </a:p>
          <a:p>
            <a:r>
              <a:rPr lang="en-US" sz="1400" dirty="0"/>
              <a:t>Service Fabric explorer in the browser from an Azure URL</a:t>
            </a:r>
          </a:p>
          <a:p>
            <a:pPr marL="0" indent="0">
              <a:buNone/>
            </a:pPr>
            <a:endParaRPr lang="en-US" sz="1400" dirty="0"/>
          </a:p>
          <a:p>
            <a:pPr marL="0" indent="0">
              <a:buNone/>
            </a:pPr>
            <a:r>
              <a:rPr lang="en-US" sz="2000" b="1" dirty="0"/>
              <a:t>Challenge </a:t>
            </a:r>
            <a:r>
              <a:rPr lang="en-US" sz="2000" dirty="0"/>
              <a:t>- Deploy using a VSTS Release</a:t>
            </a:r>
          </a:p>
          <a:p>
            <a:r>
              <a:rPr lang="en-US" sz="1400" dirty="0"/>
              <a:t>Production applications rarely deployed from the CLI. Production uses CI/CD pipelines. Let's build a VSTS build/release pipeline to deploy the application into the cluster. In a real production environment, we'd build the container images, but for this challenge, we'll keep things simple and only deploy existing images.</a:t>
            </a:r>
          </a:p>
          <a:p>
            <a:pPr marL="0" indent="0">
              <a:buNone/>
            </a:pPr>
            <a:r>
              <a:rPr lang="en-US" sz="1400" b="1" dirty="0"/>
              <a:t>Success Criteria</a:t>
            </a:r>
          </a:p>
          <a:p>
            <a:r>
              <a:rPr lang="en-US" sz="1400" dirty="0"/>
              <a:t>Service Fabric Explorer shows 2 deployed applications, with 3 replicas each</a:t>
            </a:r>
          </a:p>
          <a:p>
            <a:r>
              <a:rPr lang="en-US" sz="1400" dirty="0"/>
              <a:t>CI/CD Application Name includes the VSTS build number</a:t>
            </a:r>
          </a:p>
          <a:p>
            <a:r>
              <a:rPr lang="en-US" sz="1400" dirty="0"/>
              <a:t>Application is accessible via Azure URL</a:t>
            </a:r>
          </a:p>
        </p:txBody>
      </p:sp>
    </p:spTree>
    <p:extLst>
      <p:ext uri="{BB962C8B-B14F-4D97-AF65-F5344CB8AC3E}">
        <p14:creationId xmlns:p14="http://schemas.microsoft.com/office/powerpoint/2010/main" val="3131373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A22E-A4FA-4458-8C7E-8638194168C1}"/>
              </a:ext>
            </a:extLst>
          </p:cNvPr>
          <p:cNvSpPr>
            <a:spLocks noGrp="1"/>
          </p:cNvSpPr>
          <p:nvPr>
            <p:ph type="title"/>
          </p:nvPr>
        </p:nvSpPr>
        <p:spPr/>
        <p:txBody>
          <a:bodyPr/>
          <a:lstStyle/>
          <a:p>
            <a:r>
              <a:rPr lang="en-US" dirty="0"/>
              <a:t>Setting up Local Development </a:t>
            </a:r>
          </a:p>
        </p:txBody>
      </p:sp>
      <p:sp>
        <p:nvSpPr>
          <p:cNvPr id="3" name="Text Placeholder 2">
            <a:extLst>
              <a:ext uri="{FF2B5EF4-FFF2-40B4-BE49-F238E27FC236}">
                <a16:creationId xmlns:a16="http://schemas.microsoft.com/office/drawing/2014/main" id="{8E561EE0-BC84-44F1-9A55-74A0E81C5123}"/>
              </a:ext>
            </a:extLst>
          </p:cNvPr>
          <p:cNvSpPr>
            <a:spLocks noGrp="1"/>
          </p:cNvSpPr>
          <p:nvPr>
            <p:ph type="body" sz="quarter" idx="10"/>
          </p:nvPr>
        </p:nvSpPr>
        <p:spPr>
          <a:xfrm>
            <a:off x="493516" y="1080318"/>
            <a:ext cx="11018520" cy="5400996"/>
          </a:xfrm>
        </p:spPr>
        <p:txBody>
          <a:bodyPr numCol="2"/>
          <a:lstStyle/>
          <a:p>
            <a:pPr marL="0" indent="0">
              <a:buNone/>
            </a:pPr>
            <a:r>
              <a:rPr lang="en-US" sz="1400" dirty="0"/>
              <a:t>One of the benefits is developing locally on your machine. On Windows, that allows for a great debugging experience allowing F5 debugging with Visual Studio and Eclipse for native applications.</a:t>
            </a:r>
          </a:p>
          <a:p>
            <a:pPr marL="0" indent="0">
              <a:buNone/>
            </a:pPr>
            <a:r>
              <a:rPr lang="en-US" sz="1400" dirty="0"/>
              <a:t>In these challenges you will:</a:t>
            </a:r>
          </a:p>
          <a:p>
            <a:r>
              <a:rPr lang="en-US" sz="1400" dirty="0"/>
              <a:t>set up a development environment on your local machine</a:t>
            </a:r>
          </a:p>
          <a:p>
            <a:r>
              <a:rPr lang="en-US" sz="1400" dirty="0"/>
              <a:t>deploy a containerized application into your cluster</a:t>
            </a:r>
          </a:p>
          <a:p>
            <a:r>
              <a:rPr lang="en-US" sz="1400" dirty="0"/>
              <a:t>experience the resilience of service fabric applications</a:t>
            </a:r>
          </a:p>
          <a:p>
            <a:pPr marL="0" indent="0">
              <a:buNone/>
            </a:pPr>
            <a:r>
              <a:rPr lang="en-US" sz="1400" b="1" dirty="0"/>
              <a:t>Challenge 1</a:t>
            </a:r>
          </a:p>
          <a:p>
            <a:r>
              <a:rPr lang="en-US" sz="1400" dirty="0"/>
              <a:t>Setup your local dev box, either on Windows, Mac or Linux.</a:t>
            </a:r>
          </a:p>
          <a:p>
            <a:pPr marL="0" indent="0">
              <a:buNone/>
            </a:pPr>
            <a:r>
              <a:rPr lang="en-US" sz="1400" b="1" dirty="0"/>
              <a:t>Success Criteria</a:t>
            </a:r>
          </a:p>
          <a:p>
            <a:r>
              <a:rPr lang="en-US" sz="1400" dirty="0" err="1"/>
              <a:t>sfctl</a:t>
            </a:r>
            <a:r>
              <a:rPr lang="en-US" sz="1400" dirty="0"/>
              <a:t> is connected to the cluster</a:t>
            </a:r>
          </a:p>
          <a:p>
            <a:r>
              <a:rPr lang="en-US" sz="1400" dirty="0"/>
              <a:t>Service Fabric explorer displays in the browser from http://localhost:19080/Explorer.</a:t>
            </a:r>
          </a:p>
          <a:p>
            <a:pPr marL="0" indent="0">
              <a:buNone/>
            </a:pPr>
            <a:r>
              <a:rPr lang="en-US" sz="1400" b="1" dirty="0"/>
              <a:t>Challenge 2 - Deploying an Application</a:t>
            </a:r>
          </a:p>
          <a:p>
            <a:r>
              <a:rPr lang="en-US" sz="1400" dirty="0"/>
              <a:t>Windows Deploy a containerized application running a single instance of the </a:t>
            </a:r>
            <a:r>
              <a:rPr lang="en-US" sz="1400" dirty="0" err="1"/>
              <a:t>xtoph</a:t>
            </a:r>
            <a:r>
              <a:rPr lang="en-US" sz="1400" dirty="0"/>
              <a:t>/webapp:1.0.0 container into your local environment. The </a:t>
            </a:r>
            <a:r>
              <a:rPr lang="en-US" sz="1400" dirty="0" err="1"/>
              <a:t>webapp</a:t>
            </a:r>
            <a:r>
              <a:rPr lang="en-US" sz="1400" dirty="0"/>
              <a:t> listens on port 5000. Make sure you configure Service Fabric to map the port.</a:t>
            </a:r>
          </a:p>
          <a:p>
            <a:r>
              <a:rPr lang="en-US" sz="1400" dirty="0"/>
              <a:t>Linux Deploy a containerized application running a single instance of the </a:t>
            </a:r>
            <a:r>
              <a:rPr lang="en-US" sz="1400" dirty="0" err="1"/>
              <a:t>xtoph</a:t>
            </a:r>
            <a:r>
              <a:rPr lang="en-US" sz="1400" dirty="0"/>
              <a:t>/nginx:v1 container into your local environment. Nginx listens on port 80. Make sure you configure Service Fabric to map the port.</a:t>
            </a:r>
          </a:p>
          <a:p>
            <a:pPr marL="0" indent="0">
              <a:buNone/>
            </a:pPr>
            <a:r>
              <a:rPr lang="en-US" sz="1400" b="1" dirty="0"/>
              <a:t>Success Criteria</a:t>
            </a:r>
          </a:p>
          <a:p>
            <a:r>
              <a:rPr lang="en-US" sz="1400" dirty="0"/>
              <a:t>The application shows deployed in Service Fabric explorer</a:t>
            </a:r>
          </a:p>
          <a:p>
            <a:r>
              <a:rPr lang="en-US" sz="1400" dirty="0"/>
              <a:t>Windows The MVC home page shows in your browser when accessed via the cluster DNS name</a:t>
            </a:r>
          </a:p>
          <a:p>
            <a:r>
              <a:rPr lang="en-US" sz="1400" dirty="0"/>
              <a:t>Linux The NGINX index page shows in your browser when accessed</a:t>
            </a:r>
          </a:p>
          <a:p>
            <a:r>
              <a:rPr lang="en-US" sz="1400" dirty="0"/>
              <a:t>Verify that it survives and "application crash" and update the application to the new version.</a:t>
            </a:r>
          </a:p>
          <a:p>
            <a:pPr marL="0" indent="0">
              <a:buNone/>
            </a:pPr>
            <a:r>
              <a:rPr lang="en-US" sz="1400" b="1" dirty="0"/>
              <a:t>Challenge 3 - No Downtime Changes</a:t>
            </a:r>
          </a:p>
          <a:p>
            <a:r>
              <a:rPr lang="en-US" sz="1400" dirty="0"/>
              <a:t>Using the </a:t>
            </a:r>
            <a:r>
              <a:rPr lang="en-US" sz="1400" dirty="0" err="1"/>
              <a:t>sfctl</a:t>
            </a:r>
            <a:r>
              <a:rPr lang="en-US" sz="1400" dirty="0"/>
              <a:t> CLI increase the number of instances of the </a:t>
            </a:r>
            <a:r>
              <a:rPr lang="en-US" sz="1400" dirty="0" err="1"/>
              <a:t>xtoph</a:t>
            </a:r>
            <a:r>
              <a:rPr lang="en-US" sz="1400" dirty="0"/>
              <a:t>/nginx:v1 container from 1 to 3. Then update the version from windows </a:t>
            </a:r>
            <a:r>
              <a:rPr lang="en-US" sz="1400" dirty="0" err="1"/>
              <a:t>xtoph</a:t>
            </a:r>
            <a:r>
              <a:rPr lang="en-US" sz="1400" dirty="0"/>
              <a:t>/webapp:1.0.0 to </a:t>
            </a:r>
            <a:r>
              <a:rPr lang="en-US" sz="1400" dirty="0" err="1"/>
              <a:t>xtoph</a:t>
            </a:r>
            <a:r>
              <a:rPr lang="en-US" sz="1400" dirty="0"/>
              <a:t>/webapps:2.0.0 Linux </a:t>
            </a:r>
            <a:r>
              <a:rPr lang="en-US" sz="1400" dirty="0" err="1"/>
              <a:t>xtoph</a:t>
            </a:r>
            <a:r>
              <a:rPr lang="en-US" sz="1400" dirty="0"/>
              <a:t>/nginx:v1 to </a:t>
            </a:r>
            <a:r>
              <a:rPr lang="en-US" sz="1400" dirty="0" err="1"/>
              <a:t>xtoph</a:t>
            </a:r>
            <a:r>
              <a:rPr lang="en-US" sz="1400" dirty="0"/>
              <a:t>/nginx:v2.</a:t>
            </a:r>
          </a:p>
          <a:p>
            <a:r>
              <a:rPr lang="en-US" sz="1400" dirty="0"/>
              <a:t>Watch the Service Fabric explorer during update and scale operations</a:t>
            </a:r>
          </a:p>
          <a:p>
            <a:pPr marL="0" indent="0">
              <a:buNone/>
            </a:pPr>
            <a:r>
              <a:rPr lang="en-US" sz="1400" b="1" dirty="0"/>
              <a:t>Success criteria</a:t>
            </a:r>
          </a:p>
          <a:p>
            <a:r>
              <a:rPr lang="en-US" sz="1400" dirty="0"/>
              <a:t>3 running instances of the Service displayed in Service Fabric explorer</a:t>
            </a:r>
          </a:p>
          <a:p>
            <a:r>
              <a:rPr lang="en-US" sz="1400" dirty="0"/>
              <a:t>Browser shows windows MVC Version 2 page or Linux </a:t>
            </a:r>
            <a:r>
              <a:rPr lang="en-US" sz="1400" dirty="0" err="1"/>
              <a:t>xtoph</a:t>
            </a:r>
            <a:r>
              <a:rPr lang="en-US" sz="1400" dirty="0"/>
              <a:t>/nginx:v2 welcome page</a:t>
            </a:r>
          </a:p>
        </p:txBody>
      </p:sp>
    </p:spTree>
    <p:extLst>
      <p:ext uri="{BB962C8B-B14F-4D97-AF65-F5344CB8AC3E}">
        <p14:creationId xmlns:p14="http://schemas.microsoft.com/office/powerpoint/2010/main" val="5212756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14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a:extLst>
              <a:ext uri="{FF2B5EF4-FFF2-40B4-BE49-F238E27FC236}">
                <a16:creationId xmlns:a16="http://schemas.microsoft.com/office/drawing/2014/main" id="{3EC75FA6-B476-4364-B038-BACF033015C2}"/>
              </a:ext>
            </a:extLst>
          </p:cNvPr>
          <p:cNvGrpSpPr/>
          <p:nvPr/>
        </p:nvGrpSpPr>
        <p:grpSpPr>
          <a:xfrm>
            <a:off x="-221782" y="4494887"/>
            <a:ext cx="12896211" cy="2694796"/>
            <a:chOff x="-359166" y="3595461"/>
            <a:chExt cx="13154807" cy="2748832"/>
          </a:xfrm>
        </p:grpSpPr>
        <p:grpSp>
          <p:nvGrpSpPr>
            <p:cNvPr id="285" name="Group 284">
              <a:extLst>
                <a:ext uri="{FF2B5EF4-FFF2-40B4-BE49-F238E27FC236}">
                  <a16:creationId xmlns:a16="http://schemas.microsoft.com/office/drawing/2014/main" id="{AF40E183-2915-48E9-9209-C5A717B74CBB}"/>
                </a:ext>
              </a:extLst>
            </p:cNvPr>
            <p:cNvGrpSpPr/>
            <p:nvPr/>
          </p:nvGrpSpPr>
          <p:grpSpPr>
            <a:xfrm>
              <a:off x="-359166" y="4877425"/>
              <a:ext cx="13154807" cy="1466868"/>
              <a:chOff x="-359166" y="1894404"/>
              <a:chExt cx="13154807" cy="1466868"/>
            </a:xfrm>
          </p:grpSpPr>
          <p:grpSp>
            <p:nvGrpSpPr>
              <p:cNvPr id="444" name="Group 443">
                <a:extLst>
                  <a:ext uri="{FF2B5EF4-FFF2-40B4-BE49-F238E27FC236}">
                    <a16:creationId xmlns:a16="http://schemas.microsoft.com/office/drawing/2014/main" id="{5A6BEE8C-E6B5-41AC-910A-759F94EC2278}"/>
                  </a:ext>
                </a:extLst>
              </p:cNvPr>
              <p:cNvGrpSpPr/>
              <p:nvPr/>
            </p:nvGrpSpPr>
            <p:grpSpPr>
              <a:xfrm>
                <a:off x="166743" y="2868963"/>
                <a:ext cx="12106163" cy="492309"/>
                <a:chOff x="166743" y="3220231"/>
                <a:chExt cx="12106163" cy="492309"/>
              </a:xfrm>
              <a:noFill/>
            </p:grpSpPr>
            <p:sp>
              <p:nvSpPr>
                <p:cNvPr id="486" name="Hexagon 485">
                  <a:extLst>
                    <a:ext uri="{FF2B5EF4-FFF2-40B4-BE49-F238E27FC236}">
                      <a16:creationId xmlns:a16="http://schemas.microsoft.com/office/drawing/2014/main" id="{190DE43B-A32F-46E3-997B-C76CFFF1A45D}"/>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id="{E724C6AB-5B18-43B4-8248-9F50D4B2203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id="{86C1A9B1-689F-404E-945A-95A72CEF1C7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id="{A37375BA-B1B1-4F10-B065-4213A5A277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id="{B5A73FFE-F8F7-40AB-91E5-D8624387BD61}"/>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id="{8481CDB0-1F26-4B81-BF41-A4EFA9CE0D9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id="{4108BAFA-A272-47C9-A872-0BC262EA19C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a16="http://schemas.microsoft.com/office/drawing/2014/main" id="{23C20ED0-73D0-451D-B2E1-81F7884D837C}"/>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id="{E6128A83-C55A-4993-9E03-727669B11986}"/>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id="{89A62AC4-3C84-4BAC-A595-3563D103366B}"/>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a16="http://schemas.microsoft.com/office/drawing/2014/main" id="{A2E98174-EC68-4A3F-AE33-A6A969FF5411}"/>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id="{6E34C947-E1BC-4B66-9157-68AF588AECA6}"/>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5" name="Group 444">
                <a:extLst>
                  <a:ext uri="{FF2B5EF4-FFF2-40B4-BE49-F238E27FC236}">
                    <a16:creationId xmlns:a16="http://schemas.microsoft.com/office/drawing/2014/main" id="{D8744720-FCC7-4EAC-B5CA-3FE6A49F41EF}"/>
                  </a:ext>
                </a:extLst>
              </p:cNvPr>
              <p:cNvGrpSpPr/>
              <p:nvPr/>
            </p:nvGrpSpPr>
            <p:grpSpPr>
              <a:xfrm>
                <a:off x="-359166" y="1894404"/>
                <a:ext cx="12106163" cy="492309"/>
                <a:chOff x="-359166" y="1894404"/>
                <a:chExt cx="12106163" cy="492309"/>
              </a:xfrm>
            </p:grpSpPr>
            <p:sp>
              <p:nvSpPr>
                <p:cNvPr id="474" name="Hexagon 473">
                  <a:extLst>
                    <a:ext uri="{FF2B5EF4-FFF2-40B4-BE49-F238E27FC236}">
                      <a16:creationId xmlns:a16="http://schemas.microsoft.com/office/drawing/2014/main" id="{BDC5E273-85DA-42BC-86FD-B88CF1CFEC53}"/>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a16="http://schemas.microsoft.com/office/drawing/2014/main" id="{953680D2-5BA9-4C3C-952B-0AA43BCC9003}"/>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a16="http://schemas.microsoft.com/office/drawing/2014/main" id="{44698DB8-E13F-4573-B80F-6E6807CFDFBD}"/>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a16="http://schemas.microsoft.com/office/drawing/2014/main" id="{39876E6B-C75E-4708-AE59-A7F5B15504E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a16="http://schemas.microsoft.com/office/drawing/2014/main" id="{2B02293C-6CBA-47F6-8277-30E8ADFA3B66}"/>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a16="http://schemas.microsoft.com/office/drawing/2014/main" id="{DD2E3520-D635-4BC6-B6DD-32072B0BB5CA}"/>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a16="http://schemas.microsoft.com/office/drawing/2014/main" id="{F1EB39C5-42AA-405F-A717-F0DF0D09975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a16="http://schemas.microsoft.com/office/drawing/2014/main" id="{F973154C-9C9A-4715-BAB3-428C29D9607D}"/>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id="{6F01297C-3341-44F9-8FA5-8E33972A7B14}"/>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id="{F101E352-E45C-4E72-9CDC-F53E7D9241E3}"/>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a16="http://schemas.microsoft.com/office/drawing/2014/main" id="{0EF511F1-01E0-4E44-917E-838859E528B3}"/>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id="{18A8CD9B-2936-460A-83D5-30E7837EB92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6" name="Group 445">
                <a:extLst>
                  <a:ext uri="{FF2B5EF4-FFF2-40B4-BE49-F238E27FC236}">
                    <a16:creationId xmlns:a16="http://schemas.microsoft.com/office/drawing/2014/main" id="{C65B955F-C33F-41FA-A787-9E9875BD6FED}"/>
                  </a:ext>
                </a:extLst>
              </p:cNvPr>
              <p:cNvGrpSpPr/>
              <p:nvPr/>
            </p:nvGrpSpPr>
            <p:grpSpPr>
              <a:xfrm>
                <a:off x="166743" y="2231934"/>
                <a:ext cx="12106163" cy="492309"/>
                <a:chOff x="166743" y="2231934"/>
                <a:chExt cx="12106163" cy="492309"/>
              </a:xfrm>
            </p:grpSpPr>
            <p:sp>
              <p:nvSpPr>
                <p:cNvPr id="462" name="Hexagon 461">
                  <a:extLst>
                    <a:ext uri="{FF2B5EF4-FFF2-40B4-BE49-F238E27FC236}">
                      <a16:creationId xmlns:a16="http://schemas.microsoft.com/office/drawing/2014/main" id="{0B53F0ED-3B5C-48D3-8A6F-8294FF6E2598}"/>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a16="http://schemas.microsoft.com/office/drawing/2014/main" id="{D95EFF1A-5803-47BD-BDE0-3FE85061839F}"/>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a16="http://schemas.microsoft.com/office/drawing/2014/main" id="{B0D5E0AA-7DED-42A1-826C-6146A4D07606}"/>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a16="http://schemas.microsoft.com/office/drawing/2014/main" id="{0A0CBD90-CA49-4FBF-8791-0A93527346D0}"/>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a16="http://schemas.microsoft.com/office/drawing/2014/main" id="{9E039F88-33A4-4F68-AE75-F59B23233C39}"/>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a16="http://schemas.microsoft.com/office/drawing/2014/main" id="{15FB1CC8-592D-4176-9EEE-938DC8436B49}"/>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a16="http://schemas.microsoft.com/office/drawing/2014/main" id="{FBFA6746-0D36-4D6B-B0BB-B709E6CC4AD1}"/>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a16="http://schemas.microsoft.com/office/drawing/2014/main" id="{CDDB234F-6416-4316-84B4-A0C093062A3C}"/>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a16="http://schemas.microsoft.com/office/drawing/2014/main" id="{2EE543FF-56B3-4EE8-A99B-93F5D04D8E17}"/>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a16="http://schemas.microsoft.com/office/drawing/2014/main" id="{117DAC7B-CB43-427A-AE3D-65034056148E}"/>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Hexagon 471">
                  <a:extLst>
                    <a:ext uri="{FF2B5EF4-FFF2-40B4-BE49-F238E27FC236}">
                      <a16:creationId xmlns:a16="http://schemas.microsoft.com/office/drawing/2014/main" id="{CFEC4EA1-C082-45B0-8BDB-213FC9A85353}"/>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a16="http://schemas.microsoft.com/office/drawing/2014/main" id="{C12316F4-91E5-4EA3-83DC-8D1BB5382ED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7" name="Hexagon 446">
                <a:extLst>
                  <a:ext uri="{FF2B5EF4-FFF2-40B4-BE49-F238E27FC236}">
                    <a16:creationId xmlns:a16="http://schemas.microsoft.com/office/drawing/2014/main" id="{BD5836B9-FDB3-4FA8-9465-CB6871C87F0D}"/>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8" name="Group 447">
                <a:extLst>
                  <a:ext uri="{FF2B5EF4-FFF2-40B4-BE49-F238E27FC236}">
                    <a16:creationId xmlns:a16="http://schemas.microsoft.com/office/drawing/2014/main" id="{8A68EC9C-0CCA-4F16-9A9C-38F13444993D}"/>
                  </a:ext>
                </a:extLst>
              </p:cNvPr>
              <p:cNvGrpSpPr/>
              <p:nvPr/>
            </p:nvGrpSpPr>
            <p:grpSpPr>
              <a:xfrm>
                <a:off x="-359166" y="2546046"/>
                <a:ext cx="12106163" cy="492309"/>
                <a:chOff x="-359166" y="2546046"/>
                <a:chExt cx="12106163" cy="492309"/>
              </a:xfrm>
            </p:grpSpPr>
            <p:sp>
              <p:nvSpPr>
                <p:cNvPr id="450" name="Hexagon 449">
                  <a:extLst>
                    <a:ext uri="{FF2B5EF4-FFF2-40B4-BE49-F238E27FC236}">
                      <a16:creationId xmlns:a16="http://schemas.microsoft.com/office/drawing/2014/main" id="{300CE270-0552-4335-B6DA-D7A5E5E5048B}"/>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id="{946A60AE-09F7-4589-9E9A-9E2B3A9A73C9}"/>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id="{1C0AAE96-E2E4-4DEF-AC2C-C0974AE25D7E}"/>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id="{19A00999-AA59-40C9-8BCC-23430C4816BE}"/>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a16="http://schemas.microsoft.com/office/drawing/2014/main" id="{1EB2118A-137E-4615-90B7-95AFA0900AB1}"/>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Hexagon 454">
                  <a:extLst>
                    <a:ext uri="{FF2B5EF4-FFF2-40B4-BE49-F238E27FC236}">
                      <a16:creationId xmlns:a16="http://schemas.microsoft.com/office/drawing/2014/main" id="{7B41C2D1-0D09-4162-A0B1-5227CDAAD66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a16="http://schemas.microsoft.com/office/drawing/2014/main" id="{273A8A05-98FF-4016-980C-19A8BDB4FF7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a16="http://schemas.microsoft.com/office/drawing/2014/main" id="{03BB1EE9-207E-49A7-A5B4-B2C9343CC0E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a16="http://schemas.microsoft.com/office/drawing/2014/main" id="{DB0B5F6E-7A37-4D38-BAA5-CD5458D859DD}"/>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a16="http://schemas.microsoft.com/office/drawing/2014/main" id="{0D9E55DB-0A0B-4BE7-97A8-7791388824F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Hexagon 459">
                  <a:extLst>
                    <a:ext uri="{FF2B5EF4-FFF2-40B4-BE49-F238E27FC236}">
                      <a16:creationId xmlns:a16="http://schemas.microsoft.com/office/drawing/2014/main" id="{AE756C3D-A387-480A-979C-0DBAD4452271}"/>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id="{75EFF275-006E-48EA-B119-B9ED0F6971A7}"/>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9" name="Hexagon 448">
                <a:extLst>
                  <a:ext uri="{FF2B5EF4-FFF2-40B4-BE49-F238E27FC236}">
                    <a16:creationId xmlns:a16="http://schemas.microsoft.com/office/drawing/2014/main" id="{63BFD11A-B897-4CE1-9492-2CE2BA97FD80}"/>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6CEC5C0B-C25C-45D3-B1B2-F68D71EBE3A5}"/>
                </a:ext>
              </a:extLst>
            </p:cNvPr>
            <p:cNvGrpSpPr/>
            <p:nvPr/>
          </p:nvGrpSpPr>
          <p:grpSpPr>
            <a:xfrm>
              <a:off x="-359166" y="3595461"/>
              <a:ext cx="13154807" cy="1466868"/>
              <a:chOff x="-359166" y="1894404"/>
              <a:chExt cx="13154807" cy="1466868"/>
            </a:xfrm>
          </p:grpSpPr>
          <p:grpSp>
            <p:nvGrpSpPr>
              <p:cNvPr id="287" name="Group 286">
                <a:extLst>
                  <a:ext uri="{FF2B5EF4-FFF2-40B4-BE49-F238E27FC236}">
                    <a16:creationId xmlns:a16="http://schemas.microsoft.com/office/drawing/2014/main" id="{3BB83318-A384-4886-BD28-18714E1B7AE0}"/>
                  </a:ext>
                </a:extLst>
              </p:cNvPr>
              <p:cNvGrpSpPr/>
              <p:nvPr/>
            </p:nvGrpSpPr>
            <p:grpSpPr>
              <a:xfrm>
                <a:off x="166743" y="2868963"/>
                <a:ext cx="12106163" cy="492309"/>
                <a:chOff x="166743" y="3220231"/>
                <a:chExt cx="12106163" cy="492309"/>
              </a:xfrm>
              <a:noFill/>
            </p:grpSpPr>
            <p:sp>
              <p:nvSpPr>
                <p:cNvPr id="432" name="Hexagon 431">
                  <a:extLst>
                    <a:ext uri="{FF2B5EF4-FFF2-40B4-BE49-F238E27FC236}">
                      <a16:creationId xmlns:a16="http://schemas.microsoft.com/office/drawing/2014/main" id="{3E3328A1-22C1-40C6-ADB3-C185A9CC389F}"/>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a16="http://schemas.microsoft.com/office/drawing/2014/main" id="{1E472E9E-5A6C-4A8F-8648-B815B0F4631B}"/>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a16="http://schemas.microsoft.com/office/drawing/2014/main" id="{3E15BCA9-AA1C-4756-9490-AB3C3C4A5AFE}"/>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a16="http://schemas.microsoft.com/office/drawing/2014/main" id="{E9A1BBAC-3B29-4D8D-8047-C46B959C5C22}"/>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a16="http://schemas.microsoft.com/office/drawing/2014/main" id="{F46C5314-84FB-4A07-A891-357AC25980F2}"/>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a16="http://schemas.microsoft.com/office/drawing/2014/main" id="{B6095386-0035-4ED4-AE98-3181ECF6693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Hexagon 437">
                  <a:extLst>
                    <a:ext uri="{FF2B5EF4-FFF2-40B4-BE49-F238E27FC236}">
                      <a16:creationId xmlns:a16="http://schemas.microsoft.com/office/drawing/2014/main" id="{75CD6946-82BA-47F2-8F09-18F119242BC9}"/>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id="{AF7379E0-966D-44AA-9FFE-D200D1604CF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id="{306F708C-3878-4DEB-A819-937E0AFD35E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A25FCA43-61CB-452F-A67B-C265143D8330}"/>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a16="http://schemas.microsoft.com/office/drawing/2014/main" id="{BA618EC2-6321-48E9-A120-A33D53BBAE1F}"/>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id="{0880307E-D0AB-4365-95DA-91527F327783}"/>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7EEBDC12-9287-41A1-BC3F-8B7FFEF1F36A}"/>
                  </a:ext>
                </a:extLst>
              </p:cNvPr>
              <p:cNvGrpSpPr/>
              <p:nvPr/>
            </p:nvGrpSpPr>
            <p:grpSpPr>
              <a:xfrm>
                <a:off x="689478" y="1894404"/>
                <a:ext cx="11057519" cy="492309"/>
                <a:chOff x="689478" y="1894404"/>
                <a:chExt cx="11057519" cy="492309"/>
              </a:xfrm>
            </p:grpSpPr>
            <p:sp>
              <p:nvSpPr>
                <p:cNvPr id="361" name="Hexagon 360">
                  <a:extLst>
                    <a:ext uri="{FF2B5EF4-FFF2-40B4-BE49-F238E27FC236}">
                      <a16:creationId xmlns:a16="http://schemas.microsoft.com/office/drawing/2014/main" id="{27DAE883-D239-4463-8A2D-904B0E718381}"/>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a16="http://schemas.microsoft.com/office/drawing/2014/main" id="{47A7AFC2-EC5C-417B-828B-91E5F6C2813E}"/>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id="{232B23B1-528A-4A94-8947-333BD4F6AD2E}"/>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id="{3DEC1FB2-AE7D-419A-AADC-5B5746AF3947}"/>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A65BD014-62F1-46D8-AD2B-2A359D07D035}"/>
                  </a:ext>
                </a:extLst>
              </p:cNvPr>
              <p:cNvGrpSpPr/>
              <p:nvPr/>
            </p:nvGrpSpPr>
            <p:grpSpPr>
              <a:xfrm>
                <a:off x="166743" y="2231934"/>
                <a:ext cx="12106163" cy="492309"/>
                <a:chOff x="166743" y="2231934"/>
                <a:chExt cx="12106163" cy="492309"/>
              </a:xfrm>
            </p:grpSpPr>
            <p:sp>
              <p:nvSpPr>
                <p:cNvPr id="345" name="Hexagon 344">
                  <a:extLst>
                    <a:ext uri="{FF2B5EF4-FFF2-40B4-BE49-F238E27FC236}">
                      <a16:creationId xmlns:a16="http://schemas.microsoft.com/office/drawing/2014/main" id="{5987AD2A-9A1B-4E82-B21C-80A3A2983FFD}"/>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Hexagon 345">
                  <a:extLst>
                    <a:ext uri="{FF2B5EF4-FFF2-40B4-BE49-F238E27FC236}">
                      <a16:creationId xmlns:a16="http://schemas.microsoft.com/office/drawing/2014/main" id="{2ADD8E4E-AB53-4596-9727-D39B54CF5747}"/>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Hexagon 350">
                  <a:extLst>
                    <a:ext uri="{FF2B5EF4-FFF2-40B4-BE49-F238E27FC236}">
                      <a16:creationId xmlns:a16="http://schemas.microsoft.com/office/drawing/2014/main" id="{0FC37B3B-B06E-4873-9296-1B3B58750A53}"/>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Hexagon 352">
                  <a:extLst>
                    <a:ext uri="{FF2B5EF4-FFF2-40B4-BE49-F238E27FC236}">
                      <a16:creationId xmlns:a16="http://schemas.microsoft.com/office/drawing/2014/main" id="{1E723B63-2E1A-46B3-AF01-D540569C4466}"/>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Hexagon 353">
                  <a:extLst>
                    <a:ext uri="{FF2B5EF4-FFF2-40B4-BE49-F238E27FC236}">
                      <a16:creationId xmlns:a16="http://schemas.microsoft.com/office/drawing/2014/main" id="{876F5A24-4D5E-48B4-9B3E-630EBAB5BECD}"/>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a16="http://schemas.microsoft.com/office/drawing/2014/main" id="{DD9E3E1C-3F55-4286-AE44-D6BA967B573E}"/>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a16="http://schemas.microsoft.com/office/drawing/2014/main" id="{7E9E2474-FFA1-43CE-84C3-309745D138C7}"/>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Hexagon 357">
                  <a:extLst>
                    <a:ext uri="{FF2B5EF4-FFF2-40B4-BE49-F238E27FC236}">
                      <a16:creationId xmlns:a16="http://schemas.microsoft.com/office/drawing/2014/main" id="{48D9E492-A9CB-44F3-86FE-E680CD3FD03D}"/>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a16="http://schemas.microsoft.com/office/drawing/2014/main" id="{072F858E-2D14-492C-91A7-6723B627A9C1}"/>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a:extLst>
                  <a:ext uri="{FF2B5EF4-FFF2-40B4-BE49-F238E27FC236}">
                    <a16:creationId xmlns:a16="http://schemas.microsoft.com/office/drawing/2014/main" id="{D35B0C1B-7EEA-4C26-89E4-E840F514A046}"/>
                  </a:ext>
                </a:extLst>
              </p:cNvPr>
              <p:cNvGrpSpPr/>
              <p:nvPr/>
            </p:nvGrpSpPr>
            <p:grpSpPr>
              <a:xfrm>
                <a:off x="-359166" y="2546046"/>
                <a:ext cx="12106163" cy="492309"/>
                <a:chOff x="-359166" y="2546046"/>
                <a:chExt cx="12106163" cy="492309"/>
              </a:xfrm>
            </p:grpSpPr>
            <p:sp>
              <p:nvSpPr>
                <p:cNvPr id="301" name="Hexagon 300">
                  <a:extLst>
                    <a:ext uri="{FF2B5EF4-FFF2-40B4-BE49-F238E27FC236}">
                      <a16:creationId xmlns:a16="http://schemas.microsoft.com/office/drawing/2014/main" id="{D31A06FA-C3F9-4E69-82D1-0EA7A2189634}"/>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Hexagon 301">
                  <a:extLst>
                    <a:ext uri="{FF2B5EF4-FFF2-40B4-BE49-F238E27FC236}">
                      <a16:creationId xmlns:a16="http://schemas.microsoft.com/office/drawing/2014/main" id="{0BA6E2A0-6364-4999-AB29-8AD6900DC201}"/>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a16="http://schemas.microsoft.com/office/drawing/2014/main" id="{F5171D4D-D0AD-4E6C-B064-C9BCE710046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a16="http://schemas.microsoft.com/office/drawing/2014/main" id="{7D2AD820-6DD6-4ADC-B2DA-8596DD19D19B}"/>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Hexagon 313">
                  <a:extLst>
                    <a:ext uri="{FF2B5EF4-FFF2-40B4-BE49-F238E27FC236}">
                      <a16:creationId xmlns:a16="http://schemas.microsoft.com/office/drawing/2014/main" id="{F798EFE0-A628-43FD-8EB3-4CB5EA720E8F}"/>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Hexagon 314">
                  <a:extLst>
                    <a:ext uri="{FF2B5EF4-FFF2-40B4-BE49-F238E27FC236}">
                      <a16:creationId xmlns:a16="http://schemas.microsoft.com/office/drawing/2014/main" id="{B2CFD5E8-08B2-4D6B-B759-CDA0CCBDA68B}"/>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a16="http://schemas.microsoft.com/office/drawing/2014/main" id="{2B81168F-20C5-49C5-A71C-F91A31B326C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a16="http://schemas.microsoft.com/office/drawing/2014/main" id="{9D2FA4F0-A373-4E2A-B109-47ABA6AAE3E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a16="http://schemas.microsoft.com/office/drawing/2014/main" id="{0394D79E-09DE-4276-8029-0B0DA182F4D6}"/>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Hexagon 333">
                  <a:extLst>
                    <a:ext uri="{FF2B5EF4-FFF2-40B4-BE49-F238E27FC236}">
                      <a16:creationId xmlns:a16="http://schemas.microsoft.com/office/drawing/2014/main" id="{3C22C5EF-2E1F-4D62-82D7-CCD78193E8A3}"/>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a16="http://schemas.microsoft.com/office/drawing/2014/main" id="{7D393113-80E2-41DE-A657-D0A31D9F7B6D}"/>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0" name="Hexagon 299">
                <a:extLst>
                  <a:ext uri="{FF2B5EF4-FFF2-40B4-BE49-F238E27FC236}">
                    <a16:creationId xmlns:a16="http://schemas.microsoft.com/office/drawing/2014/main" id="{BC7EBD35-0DA3-4B5E-8515-2C25A861B3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68928" y="266415"/>
            <a:ext cx="11655840" cy="899537"/>
          </a:xfrm>
        </p:spPr>
        <p:txBody>
          <a:bodyPr/>
          <a:lstStyle/>
          <a:p>
            <a:r>
              <a:rPr lang="en-US" dirty="0">
                <a:solidFill>
                  <a:schemeClr val="tx1"/>
                </a:solidFill>
                <a:cs typeface="Segoe UI Semibold" panose="020B0702040204020203" pitchFamily="34" charset="0"/>
              </a:rPr>
              <a:t>Operate: on any cloud at any scale </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48"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12102" y="2002429"/>
            <a:ext cx="11367796" cy="1323361"/>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a:t>
                </a:r>
              </a:p>
              <a:p>
                <a:pPr lvl="0" algn="ctr">
                  <a:lnSpc>
                    <a:spcPct val="100000"/>
                  </a:lnSpc>
                  <a:defRPr/>
                </a:pPr>
                <a:r>
                  <a:rPr lang="en-US" sz="1372" dirty="0"/>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a:t>
                </a:r>
              </a:p>
              <a:p>
                <a:pPr lvl="0" algn="ctr">
                  <a:lnSpc>
                    <a:spcPct val="100000"/>
                  </a:lnSpc>
                  <a:defRPr/>
                </a:pPr>
                <a:r>
                  <a:rPr lang="en-US" sz="1372" dirty="0"/>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15636" y="3947062"/>
            <a:ext cx="11360728" cy="217960"/>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87880" bIns="43940" numCol="1" spcCol="0" rtlCol="0" fromWordArt="0" anchor="ctr" anchorCtr="0" forceAA="0" compatLnSpc="1">
            <a:prstTxWarp prst="textNoShape">
              <a:avLst/>
            </a:prstTxWarp>
            <a:noAutofit/>
          </a:bodyPr>
          <a:lstStyle/>
          <a:p>
            <a:pPr algn="ctr"/>
            <a:endParaRPr lang="en-US" sz="1730"/>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8144"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65189"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084725"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04261" y="2585169"/>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323797"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6943333"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562868" y="2585170"/>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182406"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0839398" y="2087061"/>
            <a:ext cx="345014" cy="337532"/>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285953" y="2069539"/>
            <a:ext cx="495615" cy="372575"/>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160370" y="2066606"/>
            <a:ext cx="421804" cy="422992"/>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881542" y="2029205"/>
            <a:ext cx="561720" cy="454534"/>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521326" y="2053002"/>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32507" y="2059800"/>
            <a:ext cx="459411" cy="45582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686143" y="2021465"/>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77">
            <a:extLst>
              <a:ext uri="{FF2B5EF4-FFF2-40B4-BE49-F238E27FC236}">
                <a16:creationId xmlns:a16="http://schemas.microsoft.com/office/drawing/2014/main" id="{B724F646-48AE-48BA-8E8B-6C09D10B37C6}"/>
              </a:ext>
            </a:extLst>
          </p:cNvPr>
          <p:cNvSpPr/>
          <p:nvPr/>
        </p:nvSpPr>
        <p:spPr bwMode="auto">
          <a:xfrm>
            <a:off x="23459" y="1717747"/>
            <a:ext cx="2402540"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sp>
        <p:nvSpPr>
          <p:cNvPr id="279" name="Rectangle 278">
            <a:extLst>
              <a:ext uri="{FF2B5EF4-FFF2-40B4-BE49-F238E27FC236}">
                <a16:creationId xmlns:a16="http://schemas.microsoft.com/office/drawing/2014/main" id="{6B89F195-155E-4EA3-B943-4CB9415A9270}"/>
              </a:ext>
            </a:extLst>
          </p:cNvPr>
          <p:cNvSpPr/>
          <p:nvPr/>
        </p:nvSpPr>
        <p:spPr bwMode="auto">
          <a:xfrm>
            <a:off x="2453918" y="1725445"/>
            <a:ext cx="4526787"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cxnSp>
        <p:nvCxnSpPr>
          <p:cNvPr id="281" name="Straight Connector 280">
            <a:extLst>
              <a:ext uri="{FF2B5EF4-FFF2-40B4-BE49-F238E27FC236}">
                <a16:creationId xmlns:a16="http://schemas.microsoft.com/office/drawing/2014/main" id="{0EFD6A07-48CA-41D9-BD36-C4B35D7DBB2D}"/>
              </a:ext>
            </a:extLst>
          </p:cNvPr>
          <p:cNvCxnSpPr>
            <a:cxnSpLocks/>
          </p:cNvCxnSpPr>
          <p:nvPr/>
        </p:nvCxnSpPr>
        <p:spPr>
          <a:xfrm>
            <a:off x="11011905" y="3370193"/>
            <a:ext cx="0" cy="57686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778B0DF-E2A9-4F4F-BC97-D7B8D1BFC186}"/>
              </a:ext>
            </a:extLst>
          </p:cNvPr>
          <p:cNvCxnSpPr>
            <a:cxnSpLocks/>
          </p:cNvCxnSpPr>
          <p:nvPr/>
        </p:nvCxnSpPr>
        <p:spPr>
          <a:xfrm>
            <a:off x="9392367" y="3370193"/>
            <a:ext cx="0" cy="57686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1005E9-5688-47FC-BB62-34AD6FFF5909}"/>
              </a:ext>
            </a:extLst>
          </p:cNvPr>
          <p:cNvCxnSpPr>
            <a:cxnSpLocks/>
          </p:cNvCxnSpPr>
          <p:nvPr/>
        </p:nvCxnSpPr>
        <p:spPr>
          <a:xfrm>
            <a:off x="7772831" y="3370193"/>
            <a:ext cx="0" cy="57686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3" name="Oval 19">
            <a:extLst>
              <a:ext uri="{FF2B5EF4-FFF2-40B4-BE49-F238E27FC236}">
                <a16:creationId xmlns:a16="http://schemas.microsoft.com/office/drawing/2014/main" id="{6B539E2F-47E1-498F-9A08-74F943F7DD23}"/>
              </a:ext>
            </a:extLst>
          </p:cNvPr>
          <p:cNvSpPr>
            <a:spLocks noChangeArrowheads="1"/>
          </p:cNvSpPr>
          <p:nvPr/>
        </p:nvSpPr>
        <p:spPr bwMode="auto">
          <a:xfrm>
            <a:off x="11084368" y="318794"/>
            <a:ext cx="780876" cy="780651"/>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nvGrpSpPr>
          <p:cNvPr id="304" name="Group 303">
            <a:extLst>
              <a:ext uri="{FF2B5EF4-FFF2-40B4-BE49-F238E27FC236}">
                <a16:creationId xmlns:a16="http://schemas.microsoft.com/office/drawing/2014/main" id="{2EC7594A-7349-449A-B754-97C8496C3407}"/>
              </a:ext>
            </a:extLst>
          </p:cNvPr>
          <p:cNvGrpSpPr/>
          <p:nvPr/>
        </p:nvGrpSpPr>
        <p:grpSpPr>
          <a:xfrm>
            <a:off x="11260059" y="484042"/>
            <a:ext cx="450245" cy="450153"/>
            <a:chOff x="5043488" y="2515910"/>
            <a:chExt cx="712788" cy="714375"/>
          </a:xfrm>
        </p:grpSpPr>
        <p:sp>
          <p:nvSpPr>
            <p:cNvPr id="305" name="Oval 51">
              <a:extLst>
                <a:ext uri="{FF2B5EF4-FFF2-40B4-BE49-F238E27FC236}">
                  <a16:creationId xmlns:a16="http://schemas.microsoft.com/office/drawing/2014/main" id="{6B5242E1-8F91-45DB-BD36-A9B128B912D0}"/>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9" name="Freeform 52">
              <a:extLst>
                <a:ext uri="{FF2B5EF4-FFF2-40B4-BE49-F238E27FC236}">
                  <a16:creationId xmlns:a16="http://schemas.microsoft.com/office/drawing/2014/main" id="{34885FC6-CBD3-4389-91ED-DB3731667158}"/>
                </a:ext>
              </a:extLst>
            </p:cNvPr>
            <p:cNvSpPr>
              <a:spLocks/>
            </p:cNvSpPr>
            <p:nvPr/>
          </p:nvSpPr>
          <p:spPr bwMode="auto">
            <a:xfrm>
              <a:off x="5043488"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10" name="Rectangle 209">
            <a:extLst>
              <a:ext uri="{FF2B5EF4-FFF2-40B4-BE49-F238E27FC236}">
                <a16:creationId xmlns:a16="http://schemas.microsoft.com/office/drawing/2014/main" id="{D0D06BC6-06BC-40CE-A56D-D356097141B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5146CBBB-4328-4005-8A2D-59014B602865}"/>
              </a:ext>
            </a:extLst>
          </p:cNvPr>
          <p:cNvSpPr/>
          <p:nvPr/>
        </p:nvSpPr>
        <p:spPr bwMode="auto">
          <a:xfrm>
            <a:off x="3520822" y="4303312"/>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03E2A6B4-4AA0-48F8-B839-43F31D66FCA3}"/>
              </a:ext>
            </a:extLst>
          </p:cNvPr>
          <p:cNvGrpSpPr/>
          <p:nvPr/>
        </p:nvGrpSpPr>
        <p:grpSpPr>
          <a:xfrm>
            <a:off x="9311137" y="5022508"/>
            <a:ext cx="2624545" cy="942760"/>
            <a:chOff x="9244928" y="5122723"/>
            <a:chExt cx="2677173" cy="961664"/>
          </a:xfrm>
        </p:grpSpPr>
        <p:sp>
          <p:nvSpPr>
            <p:cNvPr id="213" name="Text Placeholder 21">
              <a:extLst>
                <a:ext uri="{FF2B5EF4-FFF2-40B4-BE49-F238E27FC236}">
                  <a16:creationId xmlns:a16="http://schemas.microsoft.com/office/drawing/2014/main" id="{731BFA13-1353-4A4C-BC68-87FCFE1D3BB4}"/>
                </a:ext>
              </a:extLst>
            </p:cNvPr>
            <p:cNvSpPr txBox="1">
              <a:spLocks/>
            </p:cNvSpPr>
            <p:nvPr/>
          </p:nvSpPr>
          <p:spPr>
            <a:xfrm>
              <a:off x="9244928"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Automated Platform Upgrades</a:t>
              </a:r>
            </a:p>
          </p:txBody>
        </p:sp>
        <p:sp>
          <p:nvSpPr>
            <p:cNvPr id="214" name="Text Placeholder 21">
              <a:extLst>
                <a:ext uri="{FF2B5EF4-FFF2-40B4-BE49-F238E27FC236}">
                  <a16:creationId xmlns:a16="http://schemas.microsoft.com/office/drawing/2014/main" id="{42BFD36D-B750-4627-B9F5-3A8021E4D1D7}"/>
                </a:ext>
              </a:extLst>
            </p:cNvPr>
            <p:cNvSpPr txBox="1">
              <a:spLocks/>
            </p:cNvSpPr>
            <p:nvPr/>
          </p:nvSpPr>
          <p:spPr>
            <a:xfrm>
              <a:off x="9459023" y="5442673"/>
              <a:ext cx="2248982"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Service Fabric runtime and OS upgrades are automated for you or can choose to schedule them</a:t>
              </a:r>
            </a:p>
          </p:txBody>
        </p:sp>
      </p:grpSp>
      <p:grpSp>
        <p:nvGrpSpPr>
          <p:cNvPr id="277" name="Group 276">
            <a:extLst>
              <a:ext uri="{FF2B5EF4-FFF2-40B4-BE49-F238E27FC236}">
                <a16:creationId xmlns:a16="http://schemas.microsoft.com/office/drawing/2014/main" id="{6B7DDCF0-5BF5-45CC-BBF3-67C8967DDE67}"/>
              </a:ext>
            </a:extLst>
          </p:cNvPr>
          <p:cNvGrpSpPr/>
          <p:nvPr/>
        </p:nvGrpSpPr>
        <p:grpSpPr>
          <a:xfrm>
            <a:off x="2532663" y="5022506"/>
            <a:ext cx="2624545" cy="793238"/>
            <a:chOff x="2357835" y="5122723"/>
            <a:chExt cx="2677173" cy="809144"/>
          </a:xfrm>
        </p:grpSpPr>
        <p:sp>
          <p:nvSpPr>
            <p:cNvPr id="280" name="Text Placeholder 21">
              <a:extLst>
                <a:ext uri="{FF2B5EF4-FFF2-40B4-BE49-F238E27FC236}">
                  <a16:creationId xmlns:a16="http://schemas.microsoft.com/office/drawing/2014/main" id="{E24D39AD-8FD2-4368-BC2F-4571D8462065}"/>
                </a:ext>
              </a:extLst>
            </p:cNvPr>
            <p:cNvSpPr txBox="1">
              <a:spLocks/>
            </p:cNvSpPr>
            <p:nvPr/>
          </p:nvSpPr>
          <p:spPr>
            <a:xfrm>
              <a:off x="2357835"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Use controlled chaos</a:t>
              </a:r>
            </a:p>
          </p:txBody>
        </p:sp>
        <p:sp>
          <p:nvSpPr>
            <p:cNvPr id="291" name="Text Placeholder 21">
              <a:extLst>
                <a:ext uri="{FF2B5EF4-FFF2-40B4-BE49-F238E27FC236}">
                  <a16:creationId xmlns:a16="http://schemas.microsoft.com/office/drawing/2014/main" id="{301EEB86-760B-4F18-86EE-7390AF02E335}"/>
                </a:ext>
              </a:extLst>
            </p:cNvPr>
            <p:cNvSpPr txBox="1">
              <a:spLocks/>
            </p:cNvSpPr>
            <p:nvPr/>
          </p:nvSpPr>
          <p:spPr>
            <a:xfrm>
              <a:off x="2760780" y="5442673"/>
              <a:ext cx="1871283" cy="48919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Test graceful and ungraceful failure scenarios </a:t>
              </a:r>
            </a:p>
          </p:txBody>
        </p:sp>
      </p:grpSp>
      <p:grpSp>
        <p:nvGrpSpPr>
          <p:cNvPr id="292" name="Group 291">
            <a:extLst>
              <a:ext uri="{FF2B5EF4-FFF2-40B4-BE49-F238E27FC236}">
                <a16:creationId xmlns:a16="http://schemas.microsoft.com/office/drawing/2014/main" id="{B946D81C-663E-4E4C-939B-7FF0841F2C17}"/>
              </a:ext>
            </a:extLst>
          </p:cNvPr>
          <p:cNvGrpSpPr/>
          <p:nvPr/>
        </p:nvGrpSpPr>
        <p:grpSpPr>
          <a:xfrm>
            <a:off x="4792154" y="5022508"/>
            <a:ext cx="2624545" cy="942760"/>
            <a:chOff x="4683662" y="5122723"/>
            <a:chExt cx="2677173" cy="961664"/>
          </a:xfrm>
        </p:grpSpPr>
        <p:sp>
          <p:nvSpPr>
            <p:cNvPr id="293" name="Text Placeholder 21">
              <a:extLst>
                <a:ext uri="{FF2B5EF4-FFF2-40B4-BE49-F238E27FC236}">
                  <a16:creationId xmlns:a16="http://schemas.microsoft.com/office/drawing/2014/main" id="{F856CBAC-835C-443F-A6FC-ED0213398072}"/>
                </a:ext>
              </a:extLst>
            </p:cNvPr>
            <p:cNvSpPr txBox="1">
              <a:spLocks/>
            </p:cNvSpPr>
            <p:nvPr/>
          </p:nvSpPr>
          <p:spPr>
            <a:xfrm>
              <a:off x="4683662"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72" dirty="0">
                  <a:solidFill>
                    <a:srgbClr val="505050"/>
                  </a:solidFill>
                </a:rPr>
                <a:t>Recover gracefully</a:t>
              </a:r>
            </a:p>
          </p:txBody>
        </p:sp>
        <p:sp>
          <p:nvSpPr>
            <p:cNvPr id="294" name="Text Placeholder 21">
              <a:extLst>
                <a:ext uri="{FF2B5EF4-FFF2-40B4-BE49-F238E27FC236}">
                  <a16:creationId xmlns:a16="http://schemas.microsoft.com/office/drawing/2014/main" id="{8DC2BE05-BEB6-4A11-AD87-E50FC012220C}"/>
                </a:ext>
              </a:extLst>
            </p:cNvPr>
            <p:cNvSpPr txBox="1">
              <a:spLocks/>
            </p:cNvSpPr>
            <p:nvPr/>
          </p:nvSpPr>
          <p:spPr>
            <a:xfrm>
              <a:off x="4968882" y="5442673"/>
              <a:ext cx="2106733"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Recover from machine or service failure gracefully; replicate data automatically</a:t>
              </a:r>
            </a:p>
          </p:txBody>
        </p:sp>
      </p:grpSp>
      <p:sp>
        <p:nvSpPr>
          <p:cNvPr id="295" name="Oval 294">
            <a:extLst>
              <a:ext uri="{FF2B5EF4-FFF2-40B4-BE49-F238E27FC236}">
                <a16:creationId xmlns:a16="http://schemas.microsoft.com/office/drawing/2014/main" id="{56E5419B-033B-4A80-8818-44F3F033DDF8}"/>
              </a:ext>
            </a:extLst>
          </p:cNvPr>
          <p:cNvSpPr/>
          <p:nvPr/>
        </p:nvSpPr>
        <p:spPr bwMode="auto">
          <a:xfrm>
            <a:off x="5780312" y="42905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6" name="Group 295">
            <a:extLst>
              <a:ext uri="{FF2B5EF4-FFF2-40B4-BE49-F238E27FC236}">
                <a16:creationId xmlns:a16="http://schemas.microsoft.com/office/drawing/2014/main" id="{0F37BFC2-B407-4D9A-B441-3FB48BF18108}"/>
              </a:ext>
            </a:extLst>
          </p:cNvPr>
          <p:cNvGrpSpPr/>
          <p:nvPr/>
        </p:nvGrpSpPr>
        <p:grpSpPr>
          <a:xfrm>
            <a:off x="273173" y="5022508"/>
            <a:ext cx="2624545" cy="942760"/>
            <a:chOff x="25734" y="5122723"/>
            <a:chExt cx="2677173" cy="961664"/>
          </a:xfrm>
        </p:grpSpPr>
        <p:sp>
          <p:nvSpPr>
            <p:cNvPr id="297" name="Text Placeholder 21">
              <a:extLst>
                <a:ext uri="{FF2B5EF4-FFF2-40B4-BE49-F238E27FC236}">
                  <a16:creationId xmlns:a16="http://schemas.microsoft.com/office/drawing/2014/main" id="{FF8175D5-2DFA-48BB-B577-261B41661FE2}"/>
                </a:ext>
              </a:extLst>
            </p:cNvPr>
            <p:cNvSpPr txBox="1">
              <a:spLocks/>
            </p:cNvSpPr>
            <p:nvPr/>
          </p:nvSpPr>
          <p:spPr>
            <a:xfrm>
              <a:off x="2573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Use familiar tools</a:t>
              </a:r>
            </a:p>
          </p:txBody>
        </p:sp>
        <p:sp>
          <p:nvSpPr>
            <p:cNvPr id="298" name="Text Placeholder 21">
              <a:extLst>
                <a:ext uri="{FF2B5EF4-FFF2-40B4-BE49-F238E27FC236}">
                  <a16:creationId xmlns:a16="http://schemas.microsoft.com/office/drawing/2014/main" id="{065B1012-D287-4FC5-94AB-015A0091B741}"/>
                </a:ext>
              </a:extLst>
            </p:cNvPr>
            <p:cNvSpPr txBox="1">
              <a:spLocks/>
            </p:cNvSpPr>
            <p:nvPr/>
          </p:nvSpPr>
          <p:spPr>
            <a:xfrm>
              <a:off x="205617" y="5442673"/>
              <a:ext cx="2317406"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Such as Splunk, OMS, ELK, or </a:t>
              </a:r>
              <a:r>
                <a:rPr lang="en-US" sz="1078" dirty="0" err="1">
                  <a:solidFill>
                    <a:srgbClr val="505050"/>
                  </a:solidFill>
                  <a:latin typeface="+mn-lt"/>
                </a:rPr>
                <a:t>AppInsights</a:t>
              </a:r>
              <a:r>
                <a:rPr lang="en-US" sz="1078" dirty="0">
                  <a:solidFill>
                    <a:srgbClr val="505050"/>
                  </a:solidFill>
                  <a:latin typeface="+mn-lt"/>
                </a:rPr>
                <a:t> to gain deep insights or monitor application health</a:t>
              </a:r>
            </a:p>
          </p:txBody>
        </p:sp>
      </p:grpSp>
      <p:sp>
        <p:nvSpPr>
          <p:cNvPr id="299" name="Oval 298">
            <a:extLst>
              <a:ext uri="{FF2B5EF4-FFF2-40B4-BE49-F238E27FC236}">
                <a16:creationId xmlns:a16="http://schemas.microsoft.com/office/drawing/2014/main" id="{8991B7B4-CDD6-4D2D-B3BE-74CCA368AE0D}"/>
              </a:ext>
            </a:extLst>
          </p:cNvPr>
          <p:cNvSpPr/>
          <p:nvPr/>
        </p:nvSpPr>
        <p:spPr bwMode="auto">
          <a:xfrm>
            <a:off x="1261331" y="43239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6" name="Group 305">
            <a:extLst>
              <a:ext uri="{FF2B5EF4-FFF2-40B4-BE49-F238E27FC236}">
                <a16:creationId xmlns:a16="http://schemas.microsoft.com/office/drawing/2014/main" id="{7ED53FD4-26D8-41AB-B9DF-2E6EEA89A28E}"/>
              </a:ext>
            </a:extLst>
          </p:cNvPr>
          <p:cNvGrpSpPr/>
          <p:nvPr/>
        </p:nvGrpSpPr>
        <p:grpSpPr>
          <a:xfrm>
            <a:off x="7051644" y="5022508"/>
            <a:ext cx="2624545" cy="942760"/>
            <a:chOff x="6945594" y="5122723"/>
            <a:chExt cx="2677173" cy="961664"/>
          </a:xfrm>
        </p:grpSpPr>
        <p:sp>
          <p:nvSpPr>
            <p:cNvPr id="307" name="Text Placeholder 21">
              <a:extLst>
                <a:ext uri="{FF2B5EF4-FFF2-40B4-BE49-F238E27FC236}">
                  <a16:creationId xmlns:a16="http://schemas.microsoft.com/office/drawing/2014/main" id="{3B860CB6-1615-4BE2-8033-DB9A163640CB}"/>
                </a:ext>
              </a:extLst>
            </p:cNvPr>
            <p:cNvSpPr txBox="1">
              <a:spLocks/>
            </p:cNvSpPr>
            <p:nvPr/>
          </p:nvSpPr>
          <p:spPr>
            <a:xfrm>
              <a:off x="694559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Secure at scale</a:t>
              </a:r>
            </a:p>
          </p:txBody>
        </p:sp>
        <p:sp>
          <p:nvSpPr>
            <p:cNvPr id="308" name="Text Placeholder 21">
              <a:extLst>
                <a:ext uri="{FF2B5EF4-FFF2-40B4-BE49-F238E27FC236}">
                  <a16:creationId xmlns:a16="http://schemas.microsoft.com/office/drawing/2014/main" id="{F9948614-9E06-4556-88F5-54D5BEEDC3AF}"/>
                </a:ext>
              </a:extLst>
            </p:cNvPr>
            <p:cNvSpPr txBox="1">
              <a:spLocks/>
            </p:cNvSpPr>
            <p:nvPr/>
          </p:nvSpPr>
          <p:spPr>
            <a:xfrm>
              <a:off x="7193411" y="5442673"/>
              <a:ext cx="2181539"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Secure node-to-node communication and management access</a:t>
              </a:r>
            </a:p>
          </p:txBody>
        </p:sp>
      </p:grpSp>
      <p:sp>
        <p:nvSpPr>
          <p:cNvPr id="312" name="Oval 311">
            <a:extLst>
              <a:ext uri="{FF2B5EF4-FFF2-40B4-BE49-F238E27FC236}">
                <a16:creationId xmlns:a16="http://schemas.microsoft.com/office/drawing/2014/main" id="{A508325F-66D4-495F-87F8-0B4AC6A649BD}"/>
              </a:ext>
            </a:extLst>
          </p:cNvPr>
          <p:cNvSpPr/>
          <p:nvPr/>
        </p:nvSpPr>
        <p:spPr bwMode="auto">
          <a:xfrm>
            <a:off x="8039803"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BD149A96-5E4D-4AC9-82E7-1B796D39E2A3}"/>
              </a:ext>
            </a:extLst>
          </p:cNvPr>
          <p:cNvSpPr/>
          <p:nvPr/>
        </p:nvSpPr>
        <p:spPr bwMode="auto">
          <a:xfrm>
            <a:off x="10299295"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DC8E8210-3F7F-49DC-BF63-FC2FAC281EE8}"/>
              </a:ext>
            </a:extLst>
          </p:cNvPr>
          <p:cNvGrpSpPr/>
          <p:nvPr/>
        </p:nvGrpSpPr>
        <p:grpSpPr>
          <a:xfrm>
            <a:off x="1399650" y="4497696"/>
            <a:ext cx="371589" cy="300685"/>
            <a:chOff x="-514350" y="3843338"/>
            <a:chExt cx="449263" cy="363538"/>
          </a:xfrm>
        </p:grpSpPr>
        <p:sp>
          <p:nvSpPr>
            <p:cNvPr id="7" name="Freeform 5">
              <a:extLst>
                <a:ext uri="{FF2B5EF4-FFF2-40B4-BE49-F238E27FC236}">
                  <a16:creationId xmlns:a16="http://schemas.microsoft.com/office/drawing/2014/main" id="{043ACB41-E47E-48B5-AD7B-6514633E4D08}"/>
                </a:ext>
              </a:extLst>
            </p:cNvPr>
            <p:cNvSpPr>
              <a:spLocks/>
            </p:cNvSpPr>
            <p:nvPr/>
          </p:nvSpPr>
          <p:spPr bwMode="auto">
            <a:xfrm>
              <a:off x="-514350" y="3900488"/>
              <a:ext cx="449263" cy="306388"/>
            </a:xfrm>
            <a:custGeom>
              <a:avLst/>
              <a:gdLst>
                <a:gd name="T0" fmla="*/ 154 w 157"/>
                <a:gd name="T1" fmla="*/ 107 h 107"/>
                <a:gd name="T2" fmla="*/ 3 w 157"/>
                <a:gd name="T3" fmla="*/ 107 h 107"/>
                <a:gd name="T4" fmla="*/ 0 w 157"/>
                <a:gd name="T5" fmla="*/ 104 h 107"/>
                <a:gd name="T6" fmla="*/ 0 w 157"/>
                <a:gd name="T7" fmla="*/ 26 h 107"/>
                <a:gd name="T8" fmla="*/ 25 w 157"/>
                <a:gd name="T9" fmla="*/ 0 h 107"/>
                <a:gd name="T10" fmla="*/ 131 w 157"/>
                <a:gd name="T11" fmla="*/ 0 h 107"/>
                <a:gd name="T12" fmla="*/ 157 w 157"/>
                <a:gd name="T13" fmla="*/ 26 h 107"/>
                <a:gd name="T14" fmla="*/ 157 w 157"/>
                <a:gd name="T15" fmla="*/ 104 h 107"/>
                <a:gd name="T16" fmla="*/ 154 w 15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07">
                  <a:moveTo>
                    <a:pt x="154" y="107"/>
                  </a:moveTo>
                  <a:cubicBezTo>
                    <a:pt x="3" y="107"/>
                    <a:pt x="3" y="107"/>
                    <a:pt x="3" y="107"/>
                  </a:cubicBezTo>
                  <a:cubicBezTo>
                    <a:pt x="1" y="107"/>
                    <a:pt x="0" y="106"/>
                    <a:pt x="0" y="104"/>
                  </a:cubicBezTo>
                  <a:cubicBezTo>
                    <a:pt x="0" y="26"/>
                    <a:pt x="0" y="26"/>
                    <a:pt x="0" y="26"/>
                  </a:cubicBezTo>
                  <a:cubicBezTo>
                    <a:pt x="0" y="12"/>
                    <a:pt x="11" y="0"/>
                    <a:pt x="25" y="0"/>
                  </a:cubicBezTo>
                  <a:cubicBezTo>
                    <a:pt x="131" y="0"/>
                    <a:pt x="131" y="0"/>
                    <a:pt x="131" y="0"/>
                  </a:cubicBezTo>
                  <a:cubicBezTo>
                    <a:pt x="145" y="0"/>
                    <a:pt x="157" y="12"/>
                    <a:pt x="157" y="26"/>
                  </a:cubicBezTo>
                  <a:cubicBezTo>
                    <a:pt x="157" y="104"/>
                    <a:pt x="157" y="104"/>
                    <a:pt x="157" y="104"/>
                  </a:cubicBezTo>
                  <a:cubicBezTo>
                    <a:pt x="157" y="106"/>
                    <a:pt x="155" y="107"/>
                    <a:pt x="154" y="107"/>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6">
              <a:extLst>
                <a:ext uri="{FF2B5EF4-FFF2-40B4-BE49-F238E27FC236}">
                  <a16:creationId xmlns:a16="http://schemas.microsoft.com/office/drawing/2014/main" id="{4DB2307A-85E4-45A2-9530-95211A4179CF}"/>
                </a:ext>
              </a:extLst>
            </p:cNvPr>
            <p:cNvSpPr>
              <a:spLocks noChangeShapeType="1"/>
            </p:cNvSpPr>
            <p:nvPr/>
          </p:nvSpPr>
          <p:spPr bwMode="auto">
            <a:xfrm>
              <a:off x="-504825" y="4043363"/>
              <a:ext cx="43973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7">
              <a:extLst>
                <a:ext uri="{FF2B5EF4-FFF2-40B4-BE49-F238E27FC236}">
                  <a16:creationId xmlns:a16="http://schemas.microsoft.com/office/drawing/2014/main" id="{DFC59A86-15F6-4EAB-820F-D91E1B2D4BD6}"/>
                </a:ext>
              </a:extLst>
            </p:cNvPr>
            <p:cNvSpPr>
              <a:spLocks noChangeShapeType="1"/>
            </p:cNvSpPr>
            <p:nvPr/>
          </p:nvSpPr>
          <p:spPr bwMode="auto">
            <a:xfrm>
              <a:off x="-390525"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8">
              <a:extLst>
                <a:ext uri="{FF2B5EF4-FFF2-40B4-BE49-F238E27FC236}">
                  <a16:creationId xmlns:a16="http://schemas.microsoft.com/office/drawing/2014/main" id="{FA5AEFB7-E7D7-48A1-84C9-8C74336B671F}"/>
                </a:ext>
              </a:extLst>
            </p:cNvPr>
            <p:cNvSpPr>
              <a:spLocks noChangeShapeType="1"/>
            </p:cNvSpPr>
            <p:nvPr/>
          </p:nvSpPr>
          <p:spPr bwMode="auto">
            <a:xfrm>
              <a:off x="-188913"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9">
              <a:extLst>
                <a:ext uri="{FF2B5EF4-FFF2-40B4-BE49-F238E27FC236}">
                  <a16:creationId xmlns:a16="http://schemas.microsoft.com/office/drawing/2014/main" id="{78E757B8-C198-43CA-A8F1-0B766ABEEF12}"/>
                </a:ext>
              </a:extLst>
            </p:cNvPr>
            <p:cNvSpPr>
              <a:spLocks/>
            </p:cNvSpPr>
            <p:nvPr/>
          </p:nvSpPr>
          <p:spPr bwMode="auto">
            <a:xfrm>
              <a:off x="-382588" y="3843338"/>
              <a:ext cx="188913" cy="57150"/>
            </a:xfrm>
            <a:custGeom>
              <a:avLst/>
              <a:gdLst>
                <a:gd name="T0" fmla="*/ 0 w 66"/>
                <a:gd name="T1" fmla="*/ 20 h 20"/>
                <a:gd name="T2" fmla="*/ 0 w 66"/>
                <a:gd name="T3" fmla="*/ 20 h 20"/>
                <a:gd name="T4" fmla="*/ 17 w 66"/>
                <a:gd name="T5" fmla="*/ 0 h 20"/>
                <a:gd name="T6" fmla="*/ 49 w 66"/>
                <a:gd name="T7" fmla="*/ 0 h 20"/>
                <a:gd name="T8" fmla="*/ 66 w 66"/>
                <a:gd name="T9" fmla="*/ 20 h 20"/>
              </a:gdLst>
              <a:ahLst/>
              <a:cxnLst>
                <a:cxn ang="0">
                  <a:pos x="T0" y="T1"/>
                </a:cxn>
                <a:cxn ang="0">
                  <a:pos x="T2" y="T3"/>
                </a:cxn>
                <a:cxn ang="0">
                  <a:pos x="T4" y="T5"/>
                </a:cxn>
                <a:cxn ang="0">
                  <a:pos x="T6" y="T7"/>
                </a:cxn>
                <a:cxn ang="0">
                  <a:pos x="T8" y="T9"/>
                </a:cxn>
              </a:cxnLst>
              <a:rect l="0" t="0" r="r" b="b"/>
              <a:pathLst>
                <a:path w="66" h="20">
                  <a:moveTo>
                    <a:pt x="0" y="20"/>
                  </a:moveTo>
                  <a:cubicBezTo>
                    <a:pt x="0" y="20"/>
                    <a:pt x="0" y="20"/>
                    <a:pt x="0" y="20"/>
                  </a:cubicBezTo>
                  <a:cubicBezTo>
                    <a:pt x="0" y="9"/>
                    <a:pt x="7" y="0"/>
                    <a:pt x="17" y="0"/>
                  </a:cubicBezTo>
                  <a:cubicBezTo>
                    <a:pt x="49" y="0"/>
                    <a:pt x="49" y="0"/>
                    <a:pt x="49" y="0"/>
                  </a:cubicBezTo>
                  <a:cubicBezTo>
                    <a:pt x="58" y="0"/>
                    <a:pt x="66" y="9"/>
                    <a:pt x="66"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2" name="Freeform 13">
            <a:extLst>
              <a:ext uri="{FF2B5EF4-FFF2-40B4-BE49-F238E27FC236}">
                <a16:creationId xmlns:a16="http://schemas.microsoft.com/office/drawing/2014/main" id="{FE47D80B-D09A-4E3E-95BB-3BB42A670EB5}"/>
              </a:ext>
            </a:extLst>
          </p:cNvPr>
          <p:cNvSpPr>
            <a:spLocks/>
          </p:cNvSpPr>
          <p:nvPr/>
        </p:nvSpPr>
        <p:spPr bwMode="auto">
          <a:xfrm>
            <a:off x="3672964" y="4447674"/>
            <a:ext cx="343941" cy="359504"/>
          </a:xfrm>
          <a:custGeom>
            <a:avLst/>
            <a:gdLst>
              <a:gd name="T0" fmla="*/ 61 w 122"/>
              <a:gd name="T1" fmla="*/ 128 h 128"/>
              <a:gd name="T2" fmla="*/ 57 w 122"/>
              <a:gd name="T3" fmla="*/ 126 h 128"/>
              <a:gd name="T4" fmla="*/ 46 w 122"/>
              <a:gd name="T5" fmla="*/ 111 h 128"/>
              <a:gd name="T6" fmla="*/ 45 w 122"/>
              <a:gd name="T7" fmla="*/ 110 h 128"/>
              <a:gd name="T8" fmla="*/ 28 w 122"/>
              <a:gd name="T9" fmla="*/ 116 h 128"/>
              <a:gd name="T10" fmla="*/ 23 w 122"/>
              <a:gd name="T11" fmla="*/ 116 h 128"/>
              <a:gd name="T12" fmla="*/ 21 w 122"/>
              <a:gd name="T13" fmla="*/ 112 h 128"/>
              <a:gd name="T14" fmla="*/ 22 w 122"/>
              <a:gd name="T15" fmla="*/ 94 h 128"/>
              <a:gd name="T16" fmla="*/ 21 w 122"/>
              <a:gd name="T17" fmla="*/ 92 h 128"/>
              <a:gd name="T18" fmla="*/ 3 w 122"/>
              <a:gd name="T19" fmla="*/ 87 h 128"/>
              <a:gd name="T20" fmla="*/ 0 w 122"/>
              <a:gd name="T21" fmla="*/ 84 h 128"/>
              <a:gd name="T22" fmla="*/ 1 w 122"/>
              <a:gd name="T23" fmla="*/ 79 h 128"/>
              <a:gd name="T24" fmla="*/ 12 w 122"/>
              <a:gd name="T25" fmla="*/ 65 h 128"/>
              <a:gd name="T26" fmla="*/ 12 w 122"/>
              <a:gd name="T27" fmla="*/ 63 h 128"/>
              <a:gd name="T28" fmla="*/ 1 w 122"/>
              <a:gd name="T29" fmla="*/ 49 h 128"/>
              <a:gd name="T30" fmla="*/ 0 w 122"/>
              <a:gd name="T31" fmla="*/ 44 h 128"/>
              <a:gd name="T32" fmla="*/ 3 w 122"/>
              <a:gd name="T33" fmla="*/ 41 h 128"/>
              <a:gd name="T34" fmla="*/ 21 w 122"/>
              <a:gd name="T35" fmla="*/ 36 h 128"/>
              <a:gd name="T36" fmla="*/ 22 w 122"/>
              <a:gd name="T37" fmla="*/ 35 h 128"/>
              <a:gd name="T38" fmla="*/ 21 w 122"/>
              <a:gd name="T39" fmla="*/ 17 h 128"/>
              <a:gd name="T40" fmla="*/ 23 w 122"/>
              <a:gd name="T41" fmla="*/ 13 h 128"/>
              <a:gd name="T42" fmla="*/ 28 w 122"/>
              <a:gd name="T43" fmla="*/ 12 h 128"/>
              <a:gd name="T44" fmla="*/ 45 w 122"/>
              <a:gd name="T45" fmla="*/ 18 h 128"/>
              <a:gd name="T46" fmla="*/ 46 w 122"/>
              <a:gd name="T47" fmla="*/ 17 h 128"/>
              <a:gd name="T48" fmla="*/ 57 w 122"/>
              <a:gd name="T49" fmla="*/ 3 h 128"/>
              <a:gd name="T50" fmla="*/ 65 w 122"/>
              <a:gd name="T51" fmla="*/ 3 h 128"/>
              <a:gd name="T52" fmla="*/ 65 w 122"/>
              <a:gd name="T53" fmla="*/ 3 h 128"/>
              <a:gd name="T54" fmla="*/ 75 w 122"/>
              <a:gd name="T55" fmla="*/ 17 h 128"/>
              <a:gd name="T56" fmla="*/ 77 w 122"/>
              <a:gd name="T57" fmla="*/ 18 h 128"/>
              <a:gd name="T58" fmla="*/ 94 w 122"/>
              <a:gd name="T59" fmla="*/ 12 h 128"/>
              <a:gd name="T60" fmla="*/ 98 w 122"/>
              <a:gd name="T61" fmla="*/ 13 h 128"/>
              <a:gd name="T62" fmla="*/ 100 w 122"/>
              <a:gd name="T63" fmla="*/ 17 h 128"/>
              <a:gd name="T64" fmla="*/ 100 w 122"/>
              <a:gd name="T65" fmla="*/ 35 h 128"/>
              <a:gd name="T66" fmla="*/ 101 w 122"/>
              <a:gd name="T67" fmla="*/ 36 h 128"/>
              <a:gd name="T68" fmla="*/ 118 w 122"/>
              <a:gd name="T69" fmla="*/ 41 h 128"/>
              <a:gd name="T70" fmla="*/ 121 w 122"/>
              <a:gd name="T71" fmla="*/ 44 h 128"/>
              <a:gd name="T72" fmla="*/ 120 w 122"/>
              <a:gd name="T73" fmla="*/ 49 h 128"/>
              <a:gd name="T74" fmla="*/ 110 w 122"/>
              <a:gd name="T75" fmla="*/ 63 h 128"/>
              <a:gd name="T76" fmla="*/ 110 w 122"/>
              <a:gd name="T77" fmla="*/ 65 h 128"/>
              <a:gd name="T78" fmla="*/ 120 w 122"/>
              <a:gd name="T79" fmla="*/ 79 h 128"/>
              <a:gd name="T80" fmla="*/ 121 w 122"/>
              <a:gd name="T81" fmla="*/ 84 h 128"/>
              <a:gd name="T82" fmla="*/ 118 w 122"/>
              <a:gd name="T83" fmla="*/ 87 h 128"/>
              <a:gd name="T84" fmla="*/ 101 w 122"/>
              <a:gd name="T85" fmla="*/ 92 h 128"/>
              <a:gd name="T86" fmla="*/ 100 w 122"/>
              <a:gd name="T87" fmla="*/ 94 h 128"/>
              <a:gd name="T88" fmla="*/ 100 w 122"/>
              <a:gd name="T89" fmla="*/ 112 h 128"/>
              <a:gd name="T90" fmla="*/ 98 w 122"/>
              <a:gd name="T91" fmla="*/ 116 h 128"/>
              <a:gd name="T92" fmla="*/ 94 w 122"/>
              <a:gd name="T93" fmla="*/ 116 h 128"/>
              <a:gd name="T94" fmla="*/ 77 w 122"/>
              <a:gd name="T95" fmla="*/ 110 h 128"/>
              <a:gd name="T96" fmla="*/ 75 w 122"/>
              <a:gd name="T97" fmla="*/ 111 h 128"/>
              <a:gd name="T98" fmla="*/ 65 w 122"/>
              <a:gd name="T99" fmla="*/ 126 h 128"/>
              <a:gd name="T100" fmla="*/ 61 w 122"/>
              <a:gd name="T10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28">
                <a:moveTo>
                  <a:pt x="61" y="128"/>
                </a:moveTo>
                <a:cubicBezTo>
                  <a:pt x="59" y="128"/>
                  <a:pt x="58" y="127"/>
                  <a:pt x="57" y="126"/>
                </a:cubicBezTo>
                <a:cubicBezTo>
                  <a:pt x="46" y="111"/>
                  <a:pt x="46" y="111"/>
                  <a:pt x="46" y="111"/>
                </a:cubicBezTo>
                <a:cubicBezTo>
                  <a:pt x="46" y="110"/>
                  <a:pt x="45" y="110"/>
                  <a:pt x="45" y="110"/>
                </a:cubicBezTo>
                <a:cubicBezTo>
                  <a:pt x="28" y="116"/>
                  <a:pt x="28" y="116"/>
                  <a:pt x="28" y="116"/>
                </a:cubicBezTo>
                <a:cubicBezTo>
                  <a:pt x="26" y="117"/>
                  <a:pt x="25" y="116"/>
                  <a:pt x="23" y="116"/>
                </a:cubicBezTo>
                <a:cubicBezTo>
                  <a:pt x="22" y="115"/>
                  <a:pt x="21" y="113"/>
                  <a:pt x="21" y="112"/>
                </a:cubicBezTo>
                <a:cubicBezTo>
                  <a:pt x="22" y="94"/>
                  <a:pt x="22" y="94"/>
                  <a:pt x="22" y="94"/>
                </a:cubicBezTo>
                <a:cubicBezTo>
                  <a:pt x="22" y="93"/>
                  <a:pt x="21" y="92"/>
                  <a:pt x="21" y="92"/>
                </a:cubicBezTo>
                <a:cubicBezTo>
                  <a:pt x="3" y="87"/>
                  <a:pt x="3" y="87"/>
                  <a:pt x="3" y="87"/>
                </a:cubicBezTo>
                <a:cubicBezTo>
                  <a:pt x="2" y="86"/>
                  <a:pt x="1" y="85"/>
                  <a:pt x="0" y="84"/>
                </a:cubicBezTo>
                <a:cubicBezTo>
                  <a:pt x="0" y="82"/>
                  <a:pt x="0" y="81"/>
                  <a:pt x="1" y="79"/>
                </a:cubicBezTo>
                <a:cubicBezTo>
                  <a:pt x="12" y="65"/>
                  <a:pt x="12" y="65"/>
                  <a:pt x="12" y="65"/>
                </a:cubicBezTo>
                <a:cubicBezTo>
                  <a:pt x="12" y="64"/>
                  <a:pt x="12" y="64"/>
                  <a:pt x="12" y="63"/>
                </a:cubicBezTo>
                <a:cubicBezTo>
                  <a:pt x="1" y="49"/>
                  <a:pt x="1" y="49"/>
                  <a:pt x="1" y="49"/>
                </a:cubicBezTo>
                <a:cubicBezTo>
                  <a:pt x="0" y="48"/>
                  <a:pt x="0" y="46"/>
                  <a:pt x="0" y="44"/>
                </a:cubicBezTo>
                <a:cubicBezTo>
                  <a:pt x="1" y="43"/>
                  <a:pt x="2" y="42"/>
                  <a:pt x="3" y="41"/>
                </a:cubicBezTo>
                <a:cubicBezTo>
                  <a:pt x="21" y="36"/>
                  <a:pt x="21" y="36"/>
                  <a:pt x="21" y="36"/>
                </a:cubicBezTo>
                <a:cubicBezTo>
                  <a:pt x="21" y="36"/>
                  <a:pt x="22" y="35"/>
                  <a:pt x="22" y="35"/>
                </a:cubicBezTo>
                <a:cubicBezTo>
                  <a:pt x="21" y="17"/>
                  <a:pt x="21" y="17"/>
                  <a:pt x="21" y="17"/>
                </a:cubicBezTo>
                <a:cubicBezTo>
                  <a:pt x="21" y="15"/>
                  <a:pt x="22" y="14"/>
                  <a:pt x="23" y="13"/>
                </a:cubicBezTo>
                <a:cubicBezTo>
                  <a:pt x="25" y="12"/>
                  <a:pt x="26" y="11"/>
                  <a:pt x="28" y="12"/>
                </a:cubicBezTo>
                <a:cubicBezTo>
                  <a:pt x="45" y="18"/>
                  <a:pt x="45" y="18"/>
                  <a:pt x="45" y="18"/>
                </a:cubicBezTo>
                <a:cubicBezTo>
                  <a:pt x="45" y="18"/>
                  <a:pt x="46" y="18"/>
                  <a:pt x="46" y="17"/>
                </a:cubicBezTo>
                <a:cubicBezTo>
                  <a:pt x="57" y="3"/>
                  <a:pt x="57" y="3"/>
                  <a:pt x="57" y="3"/>
                </a:cubicBezTo>
                <a:cubicBezTo>
                  <a:pt x="58" y="0"/>
                  <a:pt x="63" y="0"/>
                  <a:pt x="65" y="3"/>
                </a:cubicBezTo>
                <a:cubicBezTo>
                  <a:pt x="65" y="3"/>
                  <a:pt x="65" y="3"/>
                  <a:pt x="65" y="3"/>
                </a:cubicBezTo>
                <a:cubicBezTo>
                  <a:pt x="75" y="17"/>
                  <a:pt x="75" y="17"/>
                  <a:pt x="75" y="17"/>
                </a:cubicBezTo>
                <a:cubicBezTo>
                  <a:pt x="75" y="18"/>
                  <a:pt x="76" y="18"/>
                  <a:pt x="77" y="18"/>
                </a:cubicBezTo>
                <a:cubicBezTo>
                  <a:pt x="94" y="12"/>
                  <a:pt x="94" y="12"/>
                  <a:pt x="94" y="12"/>
                </a:cubicBezTo>
                <a:cubicBezTo>
                  <a:pt x="95" y="12"/>
                  <a:pt x="97" y="12"/>
                  <a:pt x="98" y="13"/>
                </a:cubicBezTo>
                <a:cubicBezTo>
                  <a:pt x="99" y="14"/>
                  <a:pt x="100" y="15"/>
                  <a:pt x="100" y="17"/>
                </a:cubicBezTo>
                <a:cubicBezTo>
                  <a:pt x="100" y="35"/>
                  <a:pt x="100" y="35"/>
                  <a:pt x="100" y="35"/>
                </a:cubicBezTo>
                <a:cubicBezTo>
                  <a:pt x="100" y="35"/>
                  <a:pt x="100" y="36"/>
                  <a:pt x="101" y="36"/>
                </a:cubicBezTo>
                <a:cubicBezTo>
                  <a:pt x="118" y="41"/>
                  <a:pt x="118" y="41"/>
                  <a:pt x="118" y="41"/>
                </a:cubicBezTo>
                <a:cubicBezTo>
                  <a:pt x="119" y="42"/>
                  <a:pt x="121" y="43"/>
                  <a:pt x="121" y="44"/>
                </a:cubicBezTo>
                <a:cubicBezTo>
                  <a:pt x="122" y="46"/>
                  <a:pt x="121" y="48"/>
                  <a:pt x="120" y="49"/>
                </a:cubicBezTo>
                <a:cubicBezTo>
                  <a:pt x="110" y="63"/>
                  <a:pt x="110" y="63"/>
                  <a:pt x="110" y="63"/>
                </a:cubicBezTo>
                <a:cubicBezTo>
                  <a:pt x="109" y="64"/>
                  <a:pt x="109" y="64"/>
                  <a:pt x="110" y="65"/>
                </a:cubicBezTo>
                <a:cubicBezTo>
                  <a:pt x="120" y="79"/>
                  <a:pt x="120" y="79"/>
                  <a:pt x="120" y="79"/>
                </a:cubicBezTo>
                <a:cubicBezTo>
                  <a:pt x="121" y="81"/>
                  <a:pt x="122" y="82"/>
                  <a:pt x="121" y="84"/>
                </a:cubicBezTo>
                <a:cubicBezTo>
                  <a:pt x="121" y="85"/>
                  <a:pt x="119" y="86"/>
                  <a:pt x="118" y="87"/>
                </a:cubicBezTo>
                <a:cubicBezTo>
                  <a:pt x="101" y="92"/>
                  <a:pt x="101" y="92"/>
                  <a:pt x="101" y="92"/>
                </a:cubicBezTo>
                <a:cubicBezTo>
                  <a:pt x="100" y="92"/>
                  <a:pt x="100" y="93"/>
                  <a:pt x="100" y="94"/>
                </a:cubicBezTo>
                <a:cubicBezTo>
                  <a:pt x="100" y="112"/>
                  <a:pt x="100" y="112"/>
                  <a:pt x="100" y="112"/>
                </a:cubicBezTo>
                <a:cubicBezTo>
                  <a:pt x="100" y="113"/>
                  <a:pt x="99" y="115"/>
                  <a:pt x="98" y="116"/>
                </a:cubicBezTo>
                <a:cubicBezTo>
                  <a:pt x="97" y="116"/>
                  <a:pt x="95" y="117"/>
                  <a:pt x="94" y="116"/>
                </a:cubicBezTo>
                <a:cubicBezTo>
                  <a:pt x="77" y="110"/>
                  <a:pt x="77" y="110"/>
                  <a:pt x="77" y="110"/>
                </a:cubicBezTo>
                <a:cubicBezTo>
                  <a:pt x="76" y="110"/>
                  <a:pt x="75" y="110"/>
                  <a:pt x="75" y="111"/>
                </a:cubicBezTo>
                <a:cubicBezTo>
                  <a:pt x="65" y="126"/>
                  <a:pt x="65" y="126"/>
                  <a:pt x="65" y="126"/>
                </a:cubicBezTo>
                <a:cubicBezTo>
                  <a:pt x="64" y="127"/>
                  <a:pt x="62" y="128"/>
                  <a:pt x="61" y="128"/>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8">
            <a:extLst>
              <a:ext uri="{FF2B5EF4-FFF2-40B4-BE49-F238E27FC236}">
                <a16:creationId xmlns:a16="http://schemas.microsoft.com/office/drawing/2014/main" id="{576BE5F3-D6D5-4083-9906-46B0E4DF77FE}"/>
              </a:ext>
            </a:extLst>
          </p:cNvPr>
          <p:cNvSpPr>
            <a:spLocks/>
          </p:cNvSpPr>
          <p:nvPr/>
        </p:nvSpPr>
        <p:spPr bwMode="auto">
          <a:xfrm>
            <a:off x="5969920" y="4415271"/>
            <a:ext cx="269010" cy="398737"/>
          </a:xfrm>
          <a:custGeom>
            <a:avLst/>
            <a:gdLst>
              <a:gd name="T0" fmla="*/ 98 w 197"/>
              <a:gd name="T1" fmla="*/ 178 h 292"/>
              <a:gd name="T2" fmla="*/ 87 w 197"/>
              <a:gd name="T3" fmla="*/ 292 h 292"/>
              <a:gd name="T4" fmla="*/ 197 w 197"/>
              <a:gd name="T5" fmla="*/ 114 h 292"/>
              <a:gd name="T6" fmla="*/ 98 w 197"/>
              <a:gd name="T7" fmla="*/ 114 h 292"/>
              <a:gd name="T8" fmla="*/ 98 w 197"/>
              <a:gd name="T9" fmla="*/ 114 h 292"/>
              <a:gd name="T10" fmla="*/ 110 w 197"/>
              <a:gd name="T11" fmla="*/ 0 h 292"/>
              <a:gd name="T12" fmla="*/ 0 w 197"/>
              <a:gd name="T13" fmla="*/ 178 h 292"/>
              <a:gd name="T14" fmla="*/ 98 w 197"/>
              <a:gd name="T15" fmla="*/ 178 h 292"/>
              <a:gd name="T16" fmla="*/ 98 w 197"/>
              <a:gd name="T17" fmla="*/ 17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2">
                <a:moveTo>
                  <a:pt x="98" y="178"/>
                </a:moveTo>
                <a:lnTo>
                  <a:pt x="87" y="292"/>
                </a:lnTo>
                <a:lnTo>
                  <a:pt x="197" y="114"/>
                </a:lnTo>
                <a:lnTo>
                  <a:pt x="98" y="114"/>
                </a:lnTo>
                <a:lnTo>
                  <a:pt x="98" y="114"/>
                </a:lnTo>
                <a:lnTo>
                  <a:pt x="110" y="0"/>
                </a:lnTo>
                <a:lnTo>
                  <a:pt x="0" y="178"/>
                </a:lnTo>
                <a:lnTo>
                  <a:pt x="98" y="178"/>
                </a:lnTo>
                <a:lnTo>
                  <a:pt x="98" y="178"/>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32" name="Group 31">
            <a:extLst>
              <a:ext uri="{FF2B5EF4-FFF2-40B4-BE49-F238E27FC236}">
                <a16:creationId xmlns:a16="http://schemas.microsoft.com/office/drawing/2014/main" id="{C21FD0CA-A67D-41F9-B5FA-E88E653E99D2}"/>
              </a:ext>
            </a:extLst>
          </p:cNvPr>
          <p:cNvGrpSpPr/>
          <p:nvPr/>
        </p:nvGrpSpPr>
        <p:grpSpPr>
          <a:xfrm>
            <a:off x="8200862" y="4411564"/>
            <a:ext cx="326107" cy="377928"/>
            <a:chOff x="7296151" y="4316413"/>
            <a:chExt cx="409575" cy="474662"/>
          </a:xfrm>
        </p:grpSpPr>
        <p:sp>
          <p:nvSpPr>
            <p:cNvPr id="29" name="Freeform 22">
              <a:extLst>
                <a:ext uri="{FF2B5EF4-FFF2-40B4-BE49-F238E27FC236}">
                  <a16:creationId xmlns:a16="http://schemas.microsoft.com/office/drawing/2014/main" id="{FA318469-C0D0-4B49-80AA-2F99C245A9EF}"/>
                </a:ext>
              </a:extLst>
            </p:cNvPr>
            <p:cNvSpPr>
              <a:spLocks/>
            </p:cNvSpPr>
            <p:nvPr/>
          </p:nvSpPr>
          <p:spPr bwMode="auto">
            <a:xfrm>
              <a:off x="7296151" y="4316413"/>
              <a:ext cx="203200" cy="93662"/>
            </a:xfrm>
            <a:custGeom>
              <a:avLst/>
              <a:gdLst>
                <a:gd name="T0" fmla="*/ 0 w 71"/>
                <a:gd name="T1" fmla="*/ 18 h 33"/>
                <a:gd name="T2" fmla="*/ 71 w 71"/>
                <a:gd name="T3" fmla="*/ 0 h 33"/>
              </a:gdLst>
              <a:ahLst/>
              <a:cxnLst>
                <a:cxn ang="0">
                  <a:pos x="T0" y="T1"/>
                </a:cxn>
                <a:cxn ang="0">
                  <a:pos x="T2" y="T3"/>
                </a:cxn>
              </a:cxnLst>
              <a:rect l="0" t="0" r="r" b="b"/>
              <a:pathLst>
                <a:path w="71" h="33">
                  <a:moveTo>
                    <a:pt x="0" y="18"/>
                  </a:moveTo>
                  <a:cubicBezTo>
                    <a:pt x="0" y="18"/>
                    <a:pt x="46" y="33"/>
                    <a:pt x="71"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23">
              <a:extLst>
                <a:ext uri="{FF2B5EF4-FFF2-40B4-BE49-F238E27FC236}">
                  <a16:creationId xmlns:a16="http://schemas.microsoft.com/office/drawing/2014/main" id="{B04B1E2B-5F3B-474C-8C18-4648905421E0}"/>
                </a:ext>
              </a:extLst>
            </p:cNvPr>
            <p:cNvSpPr>
              <a:spLocks/>
            </p:cNvSpPr>
            <p:nvPr/>
          </p:nvSpPr>
          <p:spPr bwMode="auto">
            <a:xfrm>
              <a:off x="7296151" y="4367213"/>
              <a:ext cx="409575" cy="423862"/>
            </a:xfrm>
            <a:custGeom>
              <a:avLst/>
              <a:gdLst>
                <a:gd name="T0" fmla="*/ 143 w 143"/>
                <a:gd name="T1" fmla="*/ 0 h 149"/>
                <a:gd name="T2" fmla="*/ 143 w 143"/>
                <a:gd name="T3" fmla="*/ 33 h 149"/>
                <a:gd name="T4" fmla="*/ 71 w 143"/>
                <a:gd name="T5" fmla="*/ 149 h 149"/>
                <a:gd name="T6" fmla="*/ 0 w 143"/>
                <a:gd name="T7" fmla="*/ 33 h 149"/>
                <a:gd name="T8" fmla="*/ 0 w 143"/>
                <a:gd name="T9" fmla="*/ 0 h 149"/>
              </a:gdLst>
              <a:ahLst/>
              <a:cxnLst>
                <a:cxn ang="0">
                  <a:pos x="T0" y="T1"/>
                </a:cxn>
                <a:cxn ang="0">
                  <a:pos x="T2" y="T3"/>
                </a:cxn>
                <a:cxn ang="0">
                  <a:pos x="T4" y="T5"/>
                </a:cxn>
                <a:cxn ang="0">
                  <a:pos x="T6" y="T7"/>
                </a:cxn>
                <a:cxn ang="0">
                  <a:pos x="T8" y="T9"/>
                </a:cxn>
              </a:cxnLst>
              <a:rect l="0" t="0" r="r" b="b"/>
              <a:pathLst>
                <a:path w="143" h="149">
                  <a:moveTo>
                    <a:pt x="143" y="0"/>
                  </a:moveTo>
                  <a:cubicBezTo>
                    <a:pt x="143" y="33"/>
                    <a:pt x="143" y="33"/>
                    <a:pt x="143" y="33"/>
                  </a:cubicBezTo>
                  <a:cubicBezTo>
                    <a:pt x="142" y="123"/>
                    <a:pt x="71" y="149"/>
                    <a:pt x="71" y="149"/>
                  </a:cubicBezTo>
                  <a:cubicBezTo>
                    <a:pt x="71" y="149"/>
                    <a:pt x="1" y="123"/>
                    <a:pt x="0" y="33"/>
                  </a:cubicBezTo>
                  <a:cubicBezTo>
                    <a:pt x="0" y="0"/>
                    <a:pt x="0" y="0"/>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24">
              <a:extLst>
                <a:ext uri="{FF2B5EF4-FFF2-40B4-BE49-F238E27FC236}">
                  <a16:creationId xmlns:a16="http://schemas.microsoft.com/office/drawing/2014/main" id="{FF646A63-E834-4619-AFB6-0E1DF45995A9}"/>
                </a:ext>
              </a:extLst>
            </p:cNvPr>
            <p:cNvSpPr>
              <a:spLocks/>
            </p:cNvSpPr>
            <p:nvPr/>
          </p:nvSpPr>
          <p:spPr bwMode="auto">
            <a:xfrm>
              <a:off x="7499351" y="4316413"/>
              <a:ext cx="206375" cy="93662"/>
            </a:xfrm>
            <a:custGeom>
              <a:avLst/>
              <a:gdLst>
                <a:gd name="T0" fmla="*/ 72 w 72"/>
                <a:gd name="T1" fmla="*/ 18 h 33"/>
                <a:gd name="T2" fmla="*/ 0 w 72"/>
                <a:gd name="T3" fmla="*/ 0 h 33"/>
              </a:gdLst>
              <a:ahLst/>
              <a:cxnLst>
                <a:cxn ang="0">
                  <a:pos x="T0" y="T1"/>
                </a:cxn>
                <a:cxn ang="0">
                  <a:pos x="T2" y="T3"/>
                </a:cxn>
              </a:cxnLst>
              <a:rect l="0" t="0" r="r" b="b"/>
              <a:pathLst>
                <a:path w="72" h="33">
                  <a:moveTo>
                    <a:pt x="72" y="18"/>
                  </a:moveTo>
                  <a:cubicBezTo>
                    <a:pt x="72" y="18"/>
                    <a:pt x="26" y="33"/>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12C73401-4321-4D8C-A6A4-33F8CB3297C2}"/>
              </a:ext>
            </a:extLst>
          </p:cNvPr>
          <p:cNvGrpSpPr/>
          <p:nvPr/>
        </p:nvGrpSpPr>
        <p:grpSpPr>
          <a:xfrm>
            <a:off x="10451937" y="4424565"/>
            <a:ext cx="342944" cy="343630"/>
            <a:chOff x="-2282825" y="4802188"/>
            <a:chExt cx="793750" cy="795338"/>
          </a:xfrm>
        </p:grpSpPr>
        <p:sp>
          <p:nvSpPr>
            <p:cNvPr id="36" name="Line 28">
              <a:extLst>
                <a:ext uri="{FF2B5EF4-FFF2-40B4-BE49-F238E27FC236}">
                  <a16:creationId xmlns:a16="http://schemas.microsoft.com/office/drawing/2014/main" id="{D108DD50-EF0A-4FA9-AE2F-C864BFF13AFE}"/>
                </a:ext>
              </a:extLst>
            </p:cNvPr>
            <p:cNvSpPr>
              <a:spLocks noChangeShapeType="1"/>
            </p:cNvSpPr>
            <p:nvPr/>
          </p:nvSpPr>
          <p:spPr bwMode="auto">
            <a:xfrm flipV="1">
              <a:off x="-2220913" y="5143500"/>
              <a:ext cx="384175" cy="388938"/>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7" name="Freeform 29">
              <a:extLst>
                <a:ext uri="{FF2B5EF4-FFF2-40B4-BE49-F238E27FC236}">
                  <a16:creationId xmlns:a16="http://schemas.microsoft.com/office/drawing/2014/main" id="{138CDEAC-9698-4DEF-B9E0-F660C7F334AB}"/>
                </a:ext>
              </a:extLst>
            </p:cNvPr>
            <p:cNvSpPr>
              <a:spLocks/>
            </p:cNvSpPr>
            <p:nvPr/>
          </p:nvSpPr>
          <p:spPr bwMode="auto">
            <a:xfrm>
              <a:off x="-1989138" y="5095875"/>
              <a:ext cx="200025" cy="203200"/>
            </a:xfrm>
            <a:custGeom>
              <a:avLst/>
              <a:gdLst>
                <a:gd name="T0" fmla="*/ 89 w 126"/>
                <a:gd name="T1" fmla="*/ 128 h 128"/>
                <a:gd name="T2" fmla="*/ 89 w 126"/>
                <a:gd name="T3" fmla="*/ 39 h 128"/>
                <a:gd name="T4" fmla="*/ 0 w 126"/>
                <a:gd name="T5" fmla="*/ 39 h 128"/>
                <a:gd name="T6" fmla="*/ 37 w 126"/>
                <a:gd name="T7" fmla="*/ 0 h 128"/>
                <a:gd name="T8" fmla="*/ 126 w 126"/>
                <a:gd name="T9" fmla="*/ 0 h 128"/>
                <a:gd name="T10" fmla="*/ 126 w 126"/>
                <a:gd name="T11" fmla="*/ 91 h 128"/>
                <a:gd name="T12" fmla="*/ 89 w 12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6" h="128">
                  <a:moveTo>
                    <a:pt x="89" y="128"/>
                  </a:moveTo>
                  <a:lnTo>
                    <a:pt x="89" y="39"/>
                  </a:lnTo>
                  <a:lnTo>
                    <a:pt x="0" y="39"/>
                  </a:lnTo>
                  <a:lnTo>
                    <a:pt x="37" y="0"/>
                  </a:lnTo>
                  <a:lnTo>
                    <a:pt x="126" y="0"/>
                  </a:lnTo>
                  <a:lnTo>
                    <a:pt x="126" y="91"/>
                  </a:lnTo>
                  <a:lnTo>
                    <a:pt x="89" y="128"/>
                  </a:lnTo>
                  <a:close/>
                </a:path>
              </a:pathLst>
            </a:custGeom>
            <a:solidFill>
              <a:schemeClr val="accent1"/>
            </a:solidFill>
            <a:ln w="1905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0">
              <a:extLst>
                <a:ext uri="{FF2B5EF4-FFF2-40B4-BE49-F238E27FC236}">
                  <a16:creationId xmlns:a16="http://schemas.microsoft.com/office/drawing/2014/main" id="{BC4A48BA-3F7E-4C18-B9FA-5E12BB4DB53C}"/>
                </a:ext>
              </a:extLst>
            </p:cNvPr>
            <p:cNvSpPr>
              <a:spLocks/>
            </p:cNvSpPr>
            <p:nvPr/>
          </p:nvSpPr>
          <p:spPr bwMode="auto">
            <a:xfrm>
              <a:off x="-2282825" y="4802188"/>
              <a:ext cx="793750" cy="795338"/>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9" name="Freeform 31">
              <a:extLst>
                <a:ext uri="{FF2B5EF4-FFF2-40B4-BE49-F238E27FC236}">
                  <a16:creationId xmlns:a16="http://schemas.microsoft.com/office/drawing/2014/main" id="{CAEA9208-BD54-4454-906A-1AA844830F4F}"/>
                </a:ext>
              </a:extLst>
            </p:cNvPr>
            <p:cNvSpPr>
              <a:spLocks/>
            </p:cNvSpPr>
            <p:nvPr/>
          </p:nvSpPr>
          <p:spPr bwMode="auto">
            <a:xfrm>
              <a:off x="-2159000" y="4926013"/>
              <a:ext cx="542925" cy="542925"/>
            </a:xfrm>
            <a:custGeom>
              <a:avLst/>
              <a:gdLst>
                <a:gd name="T0" fmla="*/ 48 w 192"/>
                <a:gd name="T1" fmla="*/ 192 h 192"/>
                <a:gd name="T2" fmla="*/ 182 w 192"/>
                <a:gd name="T3" fmla="*/ 192 h 192"/>
                <a:gd name="T4" fmla="*/ 192 w 192"/>
                <a:gd name="T5" fmla="*/ 182 h 192"/>
                <a:gd name="T6" fmla="*/ 192 w 192"/>
                <a:gd name="T7" fmla="*/ 11 h 192"/>
                <a:gd name="T8" fmla="*/ 182 w 192"/>
                <a:gd name="T9" fmla="*/ 0 h 192"/>
                <a:gd name="T10" fmla="*/ 11 w 192"/>
                <a:gd name="T11" fmla="*/ 0 h 192"/>
                <a:gd name="T12" fmla="*/ 0 w 192"/>
                <a:gd name="T13" fmla="*/ 11 h 192"/>
                <a:gd name="T14" fmla="*/ 0 w 192"/>
                <a:gd name="T15" fmla="*/ 144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48" y="192"/>
                  </a:moveTo>
                  <a:cubicBezTo>
                    <a:pt x="182" y="192"/>
                    <a:pt x="182" y="192"/>
                    <a:pt x="182" y="192"/>
                  </a:cubicBezTo>
                  <a:cubicBezTo>
                    <a:pt x="188" y="192"/>
                    <a:pt x="192" y="188"/>
                    <a:pt x="192" y="182"/>
                  </a:cubicBezTo>
                  <a:cubicBezTo>
                    <a:pt x="192" y="11"/>
                    <a:pt x="192" y="11"/>
                    <a:pt x="192" y="11"/>
                  </a:cubicBezTo>
                  <a:cubicBezTo>
                    <a:pt x="192" y="5"/>
                    <a:pt x="188" y="0"/>
                    <a:pt x="182" y="0"/>
                  </a:cubicBezTo>
                  <a:cubicBezTo>
                    <a:pt x="11" y="0"/>
                    <a:pt x="11" y="0"/>
                    <a:pt x="11" y="0"/>
                  </a:cubicBezTo>
                  <a:cubicBezTo>
                    <a:pt x="5" y="0"/>
                    <a:pt x="0" y="5"/>
                    <a:pt x="0" y="11"/>
                  </a:cubicBezTo>
                  <a:cubicBezTo>
                    <a:pt x="0" y="144"/>
                    <a:pt x="0" y="144"/>
                    <a:pt x="0" y="144"/>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950944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8E61-143B-6644-BC24-20CC21E48576}"/>
              </a:ext>
            </a:extLst>
          </p:cNvPr>
          <p:cNvSpPr>
            <a:spLocks noGrp="1"/>
          </p:cNvSpPr>
          <p:nvPr>
            <p:ph type="title"/>
          </p:nvPr>
        </p:nvSpPr>
        <p:spPr>
          <a:xfrm>
            <a:off x="198783" y="1298713"/>
            <a:ext cx="5022574" cy="1689076"/>
          </a:xfrm>
        </p:spPr>
        <p:txBody>
          <a:bodyPr/>
          <a:lstStyle/>
          <a:p>
            <a:r>
              <a:rPr lang="en-US" dirty="0"/>
              <a:t>When and Why would you use Azure Service Fabric?</a:t>
            </a:r>
          </a:p>
        </p:txBody>
      </p:sp>
      <p:pic>
        <p:nvPicPr>
          <p:cNvPr id="5" name="Picture Placeholder 4">
            <a:extLst>
              <a:ext uri="{FF2B5EF4-FFF2-40B4-BE49-F238E27FC236}">
                <a16:creationId xmlns:a16="http://schemas.microsoft.com/office/drawing/2014/main" id="{A448D9F8-564A-B843-A6B6-B12262AA3675}"/>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30" r="30"/>
          <a:stretch>
            <a:fillRect/>
          </a:stretch>
        </p:blipFill>
        <p:spPr/>
      </p:pic>
      <p:pic>
        <p:nvPicPr>
          <p:cNvPr id="8" name="Picture 7">
            <a:extLst>
              <a:ext uri="{FF2B5EF4-FFF2-40B4-BE49-F238E27FC236}">
                <a16:creationId xmlns:a16="http://schemas.microsoft.com/office/drawing/2014/main" id="{6872417F-B581-6341-93EB-579B2A3017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5283" y="2987789"/>
            <a:ext cx="2040282" cy="2040282"/>
          </a:xfrm>
          <a:prstGeom prst="rect">
            <a:avLst/>
          </a:prstGeom>
        </p:spPr>
      </p:pic>
    </p:spTree>
    <p:extLst>
      <p:ext uri="{BB962C8B-B14F-4D97-AF65-F5344CB8AC3E}">
        <p14:creationId xmlns:p14="http://schemas.microsoft.com/office/powerpoint/2010/main" val="2686403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a:latin typeface="+mj-lt"/>
                <a:ea typeface="+mj-ea"/>
                <a:cs typeface="+mj-cs"/>
              </a:rPr>
              <a:t>Compute Decision Tree </a:t>
            </a:r>
          </a:p>
        </p:txBody>
      </p:sp>
      <p:pic>
        <p:nvPicPr>
          <p:cNvPr id="6" name="Content Placeholder 5">
            <a:extLst>
              <a:ext uri="{FF2B5EF4-FFF2-40B4-BE49-F238E27FC236}">
                <a16:creationId xmlns:a16="http://schemas.microsoft.com/office/drawing/2014/main" id="{33991467-044D-4D6B-AF38-49D54E3BD158}"/>
              </a:ext>
            </a:extLst>
          </p:cNvPr>
          <p:cNvPicPr>
            <a:picLocks noGrp="1" noChangeAspect="1"/>
          </p:cNvPicPr>
          <p:nvPr>
            <p:ph idx="32"/>
          </p:nvPr>
        </p:nvPicPr>
        <p:blipFill rotWithShape="1">
          <a:blip r:embed="rId2" cstate="print">
            <a:extLst>
              <a:ext uri="{28A0092B-C50C-407E-A947-70E740481C1C}">
                <a14:useLocalDpi xmlns:a14="http://schemas.microsoft.com/office/drawing/2010/main"/>
              </a:ext>
            </a:extLst>
          </a:blip>
          <a:srcRect l="2043" r="-2" b="-2"/>
          <a:stretch/>
        </p:blipFill>
        <p:spPr>
          <a:xfrm>
            <a:off x="4636008" y="640082"/>
            <a:ext cx="6916329" cy="5577837"/>
          </a:xfrm>
          <a:prstGeom prst="rect">
            <a:avLst/>
          </a:prstGeom>
          <a:effectLst/>
        </p:spPr>
      </p:pic>
      <p:sp>
        <p:nvSpPr>
          <p:cNvPr id="7" name="TextBox 6">
            <a:extLst>
              <a:ext uri="{FF2B5EF4-FFF2-40B4-BE49-F238E27FC236}">
                <a16:creationId xmlns:a16="http://schemas.microsoft.com/office/drawing/2014/main" id="{9194160E-C0DF-4F6B-8CF8-4392DA5BBA3C}"/>
              </a:ext>
            </a:extLst>
          </p:cNvPr>
          <p:cNvSpPr txBox="1"/>
          <p:nvPr/>
        </p:nvSpPr>
        <p:spPr>
          <a:xfrm>
            <a:off x="648930" y="2438400"/>
            <a:ext cx="3667037" cy="3785419"/>
          </a:xfrm>
          <a:prstGeom prst="rect">
            <a:avLst/>
          </a:prstGeom>
        </p:spPr>
        <p:txBody>
          <a:bodyPr vert="horz" lIns="91440" tIns="45720" rIns="91440" bIns="45720" rtlCol="0" anchorCtr="0">
            <a:normAutofit/>
          </a:bodyPr>
          <a:lstStyle/>
          <a:p>
            <a:pPr>
              <a:lnSpc>
                <a:spcPct val="90000"/>
              </a:lnSpc>
              <a:spcAft>
                <a:spcPts val="600"/>
              </a:spcAft>
            </a:pPr>
            <a:r>
              <a:rPr lang="en-US" dirty="0"/>
              <a:t>Compute Services covered:</a:t>
            </a:r>
          </a:p>
          <a:p>
            <a:pPr marL="285750" indent="-228600">
              <a:lnSpc>
                <a:spcPct val="90000"/>
              </a:lnSpc>
              <a:spcAft>
                <a:spcPts val="600"/>
              </a:spcAft>
              <a:buFont typeface="Arial" panose="020B0604020202020204" pitchFamily="34" charset="0"/>
              <a:buChar char="•"/>
            </a:pPr>
            <a:r>
              <a:rPr lang="en-US" dirty="0"/>
              <a:t>VM</a:t>
            </a:r>
          </a:p>
          <a:p>
            <a:pPr marL="285750" indent="-228600">
              <a:lnSpc>
                <a:spcPct val="90000"/>
              </a:lnSpc>
              <a:spcAft>
                <a:spcPts val="600"/>
              </a:spcAft>
              <a:buFont typeface="Arial" panose="020B0604020202020204" pitchFamily="34" charset="0"/>
              <a:buChar char="•"/>
            </a:pPr>
            <a:r>
              <a:rPr lang="en-US" dirty="0"/>
              <a:t>VMSS</a:t>
            </a:r>
          </a:p>
          <a:p>
            <a:pPr marL="285750" indent="-228600">
              <a:lnSpc>
                <a:spcPct val="90000"/>
              </a:lnSpc>
              <a:spcAft>
                <a:spcPts val="600"/>
              </a:spcAft>
              <a:buFont typeface="Arial" panose="020B0604020202020204" pitchFamily="34" charset="0"/>
              <a:buChar char="•"/>
            </a:pPr>
            <a:r>
              <a:rPr lang="en-US" dirty="0"/>
              <a:t>Azure Batch </a:t>
            </a:r>
          </a:p>
          <a:p>
            <a:pPr marL="285750" indent="-228600">
              <a:lnSpc>
                <a:spcPct val="90000"/>
              </a:lnSpc>
              <a:spcAft>
                <a:spcPts val="600"/>
              </a:spcAft>
              <a:buFont typeface="Arial" panose="020B0604020202020204" pitchFamily="34" charset="0"/>
              <a:buChar char="•"/>
            </a:pPr>
            <a:r>
              <a:rPr lang="en-US" dirty="0"/>
              <a:t>App Service </a:t>
            </a:r>
          </a:p>
          <a:p>
            <a:pPr marL="285750" indent="-228600">
              <a:lnSpc>
                <a:spcPct val="90000"/>
              </a:lnSpc>
              <a:spcAft>
                <a:spcPts val="600"/>
              </a:spcAft>
              <a:buFont typeface="Arial" panose="020B0604020202020204" pitchFamily="34" charset="0"/>
              <a:buChar char="•"/>
            </a:pPr>
            <a:r>
              <a:rPr lang="en-US" dirty="0"/>
              <a:t>App Service Environment </a:t>
            </a:r>
          </a:p>
          <a:p>
            <a:pPr marL="285750" indent="-228600">
              <a:lnSpc>
                <a:spcPct val="90000"/>
              </a:lnSpc>
              <a:spcAft>
                <a:spcPts val="600"/>
              </a:spcAft>
              <a:buFont typeface="Arial" panose="020B0604020202020204" pitchFamily="34" charset="0"/>
              <a:buChar char="•"/>
            </a:pPr>
            <a:r>
              <a:rPr lang="en-US" dirty="0"/>
              <a:t>Azure Functions </a:t>
            </a:r>
          </a:p>
          <a:p>
            <a:pPr marL="285750" indent="-228600">
              <a:lnSpc>
                <a:spcPct val="90000"/>
              </a:lnSpc>
              <a:spcAft>
                <a:spcPts val="600"/>
              </a:spcAft>
              <a:buFont typeface="Arial" panose="020B0604020202020204" pitchFamily="34" charset="0"/>
              <a:buChar char="•"/>
            </a:pPr>
            <a:r>
              <a:rPr lang="en-US" dirty="0"/>
              <a:t>Container Instances </a:t>
            </a:r>
          </a:p>
          <a:p>
            <a:pPr marL="285750" indent="-228600">
              <a:lnSpc>
                <a:spcPct val="90000"/>
              </a:lnSpc>
              <a:spcAft>
                <a:spcPts val="600"/>
              </a:spcAft>
              <a:buFont typeface="Arial" panose="020B0604020202020204" pitchFamily="34" charset="0"/>
              <a:buChar char="•"/>
            </a:pPr>
            <a:r>
              <a:rPr lang="en-US" dirty="0"/>
              <a:t>Service Fabric </a:t>
            </a:r>
          </a:p>
          <a:p>
            <a:pPr marL="285750" indent="-228600">
              <a:lnSpc>
                <a:spcPct val="90000"/>
              </a:lnSpc>
              <a:spcAft>
                <a:spcPts val="600"/>
              </a:spcAft>
              <a:buFont typeface="Arial" panose="020B0604020202020204" pitchFamily="34" charset="0"/>
              <a:buChar char="•"/>
            </a:pPr>
            <a:r>
              <a:rPr lang="en-US" dirty="0"/>
              <a:t>Azure Kubernetes Service  </a:t>
            </a:r>
          </a:p>
        </p:txBody>
      </p:sp>
    </p:spTree>
    <p:extLst>
      <p:ext uri="{BB962C8B-B14F-4D97-AF65-F5344CB8AC3E}">
        <p14:creationId xmlns:p14="http://schemas.microsoft.com/office/powerpoint/2010/main" val="161100943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5.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SoftBlack_Apr_2018.potx" id="{E250E98E-6B3B-423A-A259-800D79FC61E8}" vid="{CA2CCF15-D327-4BFE-ACB7-5C3A0E24413B}"/>
    </a:ext>
  </a:extLst>
</a:theme>
</file>

<file path=ppt/theme/theme7.xml><?xml version="1.0" encoding="utf-8"?>
<a:theme xmlns:a="http://schemas.openxmlformats.org/drawingml/2006/main" name="1_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SoftBlack_Apr_2018.potx" id="{E250E98E-6B3B-423A-A259-800D79FC61E8}" vid="{B4DE02F5-9C30-4E21-A7F7-36AF17152AF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99016182692E40B89DC825CF82D21E" ma:contentTypeVersion="10" ma:contentTypeDescription="Create a new document." ma:contentTypeScope="" ma:versionID="9d556b24af6c06bc7a832754466359fb">
  <xsd:schema xmlns:xsd="http://www.w3.org/2001/XMLSchema" xmlns:xs="http://www.w3.org/2001/XMLSchema" xmlns:p="http://schemas.microsoft.com/office/2006/metadata/properties" xmlns:ns2="23058e70-624d-40f2-8af8-7f5fed12a2db" xmlns:ns3="ea9b559a-f907-4a8e-95a2-1be55769f8d5" targetNamespace="http://schemas.microsoft.com/office/2006/metadata/properties" ma:root="true" ma:fieldsID="951f83d0b6cdd9827b805c46fa28d2aa" ns2:_="" ns3:_="">
    <xsd:import namespace="23058e70-624d-40f2-8af8-7f5fed12a2db"/>
    <xsd:import namespace="ea9b559a-f907-4a8e-95a2-1be55769f8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58e70-624d-40f2-8af8-7f5fed12a2d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9b559a-f907-4a8e-95a2-1be55769f8d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672E17-4248-4851-AB75-CA318A3D52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58e70-624d-40f2-8af8-7f5fed12a2db"/>
    <ds:schemaRef ds:uri="ea9b559a-f907-4a8e-95a2-1be55769f8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1B70D356-E601-4D10-90F6-536FDCA3FCED}">
  <ds:schemaRefs>
    <ds:schemaRef ds:uri="http://schemas.openxmlformats.org/package/2006/metadata/core-properties"/>
    <ds:schemaRef ds:uri="http://purl.org/dc/elements/1.1/"/>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23058e70-624d-40f2-8af8-7f5fed12a2db"/>
    <ds:schemaRef ds:uri="ea9b559a-f907-4a8e-95a2-1be55769f8d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6545</Words>
  <Application>Microsoft Office PowerPoint</Application>
  <PresentationFormat>Widescreen</PresentationFormat>
  <Paragraphs>981</Paragraphs>
  <Slides>63</Slides>
  <Notes>53</Notes>
  <HiddenSlides>6</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63</vt:i4>
      </vt:variant>
    </vt:vector>
  </HeadingPairs>
  <TitlesOfParts>
    <vt:vector size="86" baseType="lpstr">
      <vt:lpstr>ＭＳ Ｐゴシック</vt:lpstr>
      <vt:lpstr>&amp;quot</vt:lpstr>
      <vt:lpstr>Arial</vt:lpstr>
      <vt:lpstr>Calibri</vt:lpstr>
      <vt:lpstr>Consolas</vt:lpstr>
      <vt:lpstr>Segoe Pro</vt:lpstr>
      <vt:lpstr>Segoe Pro Semibold</vt:lpstr>
      <vt:lpstr>Segoe Semibold</vt:lpstr>
      <vt:lpstr>Segoe UI</vt:lpstr>
      <vt:lpstr>Segoe UI Light</vt:lpstr>
      <vt:lpstr>Segoe UI Semibold</vt:lpstr>
      <vt:lpstr>Segoe UI Semilight</vt:lpstr>
      <vt:lpstr>Showcard Gothic</vt:lpstr>
      <vt:lpstr>Shruti</vt:lpstr>
      <vt:lpstr>Wingdings</vt:lpstr>
      <vt:lpstr>Azure Dev Dark - 2018H2</vt:lpstr>
      <vt:lpstr>Azure Dev Light - 2018H2</vt:lpstr>
      <vt:lpstr>Azure Dev Titles and Headers - 2018H2</vt:lpstr>
      <vt:lpstr>SOFT BLACK TEMPLATE</vt:lpstr>
      <vt:lpstr>WHITE TEMPLATE</vt:lpstr>
      <vt:lpstr>1_WHITE TEMPLATE</vt:lpstr>
      <vt:lpstr>1_SOFT BLACK TEMPLATE</vt:lpstr>
      <vt:lpstr>Image</vt:lpstr>
      <vt:lpstr>Service Fabric</vt:lpstr>
      <vt:lpstr>What is Service Fabric?</vt:lpstr>
      <vt:lpstr>Azure Service Fabric: Microservices platform </vt:lpstr>
      <vt:lpstr>To build, deploy, and operate…</vt:lpstr>
      <vt:lpstr>Build: data-aware microservices </vt:lpstr>
      <vt:lpstr>Deploy: any code on any OS</vt:lpstr>
      <vt:lpstr>Operate: on any cloud at any scale </vt:lpstr>
      <vt:lpstr>When and Why would you use Azure Service Fabric?</vt:lpstr>
      <vt:lpstr>Compute Decision Tree </vt:lpstr>
      <vt:lpstr>Compute Decision Tree v2 </vt:lpstr>
      <vt:lpstr>Scenarios powered by Service Fabric</vt:lpstr>
      <vt:lpstr>Scenarios powered by Service Fabric</vt:lpstr>
      <vt:lpstr>Lift and Shift (with and without Containers)</vt:lpstr>
      <vt:lpstr>Business Critical Applications</vt:lpstr>
      <vt:lpstr>Business critical application  customer use cases</vt:lpstr>
      <vt:lpstr>Enterprise Microservice &amp; API Catalog </vt:lpstr>
      <vt:lpstr>DevOps Heavy Applications  </vt:lpstr>
      <vt:lpstr>Key Service Fabric DevOps Features</vt:lpstr>
      <vt:lpstr>Service Fabric Build and Release Pipeline Example</vt:lpstr>
      <vt:lpstr>Publish a Service Fabric Application</vt:lpstr>
      <vt:lpstr>Chaos Testing </vt:lpstr>
      <vt:lpstr>Cluster Upgrade Options</vt:lpstr>
      <vt:lpstr>Other services that compliment SF  </vt:lpstr>
      <vt:lpstr>.Net Microservices </vt:lpstr>
      <vt:lpstr>Microservices Lightning Fast Refresher </vt:lpstr>
      <vt:lpstr>Distributed System Architecture Best Practices </vt:lpstr>
      <vt:lpstr>An easier, battle-tested approach</vt:lpstr>
      <vt:lpstr>Service Fabric is the best choice for .Net microservices and Windows Container orchestration  </vt:lpstr>
      <vt:lpstr>Service Fabric Microservice Architecture </vt:lpstr>
      <vt:lpstr>Windows Containers </vt:lpstr>
      <vt:lpstr>“Lift and Shift” existing applications to containers</vt:lpstr>
      <vt:lpstr>Stateless Services </vt:lpstr>
      <vt:lpstr>Stateful Services </vt:lpstr>
      <vt:lpstr>Service Fabric Roadmap + Service Fabric Mesh</vt:lpstr>
      <vt:lpstr>Service Fabric is powerful </vt:lpstr>
      <vt:lpstr>PowerPoint Presentation</vt:lpstr>
      <vt:lpstr>PowerPoint Presentation</vt:lpstr>
      <vt:lpstr>Service Fabric Mesh - Modernize</vt:lpstr>
      <vt:lpstr>Service Fabric Mesh - Cloud-native </vt:lpstr>
      <vt:lpstr>How you write your applications</vt:lpstr>
      <vt:lpstr>Service Fabric Mesh - Resources</vt:lpstr>
      <vt:lpstr>Service Fabric Mesh Resources</vt:lpstr>
      <vt:lpstr>Service Fabric Mesh Resources</vt:lpstr>
      <vt:lpstr>Service Fabric Mesh Resources</vt:lpstr>
      <vt:lpstr>Service Fabric Mesh - Secrets Resource</vt:lpstr>
      <vt:lpstr>Service Fabric Mesh - Volume Resource</vt:lpstr>
      <vt:lpstr>Service Fabric - Diagnostics and Monitoring</vt:lpstr>
      <vt:lpstr>Service Fabric - Reliable Collections</vt:lpstr>
      <vt:lpstr>Service Fabric Reliable Collections</vt:lpstr>
      <vt:lpstr>Service Fabric Reliable Collections</vt:lpstr>
      <vt:lpstr>Service Fabric Intelligent traffic routing</vt:lpstr>
      <vt:lpstr>Service Fabric Intelligent traffic routing</vt:lpstr>
      <vt:lpstr>Service Fabric Intelligent traffic routing</vt:lpstr>
      <vt:lpstr>Additional Roadmap Items </vt:lpstr>
      <vt:lpstr>The Future of Service Fabric</vt:lpstr>
      <vt:lpstr>Questions? </vt:lpstr>
      <vt:lpstr>Service Fabric Hackathon </vt:lpstr>
      <vt:lpstr>Scenario 1: Microservices and Container </vt:lpstr>
      <vt:lpstr>Scenario 2: IoT Processor </vt:lpstr>
      <vt:lpstr>Scenario 3: Build a Bot</vt:lpstr>
      <vt:lpstr>DevOps in the Cloud </vt:lpstr>
      <vt:lpstr>Setting up Local Development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Fabric Roadshow</dc:title>
  <dc:creator/>
  <cp:keywords/>
  <dc:description>Version 1.0a</dc:description>
  <cp:lastModifiedBy/>
  <cp:revision>3</cp:revision>
  <dcterms:created xsi:type="dcterms:W3CDTF">2018-05-22T16:50:42Z</dcterms:created>
  <dcterms:modified xsi:type="dcterms:W3CDTF">2018-10-26T21:41:29Z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0x0101000699016182692E40B89DC825CF82D21E</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